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sldIdLst>
    <p:sldId id="266" r:id="rId5"/>
    <p:sldId id="270" r:id="rId6"/>
    <p:sldId id="272" r:id="rId7"/>
    <p:sldId id="273" r:id="rId8"/>
    <p:sldId id="271" r:id="rId9"/>
    <p:sldId id="275" r:id="rId10"/>
    <p:sldId id="276" r:id="rId11"/>
    <p:sldId id="274" r:id="rId12"/>
    <p:sldId id="279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5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raseamans.lbc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41ipBneTHI2fKzTChpMzzEwf8ai3wLt/view?usp=shar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SGyo3J30uyf01VMFpW_Ht1obMV6Zs_HH/view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utismteachingstrategies.com/" TargetMode="External"/><Relationship Id="rId3" Type="http://schemas.openxmlformats.org/officeDocument/2006/relationships/hyperlink" Target="https://docs.google.com/presentation/d/1QFW7Fek_wFPUANX_T8ZTaJ_tI48Ix4vF/edit?usp=sharing&amp;ouid=111295722519790407666&amp;rtpof=true&amp;sd=true" TargetMode="External"/><Relationship Id="rId7" Type="http://schemas.openxmlformats.org/officeDocument/2006/relationships/hyperlink" Target="https://youtu.be/igAXU9SbP28?si=z9oJKUgMcXBhYIxJ" TargetMode="External"/><Relationship Id="rId2" Type="http://schemas.openxmlformats.org/officeDocument/2006/relationships/hyperlink" Target="https://docs.google.com/document/d/1ckH2vaftQ8x9ykV6vl5UHL45U3Aocu7T/edit?usp=sharing&amp;ouid=111295722519790407666&amp;rtpof=true&amp;sd=tru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google.com/presentation/d/1GLPnSj1f3umdTD-3ColZEHSm4cPt4Gdc/edit?usp=sharing&amp;ouid=111295722519790407666&amp;rtpof=true&amp;sd=true" TargetMode="External"/><Relationship Id="rId5" Type="http://schemas.openxmlformats.org/officeDocument/2006/relationships/hyperlink" Target="https://drive.google.com/file/d/1Nykl9s_Me5NKV7BSAYXjRHhwl4Vc6EXr/view?usp=sharing" TargetMode="External"/><Relationship Id="rId4" Type="http://schemas.openxmlformats.org/officeDocument/2006/relationships/hyperlink" Target="https://docs.google.com/document/d/1YOxTUVzHMMbtzbEISqISBSqH93xXdDe8/edit?usp=sharing&amp;ouid=111295722519790407666&amp;rtpof=true&amp;sd=tr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NlOtHa-ZPqLWdS6RhHgOB_zzDNwpqKz/edit?usp=sharing&amp;ouid=111295722519790407666&amp;rtpof=true&amp;sd=tru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youtube.com/shorts/ti4r9JeqTKo?si=yUL4XX975rlt179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Um0j7ETBx-WfzoDqHJNuMdyP0t6bn8sTQKI5f7nXwIs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rive.google.com/file/d/1vXocSw4TybfC3ufP5GSB2Fndu06Y_8ZL/view?usp=shari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VOnRPefcno?si=9fPSVF2-Xjwu_Z9q" TargetMode="External"/><Relationship Id="rId2" Type="http://schemas.openxmlformats.org/officeDocument/2006/relationships/hyperlink" Target="https://unstuckandontarget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iktok.com/@brian.mendler/video/7454666786433289518?is_from_webapp=1&amp;sender_device=pc" TargetMode="External"/><Relationship Id="rId5" Type="http://schemas.openxmlformats.org/officeDocument/2006/relationships/hyperlink" Target="https://youtu.be/jaAbzC1BVlk?si=G4mU3j44iECc2UxJ" TargetMode="External"/><Relationship Id="rId4" Type="http://schemas.openxmlformats.org/officeDocument/2006/relationships/hyperlink" Target="https://youtube.com/shorts/IV7xWU3t-6I?si=UFmgAHzRDB7KGoa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1609182294?ref_=ppx_hzsearch_conn_dt_b_fed_asin_title_1" TargetMode="External"/><Relationship Id="rId2" Type="http://schemas.openxmlformats.org/officeDocument/2006/relationships/hyperlink" Target="https://www.amazon.com/dp/1647396778?ref_=ppx_hzsearch_conn_dt_b_fed_asin_title_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mazon.com/dp/1462554598?ref_=ppx_hzsearch_conn_dt_b_fed_asin_title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236262" cy="2971801"/>
          </a:xfrm>
        </p:spPr>
        <p:txBody>
          <a:bodyPr>
            <a:normAutofit/>
          </a:bodyPr>
          <a:lstStyle/>
          <a:p>
            <a:r>
              <a:rPr lang="en-US" dirty="0"/>
              <a:t>When They Can, But Won’t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9997410" cy="585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Strategies to Overcome Challenges with Executive Functioning Disorder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75828-FD34-4249-8239-17794DA6B03B}"/>
              </a:ext>
            </a:extLst>
          </p:cNvPr>
          <p:cNvSpPr txBox="1"/>
          <p:nvPr/>
        </p:nvSpPr>
        <p:spPr>
          <a:xfrm>
            <a:off x="735607" y="4781444"/>
            <a:ext cx="70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Adrienne Seamans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72116-FBAE-4EBA-A9C0-B9C8400A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5" y="883532"/>
            <a:ext cx="6261692" cy="4679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C3488A-AE73-4474-A6E9-982AC40D93B8}"/>
              </a:ext>
            </a:extLst>
          </p:cNvPr>
          <p:cNvSpPr txBox="1"/>
          <p:nvPr/>
        </p:nvSpPr>
        <p:spPr>
          <a:xfrm>
            <a:off x="6717519" y="1787932"/>
            <a:ext cx="527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Adrienne Seamans, PhD, BCBA, LMSW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draseamans.lbc@gmail.com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208-351-4119</a:t>
            </a:r>
          </a:p>
        </p:txBody>
      </p:sp>
    </p:spTree>
    <p:extLst>
      <p:ext uri="{BB962C8B-B14F-4D97-AF65-F5344CB8AC3E}">
        <p14:creationId xmlns:p14="http://schemas.microsoft.com/office/powerpoint/2010/main" val="68439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6A1AC-DEA9-4546-ACA7-765BF471623A}"/>
              </a:ext>
            </a:extLst>
          </p:cNvPr>
          <p:cNvSpPr txBox="1"/>
          <p:nvPr/>
        </p:nvSpPr>
        <p:spPr>
          <a:xfrm>
            <a:off x="1180036" y="653873"/>
            <a:ext cx="88426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References</a:t>
            </a:r>
          </a:p>
          <a:p>
            <a:pPr algn="ctr"/>
            <a:endParaRPr lang="en-US" dirty="0"/>
          </a:p>
          <a:p>
            <a:pPr>
              <a:lnSpc>
                <a:spcPct val="200000"/>
              </a:lnSpc>
            </a:pPr>
            <a:r>
              <a:rPr lang="en-US" sz="1400" dirty="0"/>
              <a:t>Federico, A., </a:t>
            </a:r>
            <a:r>
              <a:rPr lang="en-US" sz="1400" dirty="0" err="1"/>
              <a:t>Zgodic</a:t>
            </a:r>
            <a:r>
              <a:rPr lang="en-US" sz="1400" dirty="0"/>
              <a:t>, A., Flory, K., </a:t>
            </a:r>
            <a:r>
              <a:rPr lang="en-US" sz="1400" dirty="0" err="1"/>
              <a:t>Hantman</a:t>
            </a:r>
            <a:r>
              <a:rPr lang="en-US" sz="1400" dirty="0"/>
              <a:t>, R. M., Eberth, J. M., </a:t>
            </a:r>
            <a:r>
              <a:rPr lang="en-US" sz="1400" dirty="0" err="1"/>
              <a:t>Mclain</a:t>
            </a:r>
            <a:r>
              <a:rPr lang="en-US" sz="1400" dirty="0"/>
              <a:t>, A. C., 	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	&amp; Bradshaw, J. (2024). Predictors of Autism Spectrum Disorder and ADHD: 	Results from the 	National Survey of Children’s Health. </a:t>
            </a:r>
            <a:r>
              <a:rPr lang="en-US" sz="1400" i="1" dirty="0"/>
              <a:t>Disability and Health Journal</a:t>
            </a:r>
            <a:r>
              <a:rPr lang="en-US" sz="1400" dirty="0"/>
              <a:t>, </a:t>
            </a:r>
            <a:r>
              <a:rPr lang="en-US" sz="1400" i="1" dirty="0"/>
              <a:t>17</a:t>
            </a:r>
            <a:r>
              <a:rPr lang="en-US" sz="1400" dirty="0"/>
              <a:t>(1), Article 101512. 	https://doi.org/10.1016/j.dhjo.2023.101512</a:t>
            </a:r>
          </a:p>
          <a:p>
            <a:pPr>
              <a:lnSpc>
                <a:spcPct val="200000"/>
              </a:lnSpc>
            </a:pPr>
            <a:r>
              <a:rPr lang="en-US" sz="1400" dirty="0" err="1"/>
              <a:t>Kofler</a:t>
            </a:r>
            <a:r>
              <a:rPr lang="en-US" sz="1400" dirty="0"/>
              <a:t> MJ, Soto EF, Singh LJ, Harmon SL, </a:t>
            </a:r>
            <a:r>
              <a:rPr lang="en-US" sz="1400" dirty="0" err="1"/>
              <a:t>Jaisle</a:t>
            </a:r>
            <a:r>
              <a:rPr lang="en-US" sz="1400" dirty="0"/>
              <a:t> E, Smith JN, Feeney KE, &amp; Musser ED. (2024). Executive 	function deficits in attention-deficit/hyperactivity disorder and autism spectrum disorder. </a:t>
            </a:r>
            <a:r>
              <a:rPr lang="en-US" sz="1400" i="1" dirty="0"/>
              <a:t>Nat 	Rev Psychol.</a:t>
            </a:r>
            <a:r>
              <a:rPr lang="en-US" sz="1400" dirty="0"/>
              <a:t> (10):701-719. </a:t>
            </a:r>
            <a:r>
              <a:rPr lang="en-US" sz="1400" dirty="0" err="1"/>
              <a:t>doi</a:t>
            </a:r>
            <a:r>
              <a:rPr lang="en-US" sz="1400" dirty="0"/>
              <a:t>: 	10.1038/s44159-024-00350-9</a:t>
            </a:r>
          </a:p>
          <a:p>
            <a:pPr>
              <a:lnSpc>
                <a:spcPct val="200000"/>
              </a:lnSpc>
            </a:pPr>
            <a:r>
              <a:rPr lang="en-US" sz="1400" dirty="0" err="1"/>
              <a:t>O'Nions</a:t>
            </a:r>
            <a:r>
              <a:rPr lang="en-US" sz="1400" dirty="0"/>
              <a:t> E, Gould J, Christie P, </a:t>
            </a:r>
            <a:r>
              <a:rPr lang="en-US" sz="1400" dirty="0" err="1"/>
              <a:t>Gillberg</a:t>
            </a:r>
            <a:r>
              <a:rPr lang="en-US" sz="1400" dirty="0"/>
              <a:t> C, Viding E,  &amp; </a:t>
            </a:r>
            <a:r>
              <a:rPr lang="en-US" sz="1400" dirty="0" err="1"/>
              <a:t>Happé</a:t>
            </a:r>
            <a:r>
              <a:rPr lang="en-US" sz="1400" dirty="0"/>
              <a:t> F. (2016). Identifying features of 	'pathological demand avoidance' using the diagnostic Interview for Social and 	Communication Disorders (DISCO). </a:t>
            </a:r>
            <a:r>
              <a:rPr lang="en-US" sz="1400" i="1" dirty="0"/>
              <a:t>Eur Child </a:t>
            </a:r>
            <a:r>
              <a:rPr lang="en-US" sz="1400" i="1" dirty="0" err="1"/>
              <a:t>Adolesc</a:t>
            </a:r>
            <a:r>
              <a:rPr lang="en-US" sz="1400" i="1" dirty="0"/>
              <a:t> Psychiatry</a:t>
            </a:r>
            <a:r>
              <a:rPr lang="en-US" sz="1400" dirty="0"/>
              <a:t>. 2016 Apr;25(4):407-19. </a:t>
            </a:r>
            <a:r>
              <a:rPr lang="en-US" sz="1400" dirty="0" err="1"/>
              <a:t>doi</a:t>
            </a:r>
            <a:r>
              <a:rPr lang="en-US" sz="1400" dirty="0"/>
              <a:t>: 	10.1007/s00787-	015-0740-2.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075279" cy="4305087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Prevalence of ADHD/Autism Spectrum Disorder  (AUDHD): 70% (</a:t>
            </a:r>
            <a:r>
              <a:rPr lang="en-US" sz="2900" dirty="0" err="1">
                <a:solidFill>
                  <a:schemeClr val="tx1"/>
                </a:solidFill>
              </a:rPr>
              <a:t>Fedrico</a:t>
            </a:r>
            <a:r>
              <a:rPr lang="en-US" sz="2900" dirty="0">
                <a:solidFill>
                  <a:schemeClr val="tx1"/>
                </a:solidFill>
              </a:rPr>
              <a:t> et al., 2023)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Most common executive function challenges include: working memory, impulse control, and flexibility in thinking (</a:t>
            </a:r>
            <a:r>
              <a:rPr lang="en-US" sz="2900" dirty="0" err="1">
                <a:solidFill>
                  <a:schemeClr val="tx1"/>
                </a:solidFill>
              </a:rPr>
              <a:t>Kofler</a:t>
            </a:r>
            <a:r>
              <a:rPr lang="en-US" sz="2900" dirty="0">
                <a:solidFill>
                  <a:schemeClr val="tx1"/>
                </a:solidFill>
              </a:rPr>
              <a:t> et al., 2024)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These three categories can be manifested by challenges: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Organizational Skills</a:t>
            </a:r>
            <a:r>
              <a:rPr lang="en-US" sz="2900" dirty="0"/>
              <a:t>,</a:t>
            </a:r>
            <a:endParaRPr lang="en-US" sz="2900" baseline="30000" dirty="0"/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Planning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Achieving Goals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Delay Tolerance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Social Skills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Emotional Regulation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Staying On Task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sz="2900" dirty="0">
                <a:solidFill>
                  <a:schemeClr val="tx1"/>
                </a:solidFill>
              </a:rPr>
              <a:t>Self Control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61" y="4990887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075279" cy="3615267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A profile of those diagnosed with Autism Spectrum Disorder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Not currently in the DSM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Started in the United Kingdom but is becoming more prevalent in the United States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Challenges (</a:t>
            </a:r>
            <a:r>
              <a:rPr lang="en-US" dirty="0" err="1">
                <a:solidFill>
                  <a:schemeClr val="tx1"/>
                </a:solidFill>
              </a:rPr>
              <a:t>O’nions</a:t>
            </a:r>
            <a:r>
              <a:rPr lang="en-US" dirty="0">
                <a:solidFill>
                  <a:schemeClr val="tx1"/>
                </a:solidFill>
              </a:rPr>
              <a:t> et al., 2016):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Extreme Demand Avoidance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 for Control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“Surface Sociability”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Rapid Mood Shifts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Intense Role Play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9134094" cy="1507067"/>
          </a:xfrm>
        </p:spPr>
        <p:txBody>
          <a:bodyPr>
            <a:normAutofit/>
          </a:bodyPr>
          <a:lstStyle/>
          <a:p>
            <a:r>
              <a:rPr lang="en-US" dirty="0"/>
              <a:t>Pathological Demand Avoidance</a:t>
            </a:r>
            <a:br>
              <a:rPr lang="en-US" dirty="0"/>
            </a:br>
            <a:r>
              <a:rPr lang="en-US" dirty="0"/>
              <a:t>(PDA)</a:t>
            </a:r>
          </a:p>
        </p:txBody>
      </p:sp>
    </p:spTree>
    <p:extLst>
      <p:ext uri="{BB962C8B-B14F-4D97-AF65-F5344CB8AC3E}">
        <p14:creationId xmlns:p14="http://schemas.microsoft.com/office/powerpoint/2010/main" val="4520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4F56F7-D948-4F06-A4B2-9CD487E5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8" y="5018604"/>
            <a:ext cx="8534400" cy="1507067"/>
          </a:xfrm>
        </p:spPr>
        <p:txBody>
          <a:bodyPr/>
          <a:lstStyle/>
          <a:p>
            <a:r>
              <a:rPr lang="en-US" b="1" dirty="0"/>
              <a:t>Memory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DD979-0001-4A84-9A95-208CE39D77AA}"/>
              </a:ext>
            </a:extLst>
          </p:cNvPr>
          <p:cNvSpPr txBox="1"/>
          <p:nvPr/>
        </p:nvSpPr>
        <p:spPr>
          <a:xfrm>
            <a:off x="924617" y="694740"/>
            <a:ext cx="9787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Develop Routines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Visual/Written Schedules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Check Lists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Lower “clutter” (including visual)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Binder with colored folders (return/take home) – include personal hole punch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Different colored bags (1 color = 1 class) with materials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800" dirty="0"/>
              <a:t>Homework/Project Planners</a:t>
            </a:r>
          </a:p>
        </p:txBody>
      </p:sp>
    </p:spTree>
    <p:extLst>
      <p:ext uri="{BB962C8B-B14F-4D97-AF65-F5344CB8AC3E}">
        <p14:creationId xmlns:p14="http://schemas.microsoft.com/office/powerpoint/2010/main" val="16585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35BF5-0038-4405-9636-C7107F96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2" y="5284239"/>
            <a:ext cx="8534400" cy="1507067"/>
          </a:xfrm>
        </p:spPr>
        <p:txBody>
          <a:bodyPr/>
          <a:lstStyle/>
          <a:p>
            <a:r>
              <a:rPr lang="en-US" b="1" dirty="0"/>
              <a:t>Social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388A4-4F14-41A8-B5E2-07AC13AC1081}"/>
              </a:ext>
            </a:extLst>
          </p:cNvPr>
          <p:cNvSpPr txBox="1"/>
          <p:nvPr/>
        </p:nvSpPr>
        <p:spPr>
          <a:xfrm>
            <a:off x="822449" y="745823"/>
            <a:ext cx="99102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Play to their interests – Create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Cards</a:t>
            </a:r>
            <a:r>
              <a:rPr lang="en-US" sz="3200" dirty="0"/>
              <a:t> as quick reminder of “rules”</a:t>
            </a:r>
          </a:p>
          <a:p>
            <a:pPr marL="342900" indent="-342900">
              <a:buAutoNum type="arabicPeriod"/>
            </a:pP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Menus </a:t>
            </a:r>
            <a:r>
              <a:rPr lang="en-US" sz="3200" dirty="0"/>
              <a:t>– Develop a </a:t>
            </a:r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rubric</a:t>
            </a:r>
            <a:r>
              <a:rPr lang="en-US" sz="3200" dirty="0"/>
              <a:t> to review</a:t>
            </a:r>
          </a:p>
          <a:p>
            <a:pPr marL="342900" indent="-342900">
              <a:buAutoNum type="arabicPeriod"/>
            </a:pP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Narratives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 cards</a:t>
            </a:r>
            <a:r>
              <a:rPr lang="en-US" sz="3200" dirty="0"/>
              <a:t> or social stories to practice</a:t>
            </a:r>
          </a:p>
          <a:p>
            <a:pPr marL="342900" indent="-342900">
              <a:buAutoNum type="arabicPeriod"/>
            </a:pPr>
            <a:r>
              <a:rPr lang="en-US" sz="3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Mentoring </a:t>
            </a:r>
            <a:r>
              <a:rPr lang="en-US" sz="3200" dirty="0"/>
              <a:t>or Peer Social Coaches</a:t>
            </a:r>
          </a:p>
          <a:p>
            <a:pPr marL="342900" indent="-342900">
              <a:buAutoNum type="arabicPeriod"/>
            </a:pPr>
            <a:r>
              <a:rPr lang="en-US" sz="3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Modeling</a:t>
            </a:r>
            <a:endParaRPr lang="en-US" sz="3200" dirty="0"/>
          </a:p>
          <a:p>
            <a:endParaRPr lang="en-US" sz="3200" dirty="0"/>
          </a:p>
          <a:p>
            <a:pPr lvl="0"/>
            <a:r>
              <a:rPr lang="en-US" sz="3200" dirty="0"/>
              <a:t>A great resource: </a:t>
            </a:r>
            <a:r>
              <a:rPr lang="en-US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https://autismteachingstrategies.com/</a:t>
            </a:r>
            <a:endParaRPr lang="en-US" dirty="0"/>
          </a:p>
          <a:p>
            <a:pPr lvl="0"/>
            <a:r>
              <a:rPr lang="en-US" dirty="0"/>
              <a:t> 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2B2B-0AD7-4C06-9303-200A8FD4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2" y="5106654"/>
            <a:ext cx="8534400" cy="1507067"/>
          </a:xfrm>
        </p:spPr>
        <p:txBody>
          <a:bodyPr/>
          <a:lstStyle/>
          <a:p>
            <a:r>
              <a:rPr lang="en-US" b="1" dirty="0"/>
              <a:t>Time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F7AD8-ABFE-4341-AA33-96DEC0A77B2B}"/>
              </a:ext>
            </a:extLst>
          </p:cNvPr>
          <p:cNvSpPr txBox="1"/>
          <p:nvPr/>
        </p:nvSpPr>
        <p:spPr>
          <a:xfrm>
            <a:off x="720282" y="510838"/>
            <a:ext cx="10354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Colored timers</a:t>
            </a:r>
          </a:p>
          <a:p>
            <a:r>
              <a:rPr lang="en-US" sz="2400" dirty="0"/>
              <a:t>(Analog vs. Digital)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 Estimation</a:t>
            </a:r>
            <a:endParaRPr lang="en-US" sz="2400" dirty="0"/>
          </a:p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Assignment</a:t>
            </a:r>
            <a:r>
              <a:rPr lang="en-US" sz="2400" dirty="0"/>
              <a:t>/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Planners</a:t>
            </a:r>
            <a:endParaRPr lang="en-US" sz="2400" dirty="0"/>
          </a:p>
          <a:p>
            <a:r>
              <a:rPr lang="en-US" sz="2400" dirty="0"/>
              <a:t>Line Readers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0933C-B7B8-4EEA-82C1-1DCEC6AEA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716" y="555881"/>
            <a:ext cx="1761444" cy="185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04CD1-3BEA-41F0-9F7C-AB1A899A6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686" y="285137"/>
            <a:ext cx="1515274" cy="2188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61ACB-9E3B-417F-92EE-9980D87BC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54" y="3211445"/>
            <a:ext cx="1761444" cy="19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3B5-AC4F-4F74-B6E7-571EB085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61" y="5222939"/>
            <a:ext cx="8534400" cy="1507067"/>
          </a:xfrm>
        </p:spPr>
        <p:txBody>
          <a:bodyPr/>
          <a:lstStyle/>
          <a:p>
            <a:r>
              <a:rPr lang="en-US" dirty="0"/>
              <a:t>Impulse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80E53-F50B-47A7-8CFD-BE6218465641}"/>
              </a:ext>
            </a:extLst>
          </p:cNvPr>
          <p:cNvSpPr txBox="1"/>
          <p:nvPr/>
        </p:nvSpPr>
        <p:spPr>
          <a:xfrm>
            <a:off x="444429" y="260528"/>
            <a:ext cx="9848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Check for setting events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Do they know the correct behavior?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Noncontingent reinforcement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Red/Green Card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Break Card/Menu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Lower Task Demand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Mind Reset Activities: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9E1A7-CB30-4331-BAFA-C6FF5559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76" y="1741200"/>
            <a:ext cx="2494939" cy="3527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9BED9-766E-4C5A-97AC-BE052ADB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53" y="576678"/>
            <a:ext cx="3098969" cy="4354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A8A-3912-404E-BB88-FFB2B8456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468" y="691616"/>
            <a:ext cx="3057908" cy="42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4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2BA6-D453-4B57-BE28-DB7573A3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77" y="5130091"/>
            <a:ext cx="5905599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174C-74AA-4C2E-B74B-5836D7FA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5800"/>
            <a:ext cx="5256834" cy="53086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Unstuck and On Target </a:t>
            </a:r>
            <a:r>
              <a:rPr lang="en-US" dirty="0">
                <a:solidFill>
                  <a:schemeClr val="tx1"/>
                </a:solidFill>
              </a:rPr>
              <a:t>= Currently has curriculum from 8-22 and parent book  (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https://unstuckandontarget.com/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Accept, Identify, and Move (</a:t>
            </a:r>
            <a:r>
              <a:rPr lang="en-US" b="1" dirty="0">
                <a:solidFill>
                  <a:schemeClr val="tx1"/>
                </a:solidFill>
              </a:rPr>
              <a:t>AIM</a:t>
            </a:r>
            <a:r>
              <a:rPr lang="en-US" dirty="0">
                <a:solidFill>
                  <a:schemeClr val="tx1"/>
                </a:solidFill>
              </a:rPr>
              <a:t>) by Mark Dixon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Emotional ABCs: emotionalabcs.com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https://youtu.be/oVOnRPefcno?si=9fPSVF2-Xjwu_Z9q</a:t>
            </a:r>
            <a:r>
              <a:rPr lang="en-US" dirty="0">
                <a:solidFill>
                  <a:schemeClr val="tx1"/>
                </a:solidFill>
              </a:rPr>
              <a:t> = Bridge Flexibility</a:t>
            </a:r>
          </a:p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https://youtube.com/shorts/IV7xWU3t-6I?si=UFmgAHzRDB7KGoaH</a:t>
            </a:r>
            <a:r>
              <a:rPr lang="en-US" dirty="0">
                <a:solidFill>
                  <a:schemeClr val="tx1"/>
                </a:solidFill>
              </a:rPr>
              <a:t> = Flexible Trees</a:t>
            </a:r>
          </a:p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https://youtu.be/jaAbzC1BVlk?si=G4mU3j44iECc2UxJ</a:t>
            </a:r>
            <a:r>
              <a:rPr lang="en-US" dirty="0">
                <a:solidFill>
                  <a:schemeClr val="tx1"/>
                </a:solidFill>
              </a:rPr>
              <a:t> = Social Story for Flexible Thinking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87A92-9682-462A-A92A-09199E2E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2842" y="1647878"/>
            <a:ext cx="6096000" cy="20912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Be willing to walk away and not have the last word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Find the why?  (Function of Behavior)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EVERYONE</a:t>
            </a:r>
            <a:r>
              <a:rPr lang="en-US" sz="2400" dirty="0">
                <a:solidFill>
                  <a:schemeClr val="tx1"/>
                </a:solidFill>
              </a:rPr>
              <a:t> has a carrot!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 vs. Statements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B5DA-23E9-42C7-BF6F-50626731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8" y="4957303"/>
            <a:ext cx="8534400" cy="1507067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A5B96-DC41-4874-A21E-84CDF969F74E}"/>
              </a:ext>
            </a:extLst>
          </p:cNvPr>
          <p:cNvSpPr txBox="1"/>
          <p:nvPr/>
        </p:nvSpPr>
        <p:spPr>
          <a:xfrm>
            <a:off x="280960" y="485296"/>
            <a:ext cx="119110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Unstuck and On Target (Curriculum for Executive Functioning Ages 8-Adult and Parent Curriculum):  unstuckandontarget.com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 ABCs (Learning Emotions for Ages 4-8: emotionalabcs.com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Social Skills Lessons:  autismteachingstrategies.com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Autism Helper (Executive Function Toolkit and CEU Training): autismhelper.com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Accept, Identify, and Move (AIM: Curriculum to Help Kids Get “Unstuck” Based on ACT Therapy):</a:t>
            </a:r>
          </a:p>
          <a:p>
            <a:r>
              <a:rPr lang="en-US" dirty="0"/>
              <a:t>	https://emergentlearningpress.com/collections/aim-social-and-emotional-curriculum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Books: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tooltip="Scattered to Focused: Smart Strategies to Improve Your Child's Executive Functioning Skil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Scattered to Focused: Smart Strategies to Improve Your Child's Executive Functioning Skills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 tooltip="Smart but Scattered Teens: The &quot;Executive Skills&quot; Program for Helping Teens Reach Their Potent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but Scattered Teens: The "Executive Skills" Program for Helping Teens Reach Their Potential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 tooltip="Smart but Scattered: The Revolutionary Executive Skills Approach to Helping Kids Reach Their Potent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but Scattered: The Revolutionary Executive Skills Approach to Helping Kids </a:t>
            </a:r>
          </a:p>
          <a:p>
            <a:pPr lvl="1"/>
            <a:r>
              <a:rPr lang="en-US" dirty="0">
                <a:hlinkClick r:id="rId4" tooltip="Smart but Scattered: The Revolutionary Executive Skills Approach to Helping Kids Reach Their Potent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Reach Their Potential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7567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16c05727-aa75-4e4a-9b5f-8a80a1165891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0</TotalTime>
  <Words>772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Slice</vt:lpstr>
      <vt:lpstr>When They Can, But Won’t</vt:lpstr>
      <vt:lpstr>Executive Function</vt:lpstr>
      <vt:lpstr>Pathological Demand Avoidance (PDA)</vt:lpstr>
      <vt:lpstr>Memory</vt:lpstr>
      <vt:lpstr>Social Planning</vt:lpstr>
      <vt:lpstr>Time Management</vt:lpstr>
      <vt:lpstr>Impulse Control</vt:lpstr>
      <vt:lpstr>Flexibility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2026-03-01T14:05:15Z</dcterms:created>
  <dcterms:modified xsi:type="dcterms:W3CDTF">2026-03-02T05:33:32Z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