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20"/>
  </p:notesMasterIdLst>
  <p:sldIdLst>
    <p:sldId id="291" r:id="rId6"/>
    <p:sldId id="2147475142" r:id="rId7"/>
    <p:sldId id="2147480709" r:id="rId8"/>
    <p:sldId id="2147475143" r:id="rId9"/>
    <p:sldId id="2147475147" r:id="rId10"/>
    <p:sldId id="2147475146" r:id="rId11"/>
    <p:sldId id="2147475144" r:id="rId12"/>
    <p:sldId id="2021" r:id="rId13"/>
    <p:sldId id="2147483615" r:id="rId14"/>
    <p:sldId id="2147480725" r:id="rId15"/>
    <p:sldId id="2022" r:id="rId16"/>
    <p:sldId id="2147475150" r:id="rId17"/>
    <p:sldId id="2029" r:id="rId18"/>
    <p:sldId id="2147480710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D34601-D236-748B-A24A-243483E25549}" name="Rains, Traylor" initials="TR" userId="S::trrains@deloitte.com::50a089e4-1812-40d1-94bc-2042ed3fded0" providerId="AD"/>
  <p188:author id="{B1046F06-8D92-ED08-EE01-E02D6446AE56}" name="Kennedy, Hilary" initials="HK" userId="S::hikennedy@deloitte.com::b51ff73e-7a2b-4fa5-8f45-7047ff8778b0" providerId="AD"/>
  <p188:author id="{983AE441-EAEA-AC56-B5FC-D4D1FFE8B412}" name="Kochheiser, Sarah" initials="SK" userId="S::skochheiser@deloitte.com::553ffef8-fc53-4c86-9bb5-47f6489a327a" providerId="AD"/>
  <p188:author id="{E0B0264C-4975-8CCE-1D53-A10FBEF6F2B2}" name="Hodgetts, Cate" initials="CH" userId="S::cahodgetts@deloitte.com::4084795a-ef53-4060-8d1a-6f8509c5562d" providerId="AD"/>
  <p188:author id="{1940725B-C084-3D01-9140-3113F74443BB}" name="Hardy, Jim" initials="HJ" userId="S::jihardy@deloitte.com::f5537bfc-d7cb-41ab-92cf-46e12fac84bd" providerId="AD"/>
  <p188:author id="{DAA70992-DC4A-397B-16CD-973739C6F057}" name="Gill, Hanna" initials="HG" userId="S::hheycke@deloitte.com::e4cc7247-4043-4770-90e4-0b2d24592483" providerId="AD"/>
  <p188:author id="{2A431FF1-C9DF-D122-BFAE-7D2C418CA84E}" name="Megan McInerney" initials="MM" userId="Megan McInerney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CEF397-F0F0-4344-B1DC-CE89E1387B99}" v="5" dt="2026-03-02T18:43:38.0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95E761A-002C-4436-98E3-18D7339548AD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3837C60-5DE3-4911-80C8-51E8B2553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69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96CA79D5-DA62-4856-95B9-F55017B023E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1199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D4AFB-0DD2-2C66-0551-7B92AC52D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EFA39D-0CFE-8066-290B-7201E9EA98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0F543A-F4DF-96AB-A237-F0682503A1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E36EC-C41C-6C4F-DF27-E45E4888E7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B0CF45A5-B30C-4BD1-96CC-3775D49DE6BA}" type="slidenum">
              <a:rPr lang="en-US">
                <a:solidFill>
                  <a:prstClr val="black"/>
                </a:solidFill>
                <a:latin typeface="Aptos" panose="02110004020202020204"/>
              </a:rPr>
              <a:pPr defTabSz="931774">
                <a:defRPr/>
              </a:pPr>
              <a:t>12</a:t>
            </a:fld>
            <a:endParaRPr lang="en-US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62011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FEFC5-5E0E-6232-6A6F-42A3BACBF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375293-4E41-3381-25AE-BA030141C7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6A6C9F-CFA9-9C84-B646-824DE83188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30104-E384-7F88-871D-9CFC84C353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82C06579-CCA6-4134-904F-29B56EBB4266}" type="slidenum">
              <a:rPr lang="en-US">
                <a:solidFill>
                  <a:prstClr val="black"/>
                </a:solidFill>
                <a:latin typeface="Aptos" panose="02110004020202020204"/>
              </a:rPr>
              <a:pPr defTabSz="931774">
                <a:defRPr/>
              </a:pPr>
              <a:t>13</a:t>
            </a:fld>
            <a:endParaRPr lang="en-US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75145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CA0A6-64EC-4E15-D3D6-22FC16088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DD44A3-448D-AC9E-0F19-1D5C4449CB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FD19E6-6191-670F-6F74-3D2495DB46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0CED0-A810-B7EC-124E-79D7CC2D63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06579-CCA6-4134-904F-29B56EBB42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66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A19FA-18AA-D078-1986-7C05A3A9D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D67588-C6C7-C348-B872-A81D64B4E7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7CA926-D602-B791-F581-42EC6122F1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3A544-6E0F-DD6E-DE36-EB1EF79810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06579-CCA6-4134-904F-29B56EBB42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33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3D74A-44A2-BC24-A33C-B3D6A4E6B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E51CD3-46FD-4DD8-3892-EDDC0ED364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62D172-E04A-0998-B612-1F11177773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E46D8-7502-6499-F228-197074157B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06579-CCA6-4134-904F-29B56EBB42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08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48396-4F56-CD36-6FE6-27E18E18E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A5771B-A99D-BA26-D717-22D1248EA2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7FFC8C-9DE7-B02A-186B-25F32DFF95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95507-7AB8-0061-435C-0E4BD39A3C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06579-CCA6-4134-904F-29B56EBB42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76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B0CF45A5-B30C-4BD1-96CC-3775D49DE6BA}" type="slidenum">
              <a:rPr lang="en-US">
                <a:solidFill>
                  <a:prstClr val="black"/>
                </a:solidFill>
                <a:latin typeface="Aptos" panose="02110004020202020204"/>
              </a:rPr>
              <a:pPr defTabSz="931774">
                <a:defRPr/>
              </a:pPr>
              <a:t>7</a:t>
            </a:fld>
            <a:endParaRPr lang="en-US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17496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A79D5-DA62-4856-95B9-F55017B023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94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A79D5-DA62-4856-95B9-F55017B023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6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B0CF45A5-B30C-4BD1-96CC-3775D49DE6BA}" type="slidenum">
              <a:rPr lang="en-US">
                <a:solidFill>
                  <a:prstClr val="black"/>
                </a:solidFill>
                <a:latin typeface="Aptos" panose="02110004020202020204"/>
              </a:rPr>
              <a:pPr defTabSz="931774">
                <a:defRPr/>
              </a:pPr>
              <a:t>11</a:t>
            </a:fld>
            <a:endParaRPr lang="en-US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4257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7924C-6AFA-4CA5-A438-02D778E3D9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2311" y="1182029"/>
            <a:ext cx="5486401" cy="2341756"/>
          </a:xfrm>
        </p:spPr>
        <p:txBody>
          <a:bodyPr anchor="b">
            <a:noAutofit/>
          </a:bodyPr>
          <a:lstStyle>
            <a:lvl1pPr algn="ctr">
              <a:defRPr sz="6000">
                <a:solidFill>
                  <a:srgbClr val="001489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981C4E-0B73-478E-A0B0-11878ADFC9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12311" y="3830442"/>
            <a:ext cx="5486401" cy="1722865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007864"/>
                </a:solidFill>
                <a:latin typeface="Franklin Gothic Heavy" panose="020B09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Date, Name &amp; Title of Speaker</a:t>
            </a:r>
          </a:p>
        </p:txBody>
      </p:sp>
    </p:spTree>
    <p:extLst>
      <p:ext uri="{BB962C8B-B14F-4D97-AF65-F5344CB8AC3E}">
        <p14:creationId xmlns:p14="http://schemas.microsoft.com/office/powerpoint/2010/main" val="2945671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6E38C-0C7B-41C2-A655-BB2C2F2FA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A809B0-538F-4EED-9A1E-CD6285B29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04693"/>
            <a:ext cx="10515600" cy="487227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119CA-B99A-48D0-AD9B-CD0B906A0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4B38-FECB-4C2D-891E-182BE16FA837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AA7D7-CE1B-4740-BA7E-20AB81C19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00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660DBA-7B6D-4DCA-9A20-EF84B7101E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182027"/>
            <a:ext cx="2628900" cy="499493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52FF0F-D8BC-48F5-840E-3C427981F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182029"/>
            <a:ext cx="7734300" cy="49949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9782D-AD8F-421E-B846-BC38CC94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4B38-FECB-4C2D-891E-182BE16FA837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383D9-5CDD-46E6-AD93-1E151A418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59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7924C-6AFA-4CA5-A438-02D778E3D9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2311" y="1182029"/>
            <a:ext cx="5486401" cy="2341756"/>
          </a:xfrm>
        </p:spPr>
        <p:txBody>
          <a:bodyPr anchor="b">
            <a:noAutofit/>
          </a:bodyPr>
          <a:lstStyle>
            <a:lvl1pPr algn="ctr">
              <a:defRPr sz="6000">
                <a:solidFill>
                  <a:srgbClr val="001489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981C4E-0B73-478E-A0B0-11878ADFC9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12311" y="3830442"/>
            <a:ext cx="5486401" cy="1722865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007864"/>
                </a:solidFill>
                <a:latin typeface="Franklin Gothic Heavy" panose="020B09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Date, Name &amp; Title of Speaker</a:t>
            </a:r>
          </a:p>
        </p:txBody>
      </p:sp>
    </p:spTree>
    <p:extLst>
      <p:ext uri="{BB962C8B-B14F-4D97-AF65-F5344CB8AC3E}">
        <p14:creationId xmlns:p14="http://schemas.microsoft.com/office/powerpoint/2010/main" val="3404308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DFBAF-FB7D-4865-9046-99E923196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D5FF1-C3A6-48AA-83EF-E14BF6155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7785"/>
            <a:ext cx="10515600" cy="49391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91762-F450-4735-89B5-96612643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4B38-FECB-4C2D-891E-182BE16FA837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B3582-F396-4674-93D5-856C218D1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9575B-2F8C-4782-955B-8A92EBB96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70" y="260081"/>
            <a:ext cx="9851019" cy="676622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F11A4-85A4-4FD9-B056-945FB8872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6387" y="1266400"/>
            <a:ext cx="9851018" cy="478871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C23F2-994F-472D-9527-52D3D0AA2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4B38-FECB-4C2D-891E-182BE16FA837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9BBA9-6F78-46C8-BBBF-04A41E1AB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2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4293A-4320-4544-BE6D-B45FE10EA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8A89C-D569-4789-BC44-CEFE64DEDF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82390"/>
            <a:ext cx="5181600" cy="48945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D28812-FA7E-4F4B-B281-793EC0816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82390"/>
            <a:ext cx="5181600" cy="48945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31EDFF-4900-43B7-9404-2E97CC5F4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4B38-FECB-4C2D-891E-182BE16FA837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2FC594-A8E2-4554-885E-3A770A3D1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14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2D75D-929C-42AE-82AE-EE151A180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0" y="333298"/>
            <a:ext cx="9913434" cy="5699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254B13-C1A4-4EC9-BBD0-5A680DB0E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9220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277F72-1C23-4215-A60E-4C3D5C9EF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16118"/>
            <a:ext cx="5157787" cy="40735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D59E22-C033-4513-B033-42FE4CD02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9220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E3EC4B-5EBE-41AC-BF58-EB8C5BE2A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16118"/>
            <a:ext cx="5183188" cy="40735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B22EC3-FE69-454B-B781-4E77D63AD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4B38-FECB-4C2D-891E-182BE16FA837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EDA589-3F76-4A7A-BE0F-A234CDD39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70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6D7CA-49B5-4BD2-8A1B-A818BCB1D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469300-8D39-472C-A8D5-D018A8461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4B38-FECB-4C2D-891E-182BE16FA837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A0669D-A40D-4353-9858-D203E2BD2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37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9ABBE8-0EA8-4D8E-BD3E-643986E4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4B38-FECB-4C2D-891E-182BE16FA837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BE4975-35AD-482B-AF7F-F53AB6CFF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1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91CD9-4A6E-4FD4-8E55-52718456A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59726"/>
            <a:ext cx="3932237" cy="89767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0CE67-9A5C-4E17-AF31-7024294E5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59726"/>
            <a:ext cx="6172200" cy="47013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69674B-9F75-438C-9F62-2A4C59392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A2BDD5-3975-4DFA-B7E0-6B9BC1336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4B38-FECB-4C2D-891E-182BE16FA837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7C6802-7851-4CB9-B22F-334009F3E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3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DFBAF-FB7D-4865-9046-99E923196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D5FF1-C3A6-48AA-83EF-E14BF6155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7785"/>
            <a:ext cx="10515600" cy="49391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91762-F450-4735-89B5-96612643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4B38-FECB-4C2D-891E-182BE16FA837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B3582-F396-4674-93D5-856C218D1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351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D6094-BDE9-4CE4-A3DD-9140EFC67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26272"/>
            <a:ext cx="3932237" cy="93112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376484-2E18-4FFB-9BDB-2B1EF8FBED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26272"/>
            <a:ext cx="6172200" cy="473477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FB514C-7372-4859-9126-CF7BD1164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8EE9AF-2800-43A9-9011-7C5EC3EC2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4B38-FECB-4C2D-891E-182BE16FA837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A305A8-2306-47BF-A53D-CD34ADDC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3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6E38C-0C7B-41C2-A655-BB2C2F2FA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A809B0-538F-4EED-9A1E-CD6285B29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04693"/>
            <a:ext cx="10515600" cy="487227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119CA-B99A-48D0-AD9B-CD0B906A0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4B38-FECB-4C2D-891E-182BE16FA837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AA7D7-CE1B-4740-BA7E-20AB81C19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95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660DBA-7B6D-4DCA-9A20-EF84B7101E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182027"/>
            <a:ext cx="2628900" cy="499493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52FF0F-D8BC-48F5-840E-3C427981F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182029"/>
            <a:ext cx="7734300" cy="49949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9782D-AD8F-421E-B846-BC38CC94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4B38-FECB-4C2D-891E-182BE16FA837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383D9-5CDD-46E6-AD93-1E151A418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5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9575B-2F8C-4782-955B-8A92EBB96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70" y="260081"/>
            <a:ext cx="9851019" cy="676622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F11A4-85A4-4FD9-B056-945FB8872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6387" y="1266400"/>
            <a:ext cx="9851018" cy="478871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C23F2-994F-472D-9527-52D3D0AA2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4B38-FECB-4C2D-891E-182BE16FA837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9BBA9-6F78-46C8-BBBF-04A41E1AB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34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4293A-4320-4544-BE6D-B45FE10EA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8A89C-D569-4789-BC44-CEFE64DEDF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82390"/>
            <a:ext cx="5181600" cy="48945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D28812-FA7E-4F4B-B281-793EC0816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82390"/>
            <a:ext cx="5181600" cy="48945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31EDFF-4900-43B7-9404-2E97CC5F4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4B38-FECB-4C2D-891E-182BE16FA837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2FC594-A8E2-4554-885E-3A770A3D1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9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2D75D-929C-42AE-82AE-EE151A180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0" y="333298"/>
            <a:ext cx="9913434" cy="5699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254B13-C1A4-4EC9-BBD0-5A680DB0E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9220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277F72-1C23-4215-A60E-4C3D5C9EF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16118"/>
            <a:ext cx="5157787" cy="40735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D59E22-C033-4513-B033-42FE4CD02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9220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E3EC4B-5EBE-41AC-BF58-EB8C5BE2A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16118"/>
            <a:ext cx="5183188" cy="40735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B22EC3-FE69-454B-B781-4E77D63AD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4B38-FECB-4C2D-891E-182BE16FA837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EDA589-3F76-4A7A-BE0F-A234CDD39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65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6D7CA-49B5-4BD2-8A1B-A818BCB1D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469300-8D39-472C-A8D5-D018A8461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4B38-FECB-4C2D-891E-182BE16FA837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A0669D-A40D-4353-9858-D203E2BD2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9ABBE8-0EA8-4D8E-BD3E-643986E4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4B38-FECB-4C2D-891E-182BE16FA837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BE4975-35AD-482B-AF7F-F53AB6CFF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1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91CD9-4A6E-4FD4-8E55-52718456A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59726"/>
            <a:ext cx="3932237" cy="89767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0CE67-9A5C-4E17-AF31-7024294E5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59726"/>
            <a:ext cx="6172200" cy="47013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69674B-9F75-438C-9F62-2A4C59392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A2BDD5-3975-4DFA-B7E0-6B9BC1336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4B38-FECB-4C2D-891E-182BE16FA837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7C6802-7851-4CB9-B22F-334009F3E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75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D6094-BDE9-4CE4-A3DD-9140EFC67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26272"/>
            <a:ext cx="3932237" cy="93112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376484-2E18-4FFB-9BDB-2B1EF8FBED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26272"/>
            <a:ext cx="6172200" cy="473477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FB514C-7372-4859-9126-CF7BD1164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8EE9AF-2800-43A9-9011-7C5EC3EC2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4B38-FECB-4C2D-891E-182BE16FA837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A305A8-2306-47BF-A53D-CD34ADDC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69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A812FA-9096-4DD6-BEF4-75118BA25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18" y="320675"/>
            <a:ext cx="9889272" cy="560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F2ADD8-CFA3-45CC-84D8-5AE530F12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16727-E6A1-42CB-A41E-3ECDDC065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94B38-FECB-4C2D-891E-182BE16FA837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80312-92C0-4C93-99CA-46A342AE6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0FC277-B97C-414A-9D05-CE91AE925E5F}"/>
              </a:ext>
            </a:extLst>
          </p:cNvPr>
          <p:cNvSpPr txBox="1"/>
          <p:nvPr userDrawn="1"/>
        </p:nvSpPr>
        <p:spPr>
          <a:xfrm>
            <a:off x="10114156" y="152569"/>
            <a:ext cx="903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405C71-8F32-4991-BCEA-8B09B569B9EA}" type="slidenum">
              <a:rPr lang="en-US" sz="400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‹#›</a:t>
            </a:fld>
            <a:endParaRPr lang="en-US" sz="400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24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A812FA-9096-4DD6-BEF4-75118BA25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18" y="320675"/>
            <a:ext cx="9889272" cy="560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F2ADD8-CFA3-45CC-84D8-5AE530F12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16727-E6A1-42CB-A41E-3ECDDC065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94B38-FECB-4C2D-891E-182BE16FA837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80312-92C0-4C93-99CA-46A342AE6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0FC277-B97C-414A-9D05-CE91AE925E5F}"/>
              </a:ext>
            </a:extLst>
          </p:cNvPr>
          <p:cNvSpPr txBox="1"/>
          <p:nvPr userDrawn="1"/>
        </p:nvSpPr>
        <p:spPr>
          <a:xfrm>
            <a:off x="10114156" y="152569"/>
            <a:ext cx="903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405C71-8F32-4991-BCEA-8B09B569B9EA}" type="slidenum">
              <a:rPr lang="en-US" sz="400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‹#›</a:t>
            </a:fld>
            <a:endParaRPr lang="en-US" sz="400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02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cuments.dhw.idaho.gov/WebLink/DocView.aspx?id=35984&amp;dbid=0&amp;repo=PUBLIC-DOCUMENTS&amp;cr=1" TargetMode="External"/><Relationship Id="rId2" Type="http://schemas.openxmlformats.org/officeDocument/2006/relationships/hyperlink" Target="healthandwelfare.idaho.gov/managedcare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publicdocuments.dhw.idaho.gov/WebLink/Browse.aspx?id=35570&amp;dbid=0&amp;repo=PUBLIC-DOCUMENTS" TargetMode="External"/><Relationship Id="rId4" Type="http://schemas.openxmlformats.org/officeDocument/2006/relationships/hyperlink" Target="https://forms.office.com/pages/responsepage.aspx?id=c8g5NsM7pEKnLMNnQnsff9kzxGsLeZVJk5FS4W8568dUOUdGNjVNNUJWWTRRNTk0STBCV1gwSUw5Vy4u&amp;route=shortur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30055902-94D0-CA0B-107C-B59F958D09A3}"/>
              </a:ext>
            </a:extLst>
          </p:cNvPr>
          <p:cNvSpPr txBox="1">
            <a:spLocks/>
          </p:cNvSpPr>
          <p:nvPr/>
        </p:nvSpPr>
        <p:spPr>
          <a:xfrm>
            <a:off x="6887595" y="522992"/>
            <a:ext cx="5695951" cy="23417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1489"/>
                </a:solidFill>
                <a:latin typeface="Franklin Gothic Heavy" panose="020B09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Blue Jeans Conference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8">
            <a:extLst>
              <a:ext uri="{FF2B5EF4-FFF2-40B4-BE49-F238E27FC236}">
                <a16:creationId xmlns:a16="http://schemas.microsoft.com/office/drawing/2014/main" id="{BBDB8C1B-D07B-5798-C807-B08DF82E9703}"/>
              </a:ext>
            </a:extLst>
          </p:cNvPr>
          <p:cNvSpPr txBox="1">
            <a:spLocks/>
          </p:cNvSpPr>
          <p:nvPr/>
        </p:nvSpPr>
        <p:spPr>
          <a:xfrm>
            <a:off x="3590923" y="6037826"/>
            <a:ext cx="8512563" cy="4276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7864"/>
                </a:solidFill>
                <a:latin typeface="Franklin Gothic Heavy" panose="020B09030201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AD0D1E65-AA26-582C-E968-D09D3E88C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9041" y="2567567"/>
            <a:ext cx="8661152" cy="1722865"/>
          </a:xfrm>
        </p:spPr>
        <p:txBody>
          <a:bodyPr/>
          <a:lstStyle/>
          <a:p>
            <a:r>
              <a:rPr lang="en-US" dirty="0"/>
              <a:t>March 02, 2026</a:t>
            </a:r>
          </a:p>
          <a:p>
            <a:endParaRPr lang="en-US" sz="1000" dirty="0"/>
          </a:p>
          <a:p>
            <a:r>
              <a:rPr lang="en-US" dirty="0"/>
              <a:t>Shannon Dunstan</a:t>
            </a:r>
          </a:p>
          <a:p>
            <a:r>
              <a:rPr lang="en-US" dirty="0"/>
              <a:t>Idaho Department of Education</a:t>
            </a:r>
          </a:p>
          <a:p>
            <a:endParaRPr lang="en-US" sz="1050" dirty="0"/>
          </a:p>
          <a:p>
            <a:r>
              <a:rPr lang="en-US" dirty="0"/>
              <a:t>Angie Williams  </a:t>
            </a:r>
          </a:p>
          <a:p>
            <a:r>
              <a:rPr lang="en-US" dirty="0"/>
              <a:t>Idaho Department of Health and Welfare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656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33559-DFE8-D869-2293-2CCED9581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Regional Listening Sessions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590C37-BF8B-EDC6-EAC9-1002FD482D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001" t="732" r="8432" b="2102"/>
          <a:stretch/>
        </p:blipFill>
        <p:spPr>
          <a:xfrm>
            <a:off x="384801" y="1149483"/>
            <a:ext cx="4202906" cy="5494974"/>
          </a:xfrm>
          <a:prstGeom prst="rect">
            <a:avLst/>
          </a:prstGeom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ED086A33-465A-44EC-DED3-02341B39C155}"/>
              </a:ext>
            </a:extLst>
          </p:cNvPr>
          <p:cNvSpPr/>
          <p:nvPr/>
        </p:nvSpPr>
        <p:spPr bwMode="gray">
          <a:xfrm>
            <a:off x="3470643" y="5822014"/>
            <a:ext cx="198966" cy="165630"/>
          </a:xfrm>
          <a:prstGeom prst="star5">
            <a:avLst/>
          </a:prstGeom>
          <a:solidFill>
            <a:srgbClr val="FFFF0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027A7A16-E79D-85FB-D4B1-B1610139E6F2}"/>
              </a:ext>
            </a:extLst>
          </p:cNvPr>
          <p:cNvSpPr/>
          <p:nvPr/>
        </p:nvSpPr>
        <p:spPr bwMode="gray">
          <a:xfrm>
            <a:off x="3933284" y="5095631"/>
            <a:ext cx="198966" cy="165630"/>
          </a:xfrm>
          <a:prstGeom prst="star5">
            <a:avLst/>
          </a:prstGeom>
          <a:solidFill>
            <a:srgbClr val="FFFF0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7A338508-6633-8A88-9BEE-1DB0A8504E0A}"/>
              </a:ext>
            </a:extLst>
          </p:cNvPr>
          <p:cNvSpPr/>
          <p:nvPr/>
        </p:nvSpPr>
        <p:spPr bwMode="gray">
          <a:xfrm>
            <a:off x="1109651" y="5187964"/>
            <a:ext cx="198966" cy="165630"/>
          </a:xfrm>
          <a:prstGeom prst="star5">
            <a:avLst/>
          </a:prstGeom>
          <a:solidFill>
            <a:srgbClr val="FFFF0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F7B00FEA-EC0A-32E1-3D30-46049C16536D}"/>
              </a:ext>
            </a:extLst>
          </p:cNvPr>
          <p:cNvSpPr/>
          <p:nvPr/>
        </p:nvSpPr>
        <p:spPr bwMode="gray">
          <a:xfrm>
            <a:off x="2134117" y="5693650"/>
            <a:ext cx="198966" cy="165630"/>
          </a:xfrm>
          <a:prstGeom prst="star5">
            <a:avLst/>
          </a:prstGeom>
          <a:solidFill>
            <a:srgbClr val="FFFF0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EF651A6B-EEB7-30DB-2F10-22D81CD67820}"/>
              </a:ext>
            </a:extLst>
          </p:cNvPr>
          <p:cNvSpPr/>
          <p:nvPr/>
        </p:nvSpPr>
        <p:spPr bwMode="gray">
          <a:xfrm>
            <a:off x="1376350" y="5380851"/>
            <a:ext cx="198966" cy="165630"/>
          </a:xfrm>
          <a:prstGeom prst="star5">
            <a:avLst/>
          </a:prstGeom>
          <a:solidFill>
            <a:srgbClr val="FFFF0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56CBD094-E3DD-9C59-E72D-4864F22B85AF}"/>
              </a:ext>
            </a:extLst>
          </p:cNvPr>
          <p:cNvSpPr/>
          <p:nvPr/>
        </p:nvSpPr>
        <p:spPr bwMode="gray">
          <a:xfrm>
            <a:off x="1276867" y="1679688"/>
            <a:ext cx="198966" cy="165630"/>
          </a:xfrm>
          <a:prstGeom prst="star5">
            <a:avLst/>
          </a:prstGeom>
          <a:solidFill>
            <a:srgbClr val="FFFF0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CABD29AC-ED27-E9EB-258A-13A80A85AE25}"/>
              </a:ext>
            </a:extLst>
          </p:cNvPr>
          <p:cNvSpPr/>
          <p:nvPr/>
        </p:nvSpPr>
        <p:spPr bwMode="gray">
          <a:xfrm>
            <a:off x="1109651" y="3123803"/>
            <a:ext cx="198966" cy="165630"/>
          </a:xfrm>
          <a:prstGeom prst="star5">
            <a:avLst/>
          </a:prstGeom>
          <a:solidFill>
            <a:srgbClr val="FFFF0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30E7500-B6C2-6EEB-463E-AD1AB8D5BEE4}"/>
              </a:ext>
            </a:extLst>
          </p:cNvPr>
          <p:cNvGrpSpPr/>
          <p:nvPr/>
        </p:nvGrpSpPr>
        <p:grpSpPr>
          <a:xfrm>
            <a:off x="5777690" y="1780247"/>
            <a:ext cx="5852159" cy="457200"/>
            <a:chOff x="5777690" y="1874175"/>
            <a:chExt cx="5852159" cy="43891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970D774-6152-3832-4338-7DC839BA9386}"/>
                </a:ext>
              </a:extLst>
            </p:cNvPr>
            <p:cNvSpPr txBox="1"/>
            <p:nvPr/>
          </p:nvSpPr>
          <p:spPr>
            <a:xfrm>
              <a:off x="5938942" y="1948931"/>
              <a:ext cx="397786" cy="2659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>
                <a:spcBef>
                  <a:spcPts val="200"/>
                </a:spcBef>
                <a:buSzPct val="100000"/>
              </a:pPr>
              <a:r>
                <a:rPr lang="en-US">
                  <a:solidFill>
                    <a:schemeClr val="bg1"/>
                  </a:solidFill>
                  <a:latin typeface="Franklin Gothic Book" panose="020B0503020102020204" pitchFamily="34" charset="0"/>
                </a:rPr>
                <a:t>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04FD839-56FF-CC98-9866-88476FC15352}"/>
                </a:ext>
              </a:extLst>
            </p:cNvPr>
            <p:cNvSpPr txBox="1"/>
            <p:nvPr/>
          </p:nvSpPr>
          <p:spPr>
            <a:xfrm>
              <a:off x="5938942" y="1948931"/>
              <a:ext cx="872186" cy="2659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>
                <a:spcBef>
                  <a:spcPts val="200"/>
                </a:spcBef>
                <a:buSzPct val="100000"/>
              </a:pPr>
              <a:r>
                <a:rPr lang="en-US" b="1">
                  <a:solidFill>
                    <a:schemeClr val="bg1"/>
                  </a:solidFill>
                  <a:latin typeface="Franklin Gothic Book" panose="020B0503020102020204" pitchFamily="34" charset="0"/>
                </a:rPr>
                <a:t>Region 6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CDADB4A-0427-0C15-C770-2C3E0D430308}"/>
                </a:ext>
              </a:extLst>
            </p:cNvPr>
            <p:cNvSpPr txBox="1"/>
            <p:nvPr/>
          </p:nvSpPr>
          <p:spPr>
            <a:xfrm>
              <a:off x="8106570" y="1948931"/>
              <a:ext cx="1867609" cy="2659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 algn="r">
                <a:spcBef>
                  <a:spcPts val="200"/>
                </a:spcBef>
                <a:buSzPct val="100000"/>
              </a:pPr>
              <a:r>
                <a:rPr lang="en-US">
                  <a:latin typeface="Franklin Gothic Book" panose="020B0503020102020204" pitchFamily="34" charset="0"/>
                </a:rPr>
                <a:t>Pocatello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974B5F-5332-C452-D1A5-68586AD61C0D}"/>
                </a:ext>
              </a:extLst>
            </p:cNvPr>
            <p:cNvSpPr/>
            <p:nvPr/>
          </p:nvSpPr>
          <p:spPr bwMode="gray">
            <a:xfrm>
              <a:off x="5777690" y="1891873"/>
              <a:ext cx="4293818" cy="402336"/>
            </a:xfrm>
            <a:prstGeom prst="rect">
              <a:avLst/>
            </a:prstGeom>
            <a:noFill/>
            <a:ln w="28575" algn="ctr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b="1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6B1B768-9C9D-4E33-F5A3-3D1475120538}"/>
                </a:ext>
              </a:extLst>
            </p:cNvPr>
            <p:cNvSpPr/>
            <p:nvPr/>
          </p:nvSpPr>
          <p:spPr bwMode="gray">
            <a:xfrm>
              <a:off x="10071508" y="1874175"/>
              <a:ext cx="1558341" cy="438912"/>
            </a:xfrm>
            <a:prstGeom prst="rect">
              <a:avLst/>
            </a:prstGeom>
            <a:solidFill>
              <a:srgbClr val="4E008E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b="1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B07A9B2-4BA1-3B4F-4F4A-723C62A50CCF}"/>
                </a:ext>
              </a:extLst>
            </p:cNvPr>
            <p:cNvSpPr txBox="1"/>
            <p:nvPr/>
          </p:nvSpPr>
          <p:spPr>
            <a:xfrm>
              <a:off x="10414585" y="1948931"/>
              <a:ext cx="872186" cy="2659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 algn="ctr">
                <a:spcBef>
                  <a:spcPts val="200"/>
                </a:spcBef>
                <a:buSzPct val="100000"/>
              </a:pPr>
              <a:r>
                <a:rPr lang="en-US" b="1">
                  <a:solidFill>
                    <a:schemeClr val="bg1"/>
                  </a:solidFill>
                  <a:latin typeface="Franklin Gothic Book" panose="020B0503020102020204" pitchFamily="34" charset="0"/>
                </a:rPr>
                <a:t>Region 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4FF260E-1476-336F-0DFC-88BCAB5A66F4}"/>
                </a:ext>
              </a:extLst>
            </p:cNvPr>
            <p:cNvSpPr txBox="1"/>
            <p:nvPr/>
          </p:nvSpPr>
          <p:spPr>
            <a:xfrm>
              <a:off x="5926879" y="1948931"/>
              <a:ext cx="2335169" cy="2659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>
                <a:spcBef>
                  <a:spcPts val="200"/>
                </a:spcBef>
                <a:buSzPct val="100000"/>
              </a:pPr>
              <a:r>
                <a:rPr lang="en-US">
                  <a:latin typeface="Franklin Gothic Book" panose="020B0503020102020204" pitchFamily="34" charset="0"/>
                </a:rPr>
                <a:t>November 10, 2025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1C578FF-378D-A94B-31C1-70349643BA3F}"/>
              </a:ext>
            </a:extLst>
          </p:cNvPr>
          <p:cNvGrpSpPr/>
          <p:nvPr/>
        </p:nvGrpSpPr>
        <p:grpSpPr>
          <a:xfrm>
            <a:off x="5777690" y="4032167"/>
            <a:ext cx="5852159" cy="399011"/>
            <a:chOff x="5777690" y="4009013"/>
            <a:chExt cx="5852159" cy="42976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48A2B9C-21B9-5E58-5CC6-262F8F6D9481}"/>
                </a:ext>
              </a:extLst>
            </p:cNvPr>
            <p:cNvSpPr txBox="1"/>
            <p:nvPr/>
          </p:nvSpPr>
          <p:spPr>
            <a:xfrm>
              <a:off x="5938942" y="4079295"/>
              <a:ext cx="397786" cy="29835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>
                <a:spcBef>
                  <a:spcPts val="200"/>
                </a:spcBef>
                <a:buSzPct val="100000"/>
              </a:pPr>
              <a:r>
                <a:rPr lang="en-US">
                  <a:solidFill>
                    <a:schemeClr val="bg1"/>
                  </a:solidFill>
                  <a:latin typeface="Franklin Gothic Book" panose="020B0503020102020204" pitchFamily="34" charset="0"/>
                </a:rPr>
                <a:t>6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5FB5B10-9AD4-EE2B-1B68-034A0458DED7}"/>
                </a:ext>
              </a:extLst>
            </p:cNvPr>
            <p:cNvSpPr txBox="1"/>
            <p:nvPr/>
          </p:nvSpPr>
          <p:spPr>
            <a:xfrm>
              <a:off x="5938942" y="4079295"/>
              <a:ext cx="872186" cy="29835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>
                <a:spcBef>
                  <a:spcPts val="200"/>
                </a:spcBef>
                <a:buSzPct val="100000"/>
              </a:pPr>
              <a:r>
                <a:rPr lang="en-US" b="1">
                  <a:solidFill>
                    <a:schemeClr val="bg1"/>
                  </a:solidFill>
                  <a:latin typeface="Franklin Gothic Book" panose="020B0503020102020204" pitchFamily="34" charset="0"/>
                </a:rPr>
                <a:t>Region 6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3028999-E7D3-BAFF-DC55-D60276A3BDA2}"/>
                </a:ext>
              </a:extLst>
            </p:cNvPr>
            <p:cNvSpPr txBox="1"/>
            <p:nvPr/>
          </p:nvSpPr>
          <p:spPr>
            <a:xfrm>
              <a:off x="5933976" y="4079294"/>
              <a:ext cx="2051784" cy="29835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>
                <a:spcBef>
                  <a:spcPts val="200"/>
                </a:spcBef>
                <a:buSzPct val="100000"/>
              </a:pPr>
              <a:r>
                <a:rPr lang="en-US">
                  <a:latin typeface="Franklin Gothic Book" panose="020B0503020102020204" pitchFamily="34" charset="0"/>
                </a:rPr>
                <a:t>February 25, 2026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0830A5E-5059-1516-2C22-A61BBAAA8C53}"/>
                </a:ext>
              </a:extLst>
            </p:cNvPr>
            <p:cNvSpPr/>
            <p:nvPr/>
          </p:nvSpPr>
          <p:spPr bwMode="gray">
            <a:xfrm>
              <a:off x="5777690" y="4016668"/>
              <a:ext cx="4291335" cy="402336"/>
            </a:xfrm>
            <a:prstGeom prst="rect">
              <a:avLst/>
            </a:prstGeom>
            <a:noFill/>
            <a:ln w="28575" algn="ctr">
              <a:solidFill>
                <a:srgbClr val="B4BFFF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b="1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D898F9B-9E1B-AAEE-1727-E363976191C5}"/>
                </a:ext>
              </a:extLst>
            </p:cNvPr>
            <p:cNvSpPr/>
            <p:nvPr/>
          </p:nvSpPr>
          <p:spPr bwMode="gray">
            <a:xfrm>
              <a:off x="10071508" y="4009013"/>
              <a:ext cx="1558341" cy="429768"/>
            </a:xfrm>
            <a:prstGeom prst="rect">
              <a:avLst/>
            </a:prstGeom>
            <a:solidFill>
              <a:srgbClr val="B4BFFF"/>
            </a:solidFill>
            <a:ln w="19050" algn="ctr">
              <a:solidFill>
                <a:srgbClr val="B4BFFF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b="1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840FA70-8CB6-F481-7FC9-9A8C98EBC364}"/>
                </a:ext>
              </a:extLst>
            </p:cNvPr>
            <p:cNvSpPr txBox="1"/>
            <p:nvPr/>
          </p:nvSpPr>
          <p:spPr>
            <a:xfrm>
              <a:off x="10414585" y="4079295"/>
              <a:ext cx="872186" cy="29835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 algn="ctr">
                <a:spcBef>
                  <a:spcPts val="200"/>
                </a:spcBef>
                <a:buSzPct val="100000"/>
              </a:pPr>
              <a:r>
                <a:rPr lang="en-US" b="1">
                  <a:latin typeface="Franklin Gothic Book" panose="020B0503020102020204" pitchFamily="34" charset="0"/>
                </a:rPr>
                <a:t>Region 4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E24CE54-3A53-8E68-3FC1-F451C8FDE999}"/>
                </a:ext>
              </a:extLst>
            </p:cNvPr>
            <p:cNvSpPr txBox="1"/>
            <p:nvPr/>
          </p:nvSpPr>
          <p:spPr>
            <a:xfrm>
              <a:off x="7544714" y="4079294"/>
              <a:ext cx="2429465" cy="29835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 algn="r">
                <a:spcBef>
                  <a:spcPts val="200"/>
                </a:spcBef>
                <a:buSzPct val="100000"/>
              </a:pPr>
              <a:r>
                <a:rPr lang="en-US">
                  <a:latin typeface="Franklin Gothic Book" panose="020B0503020102020204" pitchFamily="34" charset="0"/>
                </a:rPr>
                <a:t>Tribal Consultation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1A46A3C-799C-2A22-A6DE-E31B0F99C28E}"/>
              </a:ext>
            </a:extLst>
          </p:cNvPr>
          <p:cNvGrpSpPr/>
          <p:nvPr/>
        </p:nvGrpSpPr>
        <p:grpSpPr>
          <a:xfrm>
            <a:off x="5777690" y="2343227"/>
            <a:ext cx="5852159" cy="457200"/>
            <a:chOff x="5777690" y="2536579"/>
            <a:chExt cx="5852159" cy="43891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52CCE3E-2990-1584-AAD1-5FE98D05B2F9}"/>
                </a:ext>
              </a:extLst>
            </p:cNvPr>
            <p:cNvSpPr txBox="1"/>
            <p:nvPr/>
          </p:nvSpPr>
          <p:spPr>
            <a:xfrm>
              <a:off x="5938942" y="2658927"/>
              <a:ext cx="397786" cy="2659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>
                <a:spcBef>
                  <a:spcPts val="200"/>
                </a:spcBef>
                <a:buSzPct val="100000"/>
              </a:pPr>
              <a:r>
                <a:rPr lang="en-US">
                  <a:solidFill>
                    <a:schemeClr val="bg1"/>
                  </a:solidFill>
                  <a:latin typeface="Franklin Gothic Book" panose="020B0503020102020204" pitchFamily="34" charset="0"/>
                </a:rPr>
                <a:t>6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7BE72C9-AD51-87BF-CD56-51C5AD2DE8AA}"/>
                </a:ext>
              </a:extLst>
            </p:cNvPr>
            <p:cNvSpPr txBox="1"/>
            <p:nvPr/>
          </p:nvSpPr>
          <p:spPr>
            <a:xfrm>
              <a:off x="5938942" y="2631168"/>
              <a:ext cx="872186" cy="2659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>
                <a:spcBef>
                  <a:spcPts val="200"/>
                </a:spcBef>
                <a:buSzPct val="100000"/>
              </a:pPr>
              <a:r>
                <a:rPr lang="en-US" b="1">
                  <a:solidFill>
                    <a:schemeClr val="bg1"/>
                  </a:solidFill>
                  <a:latin typeface="Franklin Gothic Book" panose="020B0503020102020204" pitchFamily="34" charset="0"/>
                </a:rPr>
                <a:t>Region 6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DD0718-6C3D-CE30-188E-9FEE9619EC92}"/>
                </a:ext>
              </a:extLst>
            </p:cNvPr>
            <p:cNvSpPr txBox="1"/>
            <p:nvPr/>
          </p:nvSpPr>
          <p:spPr>
            <a:xfrm>
              <a:off x="5933976" y="2628026"/>
              <a:ext cx="2222472" cy="2659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>
                <a:spcBef>
                  <a:spcPts val="200"/>
                </a:spcBef>
                <a:buSzPct val="100000"/>
              </a:pPr>
              <a:r>
                <a:rPr lang="en-US">
                  <a:latin typeface="Franklin Gothic Book" panose="020B0503020102020204" pitchFamily="34" charset="0"/>
                </a:rPr>
                <a:t>December 15, 2025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AB9B38A-90D7-9908-3609-D1D252104DE2}"/>
                </a:ext>
              </a:extLst>
            </p:cNvPr>
            <p:cNvSpPr/>
            <p:nvPr/>
          </p:nvSpPr>
          <p:spPr bwMode="gray">
            <a:xfrm>
              <a:off x="5777690" y="2550399"/>
              <a:ext cx="4291335" cy="402336"/>
            </a:xfrm>
            <a:prstGeom prst="rect">
              <a:avLst/>
            </a:prstGeom>
            <a:noFill/>
            <a:ln w="28575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b="1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E4E871D-F829-C937-BFF6-73265A1D84C3}"/>
                </a:ext>
              </a:extLst>
            </p:cNvPr>
            <p:cNvSpPr/>
            <p:nvPr/>
          </p:nvSpPr>
          <p:spPr bwMode="gray">
            <a:xfrm>
              <a:off x="10071508" y="2536579"/>
              <a:ext cx="1558341" cy="438912"/>
            </a:xfrm>
            <a:prstGeom prst="rect">
              <a:avLst/>
            </a:prstGeom>
            <a:solidFill>
              <a:srgbClr val="001489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b="1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22A83B6-2A78-1F42-359A-4313053B061F}"/>
                </a:ext>
              </a:extLst>
            </p:cNvPr>
            <p:cNvSpPr txBox="1"/>
            <p:nvPr/>
          </p:nvSpPr>
          <p:spPr>
            <a:xfrm>
              <a:off x="10414585" y="2623076"/>
              <a:ext cx="872186" cy="2659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 algn="ctr">
                <a:spcBef>
                  <a:spcPts val="200"/>
                </a:spcBef>
                <a:buSzPct val="100000"/>
              </a:pPr>
              <a:r>
                <a:rPr lang="en-US" b="1">
                  <a:solidFill>
                    <a:schemeClr val="bg1"/>
                  </a:solidFill>
                  <a:latin typeface="Franklin Gothic Book" panose="020B0503020102020204" pitchFamily="34" charset="0"/>
                </a:rPr>
                <a:t>Region 7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A3AB42C-154C-6474-D195-4F8AE35ED93C}"/>
                </a:ext>
              </a:extLst>
            </p:cNvPr>
            <p:cNvSpPr txBox="1"/>
            <p:nvPr/>
          </p:nvSpPr>
          <p:spPr>
            <a:xfrm>
              <a:off x="8106570" y="2617838"/>
              <a:ext cx="1867609" cy="2659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 algn="r">
                <a:spcBef>
                  <a:spcPts val="200"/>
                </a:spcBef>
                <a:buSzPct val="100000"/>
              </a:pPr>
              <a:r>
                <a:rPr lang="en-US">
                  <a:latin typeface="Franklin Gothic Book" panose="020B0503020102020204" pitchFamily="34" charset="0"/>
                </a:rPr>
                <a:t>Rexburg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2CDD591-9A4F-60A9-907E-C7CAD8BEA47B}"/>
              </a:ext>
            </a:extLst>
          </p:cNvPr>
          <p:cNvGrpSpPr/>
          <p:nvPr/>
        </p:nvGrpSpPr>
        <p:grpSpPr>
          <a:xfrm>
            <a:off x="5777690" y="2906207"/>
            <a:ext cx="5852159" cy="457200"/>
            <a:chOff x="5777690" y="3033842"/>
            <a:chExt cx="5852159" cy="42976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4B92D29-ABB2-9D7E-CE29-6D3783504A70}"/>
                </a:ext>
              </a:extLst>
            </p:cNvPr>
            <p:cNvSpPr txBox="1"/>
            <p:nvPr/>
          </p:nvSpPr>
          <p:spPr>
            <a:xfrm>
              <a:off x="5938942" y="3123109"/>
              <a:ext cx="397786" cy="26037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>
                <a:spcBef>
                  <a:spcPts val="200"/>
                </a:spcBef>
                <a:buSzPct val="100000"/>
              </a:pPr>
              <a:r>
                <a:rPr lang="en-US">
                  <a:solidFill>
                    <a:schemeClr val="bg1"/>
                  </a:solidFill>
                  <a:latin typeface="Franklin Gothic Book" panose="020B0503020102020204" pitchFamily="34" charset="0"/>
                </a:rPr>
                <a:t>6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780DDCE-F17B-DEE8-CCC0-FAE434974040}"/>
                </a:ext>
              </a:extLst>
            </p:cNvPr>
            <p:cNvSpPr txBox="1"/>
            <p:nvPr/>
          </p:nvSpPr>
          <p:spPr>
            <a:xfrm>
              <a:off x="5938942" y="3123109"/>
              <a:ext cx="872186" cy="26037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>
                <a:spcBef>
                  <a:spcPts val="200"/>
                </a:spcBef>
                <a:buSzPct val="100000"/>
              </a:pPr>
              <a:r>
                <a:rPr lang="en-US" b="1">
                  <a:solidFill>
                    <a:schemeClr val="bg1"/>
                  </a:solidFill>
                  <a:latin typeface="Franklin Gothic Book" panose="020B0503020102020204" pitchFamily="34" charset="0"/>
                </a:rPr>
                <a:t>Region 6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DCDDBFA-E037-B2AF-392C-F0F4669114E2}"/>
                </a:ext>
              </a:extLst>
            </p:cNvPr>
            <p:cNvSpPr txBox="1"/>
            <p:nvPr/>
          </p:nvSpPr>
          <p:spPr>
            <a:xfrm>
              <a:off x="5933976" y="3123109"/>
              <a:ext cx="3778222" cy="26037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>
                <a:spcBef>
                  <a:spcPts val="200"/>
                </a:spcBef>
                <a:buSzPct val="100000"/>
              </a:pPr>
              <a:r>
                <a:rPr lang="en-US">
                  <a:latin typeface="Franklin Gothic Book" panose="020B0503020102020204" pitchFamily="34" charset="0"/>
                </a:rPr>
                <a:t>January 6, 2026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31BD9BC-B4BD-9BFA-9515-497F31014028}"/>
                </a:ext>
              </a:extLst>
            </p:cNvPr>
            <p:cNvSpPr/>
            <p:nvPr/>
          </p:nvSpPr>
          <p:spPr bwMode="gray">
            <a:xfrm>
              <a:off x="5777690" y="3041497"/>
              <a:ext cx="4291335" cy="402336"/>
            </a:xfrm>
            <a:prstGeom prst="rect">
              <a:avLst/>
            </a:prstGeom>
            <a:noFill/>
            <a:ln w="28575" algn="ctr">
              <a:solidFill>
                <a:srgbClr val="007864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b="1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CF1537D-1716-9761-909B-4C268193DA12}"/>
                </a:ext>
              </a:extLst>
            </p:cNvPr>
            <p:cNvSpPr/>
            <p:nvPr/>
          </p:nvSpPr>
          <p:spPr bwMode="gray">
            <a:xfrm>
              <a:off x="10071508" y="3033842"/>
              <a:ext cx="1558341" cy="429768"/>
            </a:xfrm>
            <a:prstGeom prst="rect">
              <a:avLst/>
            </a:prstGeom>
            <a:solidFill>
              <a:srgbClr val="007864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b="1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EB89D97-55B2-1362-7F0C-B5769267542B}"/>
                </a:ext>
              </a:extLst>
            </p:cNvPr>
            <p:cNvSpPr txBox="1"/>
            <p:nvPr/>
          </p:nvSpPr>
          <p:spPr>
            <a:xfrm>
              <a:off x="10414585" y="3123109"/>
              <a:ext cx="872186" cy="26037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 algn="ctr">
                <a:spcBef>
                  <a:spcPts val="200"/>
                </a:spcBef>
                <a:buSzPct val="100000"/>
              </a:pPr>
              <a:r>
                <a:rPr lang="en-US" b="1">
                  <a:solidFill>
                    <a:schemeClr val="bg1"/>
                  </a:solidFill>
                  <a:latin typeface="Franklin Gothic Book" panose="020B0503020102020204" pitchFamily="34" charset="0"/>
                </a:rPr>
                <a:t>Region 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B439205-9E90-31DD-C9E3-290E4F22A28E}"/>
                </a:ext>
              </a:extLst>
            </p:cNvPr>
            <p:cNvSpPr txBox="1"/>
            <p:nvPr/>
          </p:nvSpPr>
          <p:spPr>
            <a:xfrm>
              <a:off x="7919633" y="3123109"/>
              <a:ext cx="2054546" cy="26037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 algn="r">
                <a:spcBef>
                  <a:spcPts val="200"/>
                </a:spcBef>
                <a:buSzPct val="100000"/>
              </a:pPr>
              <a:r>
                <a:rPr lang="en-US">
                  <a:latin typeface="Franklin Gothic Book" panose="020B0503020102020204" pitchFamily="34" charset="0"/>
                </a:rPr>
                <a:t>Caldwell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3DD1A3C-6B05-B063-B9B9-D46148C5AF2D}"/>
              </a:ext>
            </a:extLst>
          </p:cNvPr>
          <p:cNvGrpSpPr/>
          <p:nvPr/>
        </p:nvGrpSpPr>
        <p:grpSpPr>
          <a:xfrm>
            <a:off x="5777690" y="3456995"/>
            <a:ext cx="5852159" cy="457200"/>
            <a:chOff x="5759967" y="3510642"/>
            <a:chExt cx="5852159" cy="43891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665EFEF-34AC-2EFA-75BF-7BC1B0C88416}"/>
                </a:ext>
              </a:extLst>
            </p:cNvPr>
            <p:cNvSpPr txBox="1"/>
            <p:nvPr/>
          </p:nvSpPr>
          <p:spPr>
            <a:xfrm>
              <a:off x="5938942" y="3620584"/>
              <a:ext cx="397786" cy="2659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>
                <a:spcBef>
                  <a:spcPts val="200"/>
                </a:spcBef>
                <a:buSzPct val="100000"/>
              </a:pPr>
              <a:r>
                <a:rPr lang="en-US">
                  <a:solidFill>
                    <a:schemeClr val="bg1"/>
                  </a:solidFill>
                  <a:latin typeface="Franklin Gothic Book" panose="020B0503020102020204" pitchFamily="34" charset="0"/>
                </a:rPr>
                <a:t>6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FCC9F86-922E-1A73-7D7B-0D2689347714}"/>
                </a:ext>
              </a:extLst>
            </p:cNvPr>
            <p:cNvSpPr txBox="1"/>
            <p:nvPr/>
          </p:nvSpPr>
          <p:spPr>
            <a:xfrm>
              <a:off x="5938942" y="3620584"/>
              <a:ext cx="872186" cy="2659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>
                <a:spcBef>
                  <a:spcPts val="200"/>
                </a:spcBef>
                <a:buSzPct val="100000"/>
              </a:pPr>
              <a:r>
                <a:rPr lang="en-US" b="1">
                  <a:solidFill>
                    <a:schemeClr val="bg1"/>
                  </a:solidFill>
                  <a:latin typeface="Franklin Gothic Book" panose="020B0503020102020204" pitchFamily="34" charset="0"/>
                </a:rPr>
                <a:t>Region 6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83C2D1C-6FC0-FE4E-F9A1-6DDF3A3CF482}"/>
                </a:ext>
              </a:extLst>
            </p:cNvPr>
            <p:cNvSpPr txBox="1"/>
            <p:nvPr/>
          </p:nvSpPr>
          <p:spPr>
            <a:xfrm>
              <a:off x="5916253" y="3620584"/>
              <a:ext cx="1698799" cy="2659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>
                <a:spcBef>
                  <a:spcPts val="200"/>
                </a:spcBef>
                <a:buSzPct val="100000"/>
              </a:pPr>
              <a:r>
                <a:rPr lang="en-US">
                  <a:latin typeface="Franklin Gothic Book" panose="020B0503020102020204" pitchFamily="34" charset="0"/>
                </a:rPr>
                <a:t>February 3, 2026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AEC8432-08A1-DF51-9003-F76C98B183E1}"/>
                </a:ext>
              </a:extLst>
            </p:cNvPr>
            <p:cNvSpPr/>
            <p:nvPr/>
          </p:nvSpPr>
          <p:spPr bwMode="gray">
            <a:xfrm>
              <a:off x="5759967" y="3530591"/>
              <a:ext cx="4291335" cy="402336"/>
            </a:xfrm>
            <a:prstGeom prst="rect">
              <a:avLst/>
            </a:prstGeom>
            <a:noFill/>
            <a:ln w="28575" algn="ctr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b="1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D7FAD42-0237-26BA-834C-A1122C6EE133}"/>
                </a:ext>
              </a:extLst>
            </p:cNvPr>
            <p:cNvSpPr/>
            <p:nvPr/>
          </p:nvSpPr>
          <p:spPr bwMode="gray">
            <a:xfrm>
              <a:off x="10053785" y="3510642"/>
              <a:ext cx="1558341" cy="438912"/>
            </a:xfrm>
            <a:prstGeom prst="rect">
              <a:avLst/>
            </a:prstGeom>
            <a:solidFill>
              <a:schemeClr val="accent3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b="1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6041E93-29A4-ADCA-F8AF-DECC81EE54E6}"/>
                </a:ext>
              </a:extLst>
            </p:cNvPr>
            <p:cNvSpPr txBox="1"/>
            <p:nvPr/>
          </p:nvSpPr>
          <p:spPr>
            <a:xfrm>
              <a:off x="10396862" y="3620583"/>
              <a:ext cx="872186" cy="2659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 algn="ctr">
                <a:spcBef>
                  <a:spcPts val="200"/>
                </a:spcBef>
                <a:buSzPct val="100000"/>
              </a:pPr>
              <a:r>
                <a:rPr lang="en-US" b="1">
                  <a:solidFill>
                    <a:schemeClr val="bg1"/>
                  </a:solidFill>
                  <a:latin typeface="Franklin Gothic Book" panose="020B0503020102020204" pitchFamily="34" charset="0"/>
                </a:rPr>
                <a:t>All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E6CA619-C498-A72F-5EE5-C213F00414FE}"/>
                </a:ext>
              </a:extLst>
            </p:cNvPr>
            <p:cNvSpPr txBox="1"/>
            <p:nvPr/>
          </p:nvSpPr>
          <p:spPr>
            <a:xfrm>
              <a:off x="8275380" y="3620584"/>
              <a:ext cx="1698799" cy="2659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 algn="r">
                <a:spcBef>
                  <a:spcPts val="200"/>
                </a:spcBef>
                <a:buSzPct val="100000"/>
              </a:pPr>
              <a:r>
                <a:rPr lang="en-US">
                  <a:latin typeface="Franklin Gothic Book" panose="020B0503020102020204" pitchFamily="34" charset="0"/>
                </a:rPr>
                <a:t>Virtual Only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BD7B165-7239-8964-B3F4-37FBB84458FD}"/>
              </a:ext>
            </a:extLst>
          </p:cNvPr>
          <p:cNvGrpSpPr/>
          <p:nvPr/>
        </p:nvGrpSpPr>
        <p:grpSpPr>
          <a:xfrm>
            <a:off x="5782656" y="5099938"/>
            <a:ext cx="5849676" cy="457200"/>
            <a:chOff x="5782656" y="5097374"/>
            <a:chExt cx="5849676" cy="429768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A45AF0E-3D71-1A46-A5E0-6ACB8F4E98BB}"/>
                </a:ext>
              </a:extLst>
            </p:cNvPr>
            <p:cNvSpPr txBox="1"/>
            <p:nvPr/>
          </p:nvSpPr>
          <p:spPr>
            <a:xfrm>
              <a:off x="5938942" y="5177116"/>
              <a:ext cx="397786" cy="26037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>
                <a:spcBef>
                  <a:spcPts val="200"/>
                </a:spcBef>
                <a:buSzPct val="100000"/>
              </a:pPr>
              <a:r>
                <a:rPr lang="en-US">
                  <a:solidFill>
                    <a:schemeClr val="bg1"/>
                  </a:solidFill>
                  <a:latin typeface="Franklin Gothic Book" panose="020B0503020102020204" pitchFamily="34" charset="0"/>
                </a:rPr>
                <a:t>6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61C7604-493E-CA0B-AFDD-FC7EED965290}"/>
                </a:ext>
              </a:extLst>
            </p:cNvPr>
            <p:cNvSpPr txBox="1"/>
            <p:nvPr/>
          </p:nvSpPr>
          <p:spPr>
            <a:xfrm>
              <a:off x="5938942" y="5177116"/>
              <a:ext cx="872186" cy="26037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>
                <a:spcBef>
                  <a:spcPts val="200"/>
                </a:spcBef>
                <a:buSzPct val="100000"/>
              </a:pPr>
              <a:r>
                <a:rPr lang="en-US" b="1">
                  <a:solidFill>
                    <a:schemeClr val="bg1"/>
                  </a:solidFill>
                  <a:latin typeface="Franklin Gothic Book" panose="020B0503020102020204" pitchFamily="34" charset="0"/>
                </a:rPr>
                <a:t>Region 6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2A9D2EC-1955-E0B2-8F40-9AF3D20020AA}"/>
                </a:ext>
              </a:extLst>
            </p:cNvPr>
            <p:cNvSpPr txBox="1"/>
            <p:nvPr/>
          </p:nvSpPr>
          <p:spPr>
            <a:xfrm>
              <a:off x="5938942" y="5177116"/>
              <a:ext cx="1354993" cy="26037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>
                <a:spcBef>
                  <a:spcPts val="200"/>
                </a:spcBef>
                <a:buSzPct val="100000"/>
              </a:pPr>
              <a:r>
                <a:rPr lang="en-US">
                  <a:latin typeface="Franklin Gothic Book" panose="020B0503020102020204" pitchFamily="34" charset="0"/>
                </a:rPr>
                <a:t>April 7, 2026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444E590-008D-D27D-2641-524116F39544}"/>
                </a:ext>
              </a:extLst>
            </p:cNvPr>
            <p:cNvSpPr/>
            <p:nvPr/>
          </p:nvSpPr>
          <p:spPr bwMode="gray">
            <a:xfrm>
              <a:off x="5782656" y="5106137"/>
              <a:ext cx="4286368" cy="402336"/>
            </a:xfrm>
            <a:prstGeom prst="rect">
              <a:avLst/>
            </a:prstGeom>
            <a:noFill/>
            <a:ln w="28575" algn="ctr">
              <a:solidFill>
                <a:schemeClr val="tx2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b="1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5146697-A78D-047D-2AFC-91A982251BDB}"/>
                </a:ext>
              </a:extLst>
            </p:cNvPr>
            <p:cNvSpPr/>
            <p:nvPr/>
          </p:nvSpPr>
          <p:spPr bwMode="gray">
            <a:xfrm>
              <a:off x="10069025" y="5097374"/>
              <a:ext cx="1563307" cy="429768"/>
            </a:xfrm>
            <a:prstGeom prst="rect">
              <a:avLst/>
            </a:prstGeom>
            <a:solidFill>
              <a:srgbClr val="B4BF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b="1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BBCA185-1C6C-DDCF-FC75-97B1BBC384A1}"/>
                </a:ext>
              </a:extLst>
            </p:cNvPr>
            <p:cNvSpPr txBox="1"/>
            <p:nvPr/>
          </p:nvSpPr>
          <p:spPr>
            <a:xfrm>
              <a:off x="10414585" y="5177116"/>
              <a:ext cx="872186" cy="26037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 algn="ctr">
                <a:spcBef>
                  <a:spcPts val="200"/>
                </a:spcBef>
                <a:buSzPct val="100000"/>
              </a:pPr>
              <a:r>
                <a:rPr lang="en-US" b="1">
                  <a:latin typeface="Franklin Gothic Book" panose="020B0503020102020204" pitchFamily="34" charset="0"/>
                </a:rPr>
                <a:t>Region 4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0742D6F-2C93-7160-5C4F-6328E6F5ABC8}"/>
                </a:ext>
              </a:extLst>
            </p:cNvPr>
            <p:cNvSpPr txBox="1"/>
            <p:nvPr/>
          </p:nvSpPr>
          <p:spPr>
            <a:xfrm>
              <a:off x="8106570" y="5177116"/>
              <a:ext cx="1867609" cy="26037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 algn="r">
                <a:spcBef>
                  <a:spcPts val="200"/>
                </a:spcBef>
                <a:buSzPct val="100000"/>
              </a:pPr>
              <a:r>
                <a:rPr lang="en-US">
                  <a:latin typeface="Franklin Gothic Book" panose="020B0503020102020204" pitchFamily="34" charset="0"/>
                </a:rPr>
                <a:t>Boise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DFE2D43-AAE8-6A8A-66E1-5D7261C957DA}"/>
              </a:ext>
            </a:extLst>
          </p:cNvPr>
          <p:cNvGrpSpPr/>
          <p:nvPr/>
        </p:nvGrpSpPr>
        <p:grpSpPr>
          <a:xfrm>
            <a:off x="5777690" y="5662918"/>
            <a:ext cx="5854642" cy="457200"/>
            <a:chOff x="5777690" y="5675959"/>
            <a:chExt cx="5854642" cy="438912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E3D7864-3266-1FCC-EA59-AE4394291C2E}"/>
                </a:ext>
              </a:extLst>
            </p:cNvPr>
            <p:cNvSpPr txBox="1"/>
            <p:nvPr/>
          </p:nvSpPr>
          <p:spPr>
            <a:xfrm>
              <a:off x="5938942" y="5762456"/>
              <a:ext cx="397786" cy="2659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>
                <a:spcBef>
                  <a:spcPts val="200"/>
                </a:spcBef>
                <a:buSzPct val="100000"/>
              </a:pPr>
              <a:r>
                <a:rPr lang="en-US">
                  <a:solidFill>
                    <a:schemeClr val="bg1"/>
                  </a:solidFill>
                  <a:latin typeface="Franklin Gothic Book" panose="020B0503020102020204" pitchFamily="34" charset="0"/>
                </a:rPr>
                <a:t>6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6C24535-DC06-72C4-FC30-D26BE4BFA70C}"/>
                </a:ext>
              </a:extLst>
            </p:cNvPr>
            <p:cNvSpPr txBox="1"/>
            <p:nvPr/>
          </p:nvSpPr>
          <p:spPr>
            <a:xfrm>
              <a:off x="5938942" y="5762456"/>
              <a:ext cx="872186" cy="2659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>
                <a:spcBef>
                  <a:spcPts val="200"/>
                </a:spcBef>
                <a:buSzPct val="100000"/>
              </a:pPr>
              <a:r>
                <a:rPr lang="en-US" b="1">
                  <a:solidFill>
                    <a:schemeClr val="bg1"/>
                  </a:solidFill>
                  <a:latin typeface="Franklin Gothic Book" panose="020B0503020102020204" pitchFamily="34" charset="0"/>
                </a:rPr>
                <a:t>Region 6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CC111A9-DD91-B4FC-E881-8F4E74667D92}"/>
                </a:ext>
              </a:extLst>
            </p:cNvPr>
            <p:cNvSpPr txBox="1"/>
            <p:nvPr/>
          </p:nvSpPr>
          <p:spPr>
            <a:xfrm>
              <a:off x="5933976" y="5762456"/>
              <a:ext cx="1508815" cy="2659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>
                <a:spcBef>
                  <a:spcPts val="200"/>
                </a:spcBef>
                <a:buSzPct val="100000"/>
              </a:pPr>
              <a:r>
                <a:rPr lang="en-US">
                  <a:latin typeface="Franklin Gothic Book" panose="020B0503020102020204" pitchFamily="34" charset="0"/>
                </a:rPr>
                <a:t>May 26, 2026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56EE1C4-569D-B3D9-5C55-1658FFAA3592}"/>
                </a:ext>
              </a:extLst>
            </p:cNvPr>
            <p:cNvSpPr/>
            <p:nvPr/>
          </p:nvSpPr>
          <p:spPr bwMode="gray">
            <a:xfrm>
              <a:off x="5777690" y="5694765"/>
              <a:ext cx="4286368" cy="402336"/>
            </a:xfrm>
            <a:prstGeom prst="rect">
              <a:avLst/>
            </a:prstGeom>
            <a:noFill/>
            <a:ln w="28575" algn="ctr">
              <a:solidFill>
                <a:srgbClr val="DEB5FF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b="1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4921422-976C-CE2B-D971-31AA875FDD45}"/>
                </a:ext>
              </a:extLst>
            </p:cNvPr>
            <p:cNvSpPr/>
            <p:nvPr/>
          </p:nvSpPr>
          <p:spPr bwMode="gray">
            <a:xfrm>
              <a:off x="10069025" y="5675959"/>
              <a:ext cx="1563307" cy="438912"/>
            </a:xfrm>
            <a:prstGeom prst="rect">
              <a:avLst/>
            </a:prstGeom>
            <a:solidFill>
              <a:srgbClr val="DEB5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b="1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D0BD2D3-3015-AA3F-3F2D-69ECFC8FD907}"/>
                </a:ext>
              </a:extLst>
            </p:cNvPr>
            <p:cNvSpPr txBox="1"/>
            <p:nvPr/>
          </p:nvSpPr>
          <p:spPr>
            <a:xfrm>
              <a:off x="10414585" y="5762456"/>
              <a:ext cx="872186" cy="2659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 algn="ctr">
                <a:spcBef>
                  <a:spcPts val="200"/>
                </a:spcBef>
                <a:buSzPct val="100000"/>
              </a:pPr>
              <a:r>
                <a:rPr lang="en-US" b="1">
                  <a:latin typeface="Franklin Gothic Book" panose="020B0503020102020204" pitchFamily="34" charset="0"/>
                </a:rPr>
                <a:t>Region 1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E52C6CB-4C63-A53D-E607-54D6588CFBC2}"/>
                </a:ext>
              </a:extLst>
            </p:cNvPr>
            <p:cNvSpPr txBox="1"/>
            <p:nvPr/>
          </p:nvSpPr>
          <p:spPr>
            <a:xfrm>
              <a:off x="7620754" y="5762456"/>
              <a:ext cx="2353425" cy="2659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 algn="r">
                <a:spcBef>
                  <a:spcPts val="200"/>
                </a:spcBef>
                <a:buSzPct val="100000"/>
              </a:pPr>
              <a:r>
                <a:rPr lang="en-US">
                  <a:latin typeface="Franklin Gothic Book" panose="020B0503020102020204" pitchFamily="34" charset="0"/>
                </a:rPr>
                <a:t>Coeur d’Alene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9EAFA97-6F06-0479-BD1D-7F1B70BBC540}"/>
              </a:ext>
            </a:extLst>
          </p:cNvPr>
          <p:cNvGrpSpPr/>
          <p:nvPr/>
        </p:nvGrpSpPr>
        <p:grpSpPr>
          <a:xfrm>
            <a:off x="5777690" y="6225901"/>
            <a:ext cx="5854642" cy="457200"/>
            <a:chOff x="5777690" y="6267074"/>
            <a:chExt cx="5854642" cy="429768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0AEA9F7-C9E1-F43F-7AF8-896CA642BA3C}"/>
                </a:ext>
              </a:extLst>
            </p:cNvPr>
            <p:cNvSpPr txBox="1"/>
            <p:nvPr/>
          </p:nvSpPr>
          <p:spPr>
            <a:xfrm>
              <a:off x="5938942" y="6346816"/>
              <a:ext cx="397786" cy="26037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>
                <a:spcBef>
                  <a:spcPts val="200"/>
                </a:spcBef>
                <a:buSzPct val="100000"/>
              </a:pPr>
              <a:r>
                <a:rPr lang="en-US">
                  <a:solidFill>
                    <a:schemeClr val="bg1"/>
                  </a:solidFill>
                  <a:latin typeface="Franklin Gothic Book" panose="020B0503020102020204" pitchFamily="34" charset="0"/>
                </a:rPr>
                <a:t>6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C77C65D-BF1B-3215-CCEC-FF78125C8EDA}"/>
                </a:ext>
              </a:extLst>
            </p:cNvPr>
            <p:cNvSpPr txBox="1"/>
            <p:nvPr/>
          </p:nvSpPr>
          <p:spPr>
            <a:xfrm>
              <a:off x="5938942" y="6346816"/>
              <a:ext cx="872186" cy="26037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>
                <a:spcBef>
                  <a:spcPts val="200"/>
                </a:spcBef>
                <a:buSzPct val="100000"/>
              </a:pPr>
              <a:r>
                <a:rPr lang="en-US" b="1">
                  <a:solidFill>
                    <a:schemeClr val="bg1"/>
                  </a:solidFill>
                  <a:latin typeface="Franklin Gothic Book" panose="020B0503020102020204" pitchFamily="34" charset="0"/>
                </a:rPr>
                <a:t>Region 6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86A7BE3-6E3A-C33E-1865-1BA02C72C708}"/>
                </a:ext>
              </a:extLst>
            </p:cNvPr>
            <p:cNvSpPr txBox="1"/>
            <p:nvPr/>
          </p:nvSpPr>
          <p:spPr>
            <a:xfrm>
              <a:off x="5933976" y="6346816"/>
              <a:ext cx="1593015" cy="26037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>
                <a:spcBef>
                  <a:spcPts val="200"/>
                </a:spcBef>
                <a:buSzPct val="100000"/>
              </a:pPr>
              <a:r>
                <a:rPr lang="en-US">
                  <a:latin typeface="Franklin Gothic Book" panose="020B0503020102020204" pitchFamily="34" charset="0"/>
                </a:rPr>
                <a:t>May 28, 2026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FE336D4-0BF0-1713-0D2A-3314B3F58A83}"/>
                </a:ext>
              </a:extLst>
            </p:cNvPr>
            <p:cNvSpPr/>
            <p:nvPr/>
          </p:nvSpPr>
          <p:spPr bwMode="gray">
            <a:xfrm>
              <a:off x="5777690" y="6275837"/>
              <a:ext cx="4286368" cy="402336"/>
            </a:xfrm>
            <a:prstGeom prst="rect">
              <a:avLst/>
            </a:prstGeom>
            <a:noFill/>
            <a:ln w="28575" algn="ctr">
              <a:solidFill>
                <a:schemeClr val="accent3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b="1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D1FB8A80-3CCA-9EF4-8C3D-5ACAE5FB144A}"/>
                </a:ext>
              </a:extLst>
            </p:cNvPr>
            <p:cNvSpPr/>
            <p:nvPr/>
          </p:nvSpPr>
          <p:spPr bwMode="gray">
            <a:xfrm>
              <a:off x="10069025" y="6267074"/>
              <a:ext cx="1563307" cy="429768"/>
            </a:xfrm>
            <a:prstGeom prst="rect">
              <a:avLst/>
            </a:prstGeom>
            <a:solidFill>
              <a:srgbClr val="D9D9D9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b="1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18D37E1-9345-97DA-9525-EFE05E60DE4B}"/>
                </a:ext>
              </a:extLst>
            </p:cNvPr>
            <p:cNvSpPr txBox="1"/>
            <p:nvPr/>
          </p:nvSpPr>
          <p:spPr>
            <a:xfrm>
              <a:off x="10414585" y="6346816"/>
              <a:ext cx="872186" cy="26037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 algn="ctr">
                <a:spcBef>
                  <a:spcPts val="200"/>
                </a:spcBef>
                <a:buSzPct val="100000"/>
              </a:pPr>
              <a:r>
                <a:rPr lang="en-US" b="1">
                  <a:latin typeface="Franklin Gothic Book" panose="020B0503020102020204" pitchFamily="34" charset="0"/>
                </a:rPr>
                <a:t>Region 2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7D76264-E3D9-4ADC-FCEF-71C6010F2058}"/>
                </a:ext>
              </a:extLst>
            </p:cNvPr>
            <p:cNvSpPr txBox="1"/>
            <p:nvPr/>
          </p:nvSpPr>
          <p:spPr>
            <a:xfrm>
              <a:off x="7512394" y="6346816"/>
              <a:ext cx="2461785" cy="26037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 algn="r">
                <a:spcBef>
                  <a:spcPts val="200"/>
                </a:spcBef>
                <a:buSzPct val="100000"/>
              </a:pPr>
              <a:r>
                <a:rPr lang="en-US">
                  <a:latin typeface="Franklin Gothic Book" panose="020B0503020102020204" pitchFamily="34" charset="0"/>
                </a:rPr>
                <a:t>Lewiston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9E7C0D2-CF74-8598-3764-CA3F7DB48775}"/>
              </a:ext>
            </a:extLst>
          </p:cNvPr>
          <p:cNvGrpSpPr/>
          <p:nvPr/>
        </p:nvGrpSpPr>
        <p:grpSpPr>
          <a:xfrm>
            <a:off x="5777690" y="4536958"/>
            <a:ext cx="5852159" cy="457200"/>
            <a:chOff x="5777690" y="4523084"/>
            <a:chExt cx="5852159" cy="429768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4B006A4-8F95-43A0-F70C-7222192EBD5B}"/>
                </a:ext>
              </a:extLst>
            </p:cNvPr>
            <p:cNvSpPr txBox="1"/>
            <p:nvPr/>
          </p:nvSpPr>
          <p:spPr>
            <a:xfrm>
              <a:off x="5938942" y="4602826"/>
              <a:ext cx="397786" cy="26037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>
                <a:spcBef>
                  <a:spcPts val="200"/>
                </a:spcBef>
                <a:buSzPct val="100000"/>
              </a:pPr>
              <a:r>
                <a:rPr lang="en-US">
                  <a:solidFill>
                    <a:schemeClr val="bg1"/>
                  </a:solidFill>
                  <a:latin typeface="Franklin Gothic Book" panose="020B0503020102020204" pitchFamily="34" charset="0"/>
                </a:rPr>
                <a:t>6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8FF651B-0FE3-0818-3B61-7FD78C0244DC}"/>
                </a:ext>
              </a:extLst>
            </p:cNvPr>
            <p:cNvSpPr txBox="1"/>
            <p:nvPr/>
          </p:nvSpPr>
          <p:spPr>
            <a:xfrm>
              <a:off x="5938942" y="4602826"/>
              <a:ext cx="872186" cy="26037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>
                <a:spcBef>
                  <a:spcPts val="200"/>
                </a:spcBef>
                <a:buSzPct val="100000"/>
              </a:pPr>
              <a:r>
                <a:rPr lang="en-US" b="1">
                  <a:solidFill>
                    <a:schemeClr val="bg1"/>
                  </a:solidFill>
                  <a:latin typeface="Franklin Gothic Book" panose="020B0503020102020204" pitchFamily="34" charset="0"/>
                </a:rPr>
                <a:t>Region 6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520A209-BCFD-1E33-B213-C9564676F6B8}"/>
                </a:ext>
              </a:extLst>
            </p:cNvPr>
            <p:cNvSpPr txBox="1"/>
            <p:nvPr/>
          </p:nvSpPr>
          <p:spPr>
            <a:xfrm>
              <a:off x="5933976" y="4602826"/>
              <a:ext cx="1984360" cy="26037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>
                <a:spcBef>
                  <a:spcPts val="200"/>
                </a:spcBef>
                <a:buSzPct val="100000"/>
              </a:pPr>
              <a:r>
                <a:rPr lang="en-US">
                  <a:latin typeface="Franklin Gothic Book" panose="020B0503020102020204" pitchFamily="34" charset="0"/>
                </a:rPr>
                <a:t>March 10, 2026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DEF1F7FC-72D2-9C7A-1049-2AECF7A65693}"/>
                </a:ext>
              </a:extLst>
            </p:cNvPr>
            <p:cNvSpPr/>
            <p:nvPr/>
          </p:nvSpPr>
          <p:spPr bwMode="gray">
            <a:xfrm>
              <a:off x="5777690" y="4531847"/>
              <a:ext cx="4291335" cy="402336"/>
            </a:xfrm>
            <a:prstGeom prst="rect">
              <a:avLst/>
            </a:prstGeom>
            <a:noFill/>
            <a:ln w="28575" algn="ctr">
              <a:solidFill>
                <a:srgbClr val="00D6B2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b="1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EBCAFCB-7799-6FAA-B0F0-5CE6ADBCE765}"/>
                </a:ext>
              </a:extLst>
            </p:cNvPr>
            <p:cNvSpPr/>
            <p:nvPr/>
          </p:nvSpPr>
          <p:spPr bwMode="gray">
            <a:xfrm>
              <a:off x="10071508" y="4523084"/>
              <a:ext cx="1558341" cy="429768"/>
            </a:xfrm>
            <a:prstGeom prst="rect">
              <a:avLst/>
            </a:prstGeom>
            <a:solidFill>
              <a:srgbClr val="00D6B2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b="1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39C880A-CE31-AEBE-4D9A-AEB9828F412A}"/>
                </a:ext>
              </a:extLst>
            </p:cNvPr>
            <p:cNvSpPr txBox="1"/>
            <p:nvPr/>
          </p:nvSpPr>
          <p:spPr>
            <a:xfrm>
              <a:off x="10414585" y="4602826"/>
              <a:ext cx="872186" cy="26037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 algn="ctr">
                <a:spcBef>
                  <a:spcPts val="200"/>
                </a:spcBef>
                <a:buSzPct val="100000"/>
              </a:pPr>
              <a:r>
                <a:rPr lang="en-US" b="1">
                  <a:latin typeface="Franklin Gothic Book" panose="020B0503020102020204" pitchFamily="34" charset="0"/>
                </a:rPr>
                <a:t>Region 5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D5FB0F6-A9B0-4F2C-0F46-24F10D8159F9}"/>
                </a:ext>
              </a:extLst>
            </p:cNvPr>
            <p:cNvSpPr txBox="1"/>
            <p:nvPr/>
          </p:nvSpPr>
          <p:spPr>
            <a:xfrm>
              <a:off x="7844994" y="4602826"/>
              <a:ext cx="2129185" cy="26037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 algn="r">
                <a:spcBef>
                  <a:spcPts val="200"/>
                </a:spcBef>
                <a:buSzPct val="100000"/>
              </a:pPr>
              <a:r>
                <a:rPr lang="en-US">
                  <a:latin typeface="Franklin Gothic Book" panose="020B0503020102020204" pitchFamily="34" charset="0"/>
                </a:rPr>
                <a:t>Gooding </a:t>
              </a:r>
            </a:p>
          </p:txBody>
        </p:sp>
      </p:grpSp>
      <p:sp>
        <p:nvSpPr>
          <p:cNvPr id="88" name="Star: 5 Points 87">
            <a:extLst>
              <a:ext uri="{FF2B5EF4-FFF2-40B4-BE49-F238E27FC236}">
                <a16:creationId xmlns:a16="http://schemas.microsoft.com/office/drawing/2014/main" id="{A4899400-7BB4-A03A-98EB-C4B3B5B35A19}"/>
              </a:ext>
            </a:extLst>
          </p:cNvPr>
          <p:cNvSpPr/>
          <p:nvPr/>
        </p:nvSpPr>
        <p:spPr bwMode="gray">
          <a:xfrm>
            <a:off x="2286517" y="5907010"/>
            <a:ext cx="198966" cy="165630"/>
          </a:xfrm>
          <a:prstGeom prst="star5">
            <a:avLst/>
          </a:prstGeom>
          <a:solidFill>
            <a:srgbClr val="FFFF0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AD0939E-165D-E6BD-CC7A-4B6D1992C878}"/>
              </a:ext>
            </a:extLst>
          </p:cNvPr>
          <p:cNvGrpSpPr/>
          <p:nvPr/>
        </p:nvGrpSpPr>
        <p:grpSpPr>
          <a:xfrm>
            <a:off x="5795978" y="1217267"/>
            <a:ext cx="5852159" cy="457200"/>
            <a:chOff x="5777690" y="4523084"/>
            <a:chExt cx="5852159" cy="429768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81FE173-5582-7A92-6197-8F4BF1AF7D5B}"/>
                </a:ext>
              </a:extLst>
            </p:cNvPr>
            <p:cNvSpPr txBox="1"/>
            <p:nvPr/>
          </p:nvSpPr>
          <p:spPr>
            <a:xfrm>
              <a:off x="5938942" y="4602826"/>
              <a:ext cx="397786" cy="26037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>
                <a:spcBef>
                  <a:spcPts val="200"/>
                </a:spcBef>
                <a:buSzPct val="100000"/>
              </a:pPr>
              <a:r>
                <a:rPr lang="en-US">
                  <a:solidFill>
                    <a:schemeClr val="bg1"/>
                  </a:solidFill>
                  <a:latin typeface="Franklin Gothic Book" panose="020B0503020102020204" pitchFamily="34" charset="0"/>
                </a:rPr>
                <a:t>6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3EAD3FE-EEBD-1EAE-C28F-5F5D0A9E991B}"/>
                </a:ext>
              </a:extLst>
            </p:cNvPr>
            <p:cNvSpPr txBox="1"/>
            <p:nvPr/>
          </p:nvSpPr>
          <p:spPr>
            <a:xfrm>
              <a:off x="5938942" y="4602826"/>
              <a:ext cx="872186" cy="26037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>
                <a:spcBef>
                  <a:spcPts val="200"/>
                </a:spcBef>
                <a:buSzPct val="100000"/>
              </a:pPr>
              <a:r>
                <a:rPr lang="en-US" b="1">
                  <a:solidFill>
                    <a:schemeClr val="bg1"/>
                  </a:solidFill>
                  <a:latin typeface="Franklin Gothic Book" panose="020B0503020102020204" pitchFamily="34" charset="0"/>
                </a:rPr>
                <a:t>Region 6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14CAF61D-D69B-0F70-7F39-5E50571B0D02}"/>
                </a:ext>
              </a:extLst>
            </p:cNvPr>
            <p:cNvSpPr txBox="1"/>
            <p:nvPr/>
          </p:nvSpPr>
          <p:spPr>
            <a:xfrm>
              <a:off x="5933976" y="4602826"/>
              <a:ext cx="1984360" cy="26037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>
                <a:spcBef>
                  <a:spcPts val="200"/>
                </a:spcBef>
                <a:buSzPct val="100000"/>
              </a:pPr>
              <a:r>
                <a:rPr lang="en-US">
                  <a:latin typeface="Franklin Gothic Book" panose="020B0503020102020204" pitchFamily="34" charset="0"/>
                </a:rPr>
                <a:t>September 3, 2025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B735362-3CE4-60E2-3869-5C82F32612B5}"/>
                </a:ext>
              </a:extLst>
            </p:cNvPr>
            <p:cNvSpPr/>
            <p:nvPr/>
          </p:nvSpPr>
          <p:spPr bwMode="gray">
            <a:xfrm>
              <a:off x="5777690" y="4531847"/>
              <a:ext cx="4291335" cy="402336"/>
            </a:xfrm>
            <a:prstGeom prst="rect">
              <a:avLst/>
            </a:prstGeom>
            <a:noFill/>
            <a:ln w="28575" algn="ctr">
              <a:solidFill>
                <a:srgbClr val="00D6B2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b="1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119C8F4A-E00D-C311-0BD5-37FDD46AE514}"/>
                </a:ext>
              </a:extLst>
            </p:cNvPr>
            <p:cNvSpPr/>
            <p:nvPr/>
          </p:nvSpPr>
          <p:spPr bwMode="gray">
            <a:xfrm>
              <a:off x="10071508" y="4523084"/>
              <a:ext cx="1558341" cy="429768"/>
            </a:xfrm>
            <a:prstGeom prst="rect">
              <a:avLst/>
            </a:prstGeom>
            <a:solidFill>
              <a:srgbClr val="00D6B2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b="1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18915AAE-8907-79F4-2253-2CCF40C4E680}"/>
                </a:ext>
              </a:extLst>
            </p:cNvPr>
            <p:cNvSpPr txBox="1"/>
            <p:nvPr/>
          </p:nvSpPr>
          <p:spPr>
            <a:xfrm>
              <a:off x="10414585" y="4602826"/>
              <a:ext cx="872186" cy="26037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 algn="ctr">
                <a:spcBef>
                  <a:spcPts val="200"/>
                </a:spcBef>
                <a:buSzPct val="100000"/>
              </a:pPr>
              <a:r>
                <a:rPr lang="en-US" b="1">
                  <a:latin typeface="Franklin Gothic Book" panose="020B0503020102020204" pitchFamily="34" charset="0"/>
                </a:rPr>
                <a:t>Region 5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945A597C-9C59-6A77-3C16-39F8DEA8E8EF}"/>
                </a:ext>
              </a:extLst>
            </p:cNvPr>
            <p:cNvSpPr txBox="1"/>
            <p:nvPr/>
          </p:nvSpPr>
          <p:spPr>
            <a:xfrm>
              <a:off x="7844994" y="4602826"/>
              <a:ext cx="2129185" cy="26037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 algn="r">
                <a:spcBef>
                  <a:spcPts val="200"/>
                </a:spcBef>
                <a:buSzPct val="100000"/>
              </a:pPr>
              <a:r>
                <a:rPr lang="en-US">
                  <a:latin typeface="Franklin Gothic Book" panose="020B0503020102020204" pitchFamily="34" charset="0"/>
                </a:rPr>
                <a:t>Twin Falls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5447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9B0A5-855C-33AD-5C38-00DCAC971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spc="-9"/>
              <a:t>Transition Timeline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9E0502-8D9D-FF14-15FF-0A27C69665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00786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204" y="930186"/>
            <a:ext cx="9262796" cy="592781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87E9172-A451-08E9-F0C5-6D4D8E7F00E4}"/>
              </a:ext>
            </a:extLst>
          </p:cNvPr>
          <p:cNvGrpSpPr/>
          <p:nvPr/>
        </p:nvGrpSpPr>
        <p:grpSpPr>
          <a:xfrm>
            <a:off x="1748508" y="4668559"/>
            <a:ext cx="3124200" cy="2062813"/>
            <a:chOff x="952835" y="3905778"/>
            <a:chExt cx="3124200" cy="2062813"/>
          </a:xfrm>
        </p:grpSpPr>
        <p:sp>
          <p:nvSpPr>
            <p:cNvPr id="6" name="Rectangle: Rounded Corners 7">
              <a:extLst>
                <a:ext uri="{FF2B5EF4-FFF2-40B4-BE49-F238E27FC236}">
                  <a16:creationId xmlns:a16="http://schemas.microsoft.com/office/drawing/2014/main" id="{6266602A-2E1D-D3FF-7614-7F81C2326ABF}"/>
                </a:ext>
              </a:extLst>
            </p:cNvPr>
            <p:cNvSpPr/>
            <p:nvPr/>
          </p:nvSpPr>
          <p:spPr>
            <a:xfrm>
              <a:off x="952835" y="3905778"/>
              <a:ext cx="3124200" cy="1313483"/>
            </a:xfrm>
            <a:prstGeom prst="roundRect">
              <a:avLst/>
            </a:prstGeom>
            <a:solidFill>
              <a:srgbClr val="C3C7DB"/>
            </a:solidFill>
            <a:ln w="50800" cap="flat" cmpd="sng" algn="ctr">
              <a:solidFill>
                <a:srgbClr val="00148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May 2025 – September 2026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Stakeholder engagement to inform program design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223C5D5-1BAB-15BB-6DE2-F46BF05FFE96}"/>
                </a:ext>
              </a:extLst>
            </p:cNvPr>
            <p:cNvSpPr/>
            <p:nvPr/>
          </p:nvSpPr>
          <p:spPr>
            <a:xfrm>
              <a:off x="2462038" y="5217476"/>
              <a:ext cx="105794" cy="751115"/>
            </a:xfrm>
            <a:prstGeom prst="rect">
              <a:avLst/>
            </a:prstGeom>
            <a:solidFill>
              <a:srgbClr val="00148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A81EC08-69D4-A5C6-BC71-483200F61607}"/>
              </a:ext>
            </a:extLst>
          </p:cNvPr>
          <p:cNvGrpSpPr/>
          <p:nvPr/>
        </p:nvGrpSpPr>
        <p:grpSpPr>
          <a:xfrm>
            <a:off x="2418383" y="2664137"/>
            <a:ext cx="2714172" cy="1465057"/>
            <a:chOff x="9186554" y="499015"/>
            <a:chExt cx="2714172" cy="1465057"/>
          </a:xfrm>
        </p:grpSpPr>
        <p:sp>
          <p:nvSpPr>
            <p:cNvPr id="9" name="Rectangle: Rounded Corners 10">
              <a:extLst>
                <a:ext uri="{FF2B5EF4-FFF2-40B4-BE49-F238E27FC236}">
                  <a16:creationId xmlns:a16="http://schemas.microsoft.com/office/drawing/2014/main" id="{625C6076-BD0B-BC5E-D448-FCEC7A08C917}"/>
                </a:ext>
              </a:extLst>
            </p:cNvPr>
            <p:cNvSpPr/>
            <p:nvPr/>
          </p:nvSpPr>
          <p:spPr>
            <a:xfrm>
              <a:off x="9186554" y="499015"/>
              <a:ext cx="2714172" cy="1007858"/>
            </a:xfrm>
            <a:prstGeom prst="roundRect">
              <a:avLst/>
            </a:prstGeom>
            <a:solidFill>
              <a:srgbClr val="404040">
                <a:lumMod val="20000"/>
                <a:lumOff val="80000"/>
                <a:alpha val="45882"/>
              </a:srgbClr>
            </a:solidFill>
            <a:ln w="50800" cap="flat" cmpd="sng" algn="ctr">
              <a:solidFill>
                <a:srgbClr val="40404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May 2027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Award MCO contracts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F0682A1-8A5D-BA2B-FB62-4B628519EACB}"/>
                </a:ext>
              </a:extLst>
            </p:cNvPr>
            <p:cNvSpPr/>
            <p:nvPr/>
          </p:nvSpPr>
          <p:spPr>
            <a:xfrm>
              <a:off x="10490743" y="1506874"/>
              <a:ext cx="105794" cy="457198"/>
            </a:xfrm>
            <a:prstGeom prst="rect">
              <a:avLst/>
            </a:prstGeom>
            <a:solidFill>
              <a:srgbClr val="4040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B8C659-6A0D-12B7-6EF2-0B9F838854EB}"/>
              </a:ext>
            </a:extLst>
          </p:cNvPr>
          <p:cNvGrpSpPr/>
          <p:nvPr/>
        </p:nvGrpSpPr>
        <p:grpSpPr>
          <a:xfrm>
            <a:off x="9119055" y="2652862"/>
            <a:ext cx="2714170" cy="1654968"/>
            <a:chOff x="7700696" y="3808981"/>
            <a:chExt cx="3124200" cy="1796056"/>
          </a:xfrm>
        </p:grpSpPr>
        <p:sp>
          <p:nvSpPr>
            <p:cNvPr id="12" name="Rectangle: Rounded Corners 22">
              <a:extLst>
                <a:ext uri="{FF2B5EF4-FFF2-40B4-BE49-F238E27FC236}">
                  <a16:creationId xmlns:a16="http://schemas.microsoft.com/office/drawing/2014/main" id="{1780AA1E-4A95-0192-7DE8-9A6E31938002}"/>
                </a:ext>
              </a:extLst>
            </p:cNvPr>
            <p:cNvSpPr/>
            <p:nvPr/>
          </p:nvSpPr>
          <p:spPr>
            <a:xfrm>
              <a:off x="7700696" y="3808981"/>
              <a:ext cx="3124200" cy="1313483"/>
            </a:xfrm>
            <a:prstGeom prst="roundRect">
              <a:avLst/>
            </a:prstGeom>
            <a:solidFill>
              <a:srgbClr val="EEEEEE"/>
            </a:solidFill>
            <a:ln w="50800" cap="flat" cmpd="sng" algn="ctr">
              <a:solidFill>
                <a:srgbClr val="40404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May 2027 – January 2029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Work with plans to prepare and support readiness for Go-Live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7E4D3F2-F8F1-A694-EE65-6A3D6451ABAD}"/>
                </a:ext>
              </a:extLst>
            </p:cNvPr>
            <p:cNvSpPr/>
            <p:nvPr/>
          </p:nvSpPr>
          <p:spPr>
            <a:xfrm>
              <a:off x="9157002" y="5147839"/>
              <a:ext cx="105794" cy="457198"/>
            </a:xfrm>
            <a:prstGeom prst="rect">
              <a:avLst/>
            </a:prstGeom>
            <a:solidFill>
              <a:srgbClr val="4040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E0B856F-7F6A-0FD3-8F42-F69BED61BDED}"/>
              </a:ext>
            </a:extLst>
          </p:cNvPr>
          <p:cNvGrpSpPr/>
          <p:nvPr/>
        </p:nvGrpSpPr>
        <p:grpSpPr>
          <a:xfrm>
            <a:off x="6753773" y="3968875"/>
            <a:ext cx="2589234" cy="1338448"/>
            <a:chOff x="3442598" y="2256613"/>
            <a:chExt cx="2589234" cy="133844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3F69503-EBFB-5D51-59E3-473B05C8D67C}"/>
                </a:ext>
              </a:extLst>
            </p:cNvPr>
            <p:cNvSpPr/>
            <p:nvPr/>
          </p:nvSpPr>
          <p:spPr>
            <a:xfrm>
              <a:off x="4684318" y="3029004"/>
              <a:ext cx="105794" cy="566057"/>
            </a:xfrm>
            <a:prstGeom prst="rect">
              <a:avLst/>
            </a:prstGeom>
            <a:solidFill>
              <a:srgbClr val="00786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Rectangle: Rounded Corners 14">
              <a:extLst>
                <a:ext uri="{FF2B5EF4-FFF2-40B4-BE49-F238E27FC236}">
                  <a16:creationId xmlns:a16="http://schemas.microsoft.com/office/drawing/2014/main" id="{E69FF688-D574-E2FC-5506-4846EF30D7C0}"/>
                </a:ext>
              </a:extLst>
            </p:cNvPr>
            <p:cNvSpPr/>
            <p:nvPr/>
          </p:nvSpPr>
          <p:spPr>
            <a:xfrm>
              <a:off x="3442598" y="2256613"/>
              <a:ext cx="2589234" cy="989610"/>
            </a:xfrm>
            <a:prstGeom prst="roundRect">
              <a:avLst/>
            </a:prstGeom>
            <a:solidFill>
              <a:srgbClr val="DDEFE8"/>
            </a:solidFill>
            <a:ln w="50800" cap="flat" cmpd="sng" algn="ctr">
              <a:solidFill>
                <a:srgbClr val="007864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October 2026</a:t>
              </a:r>
            </a:p>
            <a:p>
              <a:pPr lvl="0" algn="ctr">
                <a:spcBef>
                  <a:spcPts val="600"/>
                </a:spcBef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Release</a:t>
              </a:r>
              <a:r>
                <a:rPr lang="en-US" sz="1400" kern="0">
                  <a:solidFill>
                    <a:srgbClr val="000000"/>
                  </a:solidFill>
                  <a:latin typeface="Franklin Gothic Book" panose="020B05030201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Request for Proposal</a:t>
              </a: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(RFP) for MCOs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432517C-F6C9-EB85-3891-667E09485385}"/>
              </a:ext>
            </a:extLst>
          </p:cNvPr>
          <p:cNvGrpSpPr/>
          <p:nvPr/>
        </p:nvGrpSpPr>
        <p:grpSpPr>
          <a:xfrm>
            <a:off x="6138210" y="1721100"/>
            <a:ext cx="2221517" cy="1399413"/>
            <a:chOff x="9186554" y="499015"/>
            <a:chExt cx="2714172" cy="1465057"/>
          </a:xfrm>
        </p:grpSpPr>
        <p:sp>
          <p:nvSpPr>
            <p:cNvPr id="18" name="Rectangle: Rounded Corners 10">
              <a:extLst>
                <a:ext uri="{FF2B5EF4-FFF2-40B4-BE49-F238E27FC236}">
                  <a16:creationId xmlns:a16="http://schemas.microsoft.com/office/drawing/2014/main" id="{86ADA856-E3DC-A8D0-161B-EDC319E4693C}"/>
                </a:ext>
              </a:extLst>
            </p:cNvPr>
            <p:cNvSpPr/>
            <p:nvPr/>
          </p:nvSpPr>
          <p:spPr>
            <a:xfrm>
              <a:off x="9186554" y="499015"/>
              <a:ext cx="2714172" cy="1007858"/>
            </a:xfrm>
            <a:prstGeom prst="roundRect">
              <a:avLst/>
            </a:prstGeom>
            <a:solidFill>
              <a:srgbClr val="DDEFE8"/>
            </a:solidFill>
            <a:ln w="50800" cap="flat" cmpd="sng" algn="ctr">
              <a:solidFill>
                <a:srgbClr val="007864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January 2029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Phase 1 Go-Live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869322B-B19B-6780-72A7-1A21C5F5A28C}"/>
                </a:ext>
              </a:extLst>
            </p:cNvPr>
            <p:cNvSpPr/>
            <p:nvPr/>
          </p:nvSpPr>
          <p:spPr>
            <a:xfrm>
              <a:off x="10490743" y="1506874"/>
              <a:ext cx="105794" cy="457198"/>
            </a:xfrm>
            <a:prstGeom prst="rect">
              <a:avLst/>
            </a:prstGeom>
            <a:solidFill>
              <a:srgbClr val="00786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DAE2FEB-EFCC-E2B9-47D6-09FF08D78DA2}"/>
              </a:ext>
            </a:extLst>
          </p:cNvPr>
          <p:cNvGrpSpPr/>
          <p:nvPr/>
        </p:nvGrpSpPr>
        <p:grpSpPr>
          <a:xfrm>
            <a:off x="9365382" y="925816"/>
            <a:ext cx="2221517" cy="1124205"/>
            <a:chOff x="9186554" y="499015"/>
            <a:chExt cx="2714172" cy="1465057"/>
          </a:xfrm>
        </p:grpSpPr>
        <p:sp>
          <p:nvSpPr>
            <p:cNvPr id="21" name="Rectangle: Rounded Corners 10">
              <a:extLst>
                <a:ext uri="{FF2B5EF4-FFF2-40B4-BE49-F238E27FC236}">
                  <a16:creationId xmlns:a16="http://schemas.microsoft.com/office/drawing/2014/main" id="{B51A0630-3664-FCCB-8A62-D0AADB43B911}"/>
                </a:ext>
              </a:extLst>
            </p:cNvPr>
            <p:cNvSpPr/>
            <p:nvPr/>
          </p:nvSpPr>
          <p:spPr>
            <a:xfrm>
              <a:off x="9186554" y="499015"/>
              <a:ext cx="2714172" cy="1007858"/>
            </a:xfrm>
            <a:prstGeom prst="roundRect">
              <a:avLst/>
            </a:prstGeom>
            <a:solidFill>
              <a:srgbClr val="C3C7DB"/>
            </a:solidFill>
            <a:ln w="50800" cap="flat" cmpd="sng" algn="ctr">
              <a:solidFill>
                <a:srgbClr val="001489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January 2031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Phase 2 Go-Live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4C60CAE-D17E-6E96-A053-CAE06AE8D16E}"/>
                </a:ext>
              </a:extLst>
            </p:cNvPr>
            <p:cNvSpPr/>
            <p:nvPr/>
          </p:nvSpPr>
          <p:spPr>
            <a:xfrm>
              <a:off x="10490743" y="1506874"/>
              <a:ext cx="105794" cy="457198"/>
            </a:xfrm>
            <a:prstGeom prst="rect">
              <a:avLst/>
            </a:prstGeom>
            <a:solidFill>
              <a:srgbClr val="00148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1049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33941-F254-FF22-A48E-D8768EC28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3FFCE-C407-35DB-8F78-752E0C1A0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pc="-9" dirty="0"/>
              <a:t>Stakeholder Feedback</a:t>
            </a:r>
            <a:endParaRPr 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9E23AEF-50F0-02C2-DE7D-FD652C33EC39}"/>
              </a:ext>
            </a:extLst>
          </p:cNvPr>
          <p:cNvSpPr txBox="1"/>
          <p:nvPr/>
        </p:nvSpPr>
        <p:spPr>
          <a:xfrm>
            <a:off x="291641" y="1180668"/>
            <a:ext cx="1160871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50"/>
              </a:spcBef>
              <a:buSzPct val="100000"/>
            </a:pPr>
            <a:r>
              <a:rPr lang="en-GB">
                <a:latin typeface="Franklin Gothic Book" panose="020B0503020102020204" pitchFamily="34" charset="0"/>
              </a:rPr>
              <a:t>Stakeholder feedback </a:t>
            </a:r>
            <a:r>
              <a:rPr lang="en-GB" b="1" i="1">
                <a:latin typeface="Franklin Gothic Book" panose="020B0503020102020204" pitchFamily="34" charset="0"/>
              </a:rPr>
              <a:t>now</a:t>
            </a:r>
            <a:r>
              <a:rPr lang="en-GB">
                <a:latin typeface="Franklin Gothic Book" panose="020B0503020102020204" pitchFamily="34" charset="0"/>
              </a:rPr>
              <a:t> is critical to inform program design and the contract for Managed Care Organizations (MCOs).</a:t>
            </a:r>
          </a:p>
        </p:txBody>
      </p:sp>
      <p:sp>
        <p:nvSpPr>
          <p:cNvPr id="3" name="AutoShape 47">
            <a:extLst>
              <a:ext uri="{FF2B5EF4-FFF2-40B4-BE49-F238E27FC236}">
                <a16:creationId xmlns:a16="http://schemas.microsoft.com/office/drawing/2014/main" id="{1BE0222D-63AD-C2A6-9E10-D008D9D57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785" y="3578533"/>
            <a:ext cx="2331720" cy="731520"/>
          </a:xfrm>
          <a:prstGeom prst="roundRect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</p:spPr>
        <p:txBody>
          <a:bodyPr anchor="ctr"/>
          <a:lstStyle/>
          <a:p>
            <a:pPr marL="6494" marR="0" lvl="0" indent="-6494" algn="ctr" defTabSz="62343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409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spc="14">
                <a:solidFill>
                  <a:schemeClr val="bg1"/>
                </a:solidFill>
                <a:latin typeface="Franklin Gothic Book" panose="020B0503020102020204" pitchFamily="34" charset="0"/>
              </a:rPr>
              <a:t>INFORMATION REQUEST SURVEY</a:t>
            </a:r>
          </a:p>
        </p:txBody>
      </p:sp>
      <p:sp>
        <p:nvSpPr>
          <p:cNvPr id="4" name="AutoShape 47">
            <a:extLst>
              <a:ext uri="{FF2B5EF4-FFF2-40B4-BE49-F238E27FC236}">
                <a16:creationId xmlns:a16="http://schemas.microsoft.com/office/drawing/2014/main" id="{6BE5D1B5-A21A-F1B9-0800-78EA5702B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040" y="4388668"/>
            <a:ext cx="4684789" cy="676656"/>
          </a:xfrm>
          <a:prstGeom prst="roundRect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62343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409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14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PROGRAM AND OPERATIONS PLANNING</a:t>
            </a:r>
          </a:p>
        </p:txBody>
      </p:sp>
      <p:sp>
        <p:nvSpPr>
          <p:cNvPr id="8" name="AutoShape 47">
            <a:extLst>
              <a:ext uri="{FF2B5EF4-FFF2-40B4-BE49-F238E27FC236}">
                <a16:creationId xmlns:a16="http://schemas.microsoft.com/office/drawing/2014/main" id="{16626DD8-EFB0-F8CA-D617-56BD1E8C0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040" y="2780537"/>
            <a:ext cx="4667065" cy="672888"/>
          </a:xfrm>
          <a:prstGeom prst="roundRect">
            <a:avLst/>
          </a:prstGeom>
          <a:solidFill>
            <a:schemeClr val="tx2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lvl="0" algn="ctr" defTabSz="623438">
              <a:defRPr/>
            </a:pPr>
            <a:r>
              <a:rPr lang="en-US" sz="1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COMPREHENSIVE STAKEHOLDER ENGAGEMENT CAMPAIGN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A5E0948-7D4A-6729-E9F7-2EEE515EC321}"/>
              </a:ext>
            </a:extLst>
          </p:cNvPr>
          <p:cNvGrpSpPr/>
          <p:nvPr/>
        </p:nvGrpSpPr>
        <p:grpSpPr>
          <a:xfrm>
            <a:off x="8244480" y="3151238"/>
            <a:ext cx="2769540" cy="2307498"/>
            <a:chOff x="8244480" y="3060014"/>
            <a:chExt cx="2769540" cy="230749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20249DE-6973-CE78-B7C1-EB9FC2845994}"/>
                </a:ext>
              </a:extLst>
            </p:cNvPr>
            <p:cNvSpPr/>
            <p:nvPr/>
          </p:nvSpPr>
          <p:spPr>
            <a:xfrm>
              <a:off x="8244480" y="3060014"/>
              <a:ext cx="2769540" cy="230749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23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2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FC58935-C366-BEE6-9EE5-93227948D62D}"/>
                </a:ext>
              </a:extLst>
            </p:cNvPr>
            <p:cNvGrpSpPr/>
            <p:nvPr/>
          </p:nvGrpSpPr>
          <p:grpSpPr>
            <a:xfrm>
              <a:off x="8524362" y="3709899"/>
              <a:ext cx="2174634" cy="1007728"/>
              <a:chOff x="8524362" y="3477695"/>
              <a:chExt cx="2174634" cy="1007728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D18E5D0-17A1-DE92-4222-A86A91A74813}"/>
                  </a:ext>
                </a:extLst>
              </p:cNvPr>
              <p:cNvSpPr txBox="1"/>
              <p:nvPr/>
            </p:nvSpPr>
            <p:spPr>
              <a:xfrm>
                <a:off x="8524362" y="3477695"/>
                <a:ext cx="2174634" cy="646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234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ranklin Gothic Book" panose="020B0503020102020204" pitchFamily="34" charset="0"/>
                  </a:rPr>
                  <a:t>MCO </a:t>
                </a:r>
                <a:r>
                  <a:rPr kumimoji="0" lang="en-US" b="1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ranklin Gothic Book" panose="020B0503020102020204" pitchFamily="34" charset="0"/>
                  </a:rPr>
                  <a:t>Contrac</a:t>
                </a:r>
                <a:r>
                  <a:rPr lang="en-US" b="1">
                    <a:solidFill>
                      <a:srgbClr val="000000"/>
                    </a:solidFill>
                    <a:latin typeface="Franklin Gothic Book" panose="020B0503020102020204" pitchFamily="34" charset="0"/>
                  </a:rPr>
                  <a:t>ting Process Begins </a:t>
                </a:r>
                <a:endPara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2A3D16A-0A83-2DC3-8EF0-72A730720A52}"/>
                  </a:ext>
                </a:extLst>
              </p:cNvPr>
              <p:cNvSpPr txBox="1"/>
              <p:nvPr/>
            </p:nvSpPr>
            <p:spPr>
              <a:xfrm>
                <a:off x="8913546" y="4177646"/>
                <a:ext cx="139626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ctr">
                <a:spAutoFit/>
              </a:bodyPr>
              <a:lstStyle/>
              <a:p>
                <a:pPr algn="ctr" defTabSz="623438">
                  <a:defRPr/>
                </a:pPr>
                <a:r>
                  <a:rPr lang="en-US" sz="1400" i="1" kern="0">
                    <a:solidFill>
                      <a:srgbClr val="000000"/>
                    </a:solidFill>
                    <a:latin typeface="Franklin Gothic Book" panose="020B0503020102020204" pitchFamily="34" charset="0"/>
                  </a:rPr>
                  <a:t>October 2026</a:t>
                </a: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AE2E592-4E82-CA6D-C5DA-D36A7073FBBB}"/>
              </a:ext>
            </a:extLst>
          </p:cNvPr>
          <p:cNvSpPr txBox="1"/>
          <p:nvPr/>
        </p:nvSpPr>
        <p:spPr>
          <a:xfrm>
            <a:off x="5585318" y="3434561"/>
            <a:ext cx="2099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Franklin Gothic Book" panose="020B0503020102020204" pitchFamily="34" charset="0"/>
              </a:rPr>
              <a:t>DHW uses stakeholder feedback to shape the managed care program design and contract</a:t>
            </a:r>
          </a:p>
        </p:txBody>
      </p:sp>
      <p:sp>
        <p:nvSpPr>
          <p:cNvPr id="11" name="AutoShape 47">
            <a:extLst>
              <a:ext uri="{FF2B5EF4-FFF2-40B4-BE49-F238E27FC236}">
                <a16:creationId xmlns:a16="http://schemas.microsoft.com/office/drawing/2014/main" id="{A1BA3AF8-CC3C-EACA-B7B7-1C26DBDB0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040" y="3564590"/>
            <a:ext cx="2333532" cy="731520"/>
          </a:xfrm>
          <a:prstGeom prst="roundRect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</p:spPr>
        <p:txBody>
          <a:bodyPr anchor="ctr"/>
          <a:lstStyle/>
          <a:p>
            <a:pPr lvl="0" algn="ctr" defTabSz="623438">
              <a:defRPr/>
            </a:pPr>
            <a:r>
              <a:rPr lang="en-US" sz="1400" b="1">
                <a:solidFill>
                  <a:schemeClr val="bg1"/>
                </a:solidFill>
                <a:latin typeface="Franklin Gothic Book" panose="020B0503020102020204" pitchFamily="34" charset="0"/>
              </a:rPr>
              <a:t>STATEWIDE LISTENING SESSIONS</a:t>
            </a:r>
          </a:p>
        </p:txBody>
      </p:sp>
      <p:sp>
        <p:nvSpPr>
          <p:cNvPr id="12" name="AutoShape 47">
            <a:extLst>
              <a:ext uri="{FF2B5EF4-FFF2-40B4-BE49-F238E27FC236}">
                <a16:creationId xmlns:a16="http://schemas.microsoft.com/office/drawing/2014/main" id="{E0A51409-0E84-84C6-746B-941C58C73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040" y="5168943"/>
            <a:ext cx="2331720" cy="719126"/>
          </a:xfrm>
          <a:prstGeom prst="roundRect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</p:spPr>
        <p:txBody>
          <a:bodyPr anchor="ctr"/>
          <a:lstStyle/>
          <a:p>
            <a:pPr lvl="0" algn="ctr" defTabSz="623438">
              <a:defRPr/>
            </a:pPr>
            <a:r>
              <a:rPr lang="en-US" sz="1400" b="1">
                <a:solidFill>
                  <a:schemeClr val="bg1"/>
                </a:solidFill>
                <a:latin typeface="Franklin Gothic Book" panose="020B0503020102020204" pitchFamily="34" charset="0"/>
              </a:rPr>
              <a:t>FEDERAL / STATE PARTNERSHIP FOR MANAGED CARE</a:t>
            </a:r>
            <a:endParaRPr lang="en-GB" sz="1400" b="1" kern="0" spc="14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" name="Freeform 37">
            <a:extLst>
              <a:ext uri="{FF2B5EF4-FFF2-40B4-BE49-F238E27FC236}">
                <a16:creationId xmlns:a16="http://schemas.microsoft.com/office/drawing/2014/main" id="{15C07E32-9B05-038F-C10A-4DFBD3C490EB}"/>
              </a:ext>
            </a:extLst>
          </p:cNvPr>
          <p:cNvSpPr>
            <a:spLocks/>
          </p:cNvSpPr>
          <p:nvPr/>
        </p:nvSpPr>
        <p:spPr bwMode="auto">
          <a:xfrm rot="8202205">
            <a:off x="5685262" y="3872107"/>
            <a:ext cx="1899880" cy="1489980"/>
          </a:xfrm>
          <a:custGeom>
            <a:avLst/>
            <a:gdLst>
              <a:gd name="T0" fmla="*/ 187 w 496"/>
              <a:gd name="T1" fmla="*/ 39 h 641"/>
              <a:gd name="T2" fmla="*/ 205 w 496"/>
              <a:gd name="T3" fmla="*/ 0 h 641"/>
              <a:gd name="T4" fmla="*/ 0 w 496"/>
              <a:gd name="T5" fmla="*/ 7 h 641"/>
              <a:gd name="T6" fmla="*/ 109 w 496"/>
              <a:gd name="T7" fmla="*/ 206 h 641"/>
              <a:gd name="T8" fmla="*/ 132 w 496"/>
              <a:gd name="T9" fmla="*/ 157 h 641"/>
              <a:gd name="T10" fmla="*/ 409 w 496"/>
              <a:gd name="T11" fmla="*/ 641 h 641"/>
              <a:gd name="T12" fmla="*/ 187 w 496"/>
              <a:gd name="T13" fmla="*/ 39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6" h="641">
                <a:moveTo>
                  <a:pt x="187" y="39"/>
                </a:moveTo>
                <a:cubicBezTo>
                  <a:pt x="205" y="0"/>
                  <a:pt x="205" y="0"/>
                  <a:pt x="205" y="0"/>
                </a:cubicBezTo>
                <a:cubicBezTo>
                  <a:pt x="0" y="7"/>
                  <a:pt x="0" y="7"/>
                  <a:pt x="0" y="7"/>
                </a:cubicBezTo>
                <a:cubicBezTo>
                  <a:pt x="109" y="206"/>
                  <a:pt x="109" y="206"/>
                  <a:pt x="109" y="206"/>
                </a:cubicBezTo>
                <a:cubicBezTo>
                  <a:pt x="132" y="157"/>
                  <a:pt x="132" y="157"/>
                  <a:pt x="132" y="157"/>
                </a:cubicBezTo>
                <a:cubicBezTo>
                  <a:pt x="269" y="204"/>
                  <a:pt x="440" y="384"/>
                  <a:pt x="409" y="641"/>
                </a:cubicBezTo>
                <a:cubicBezTo>
                  <a:pt x="496" y="380"/>
                  <a:pt x="345" y="132"/>
                  <a:pt x="187" y="3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AutoShape 47">
            <a:extLst>
              <a:ext uri="{FF2B5EF4-FFF2-40B4-BE49-F238E27FC236}">
                <a16:creationId xmlns:a16="http://schemas.microsoft.com/office/drawing/2014/main" id="{2FDD8EE1-B279-D658-CA26-8B1F2B5C8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4756" y="5156549"/>
            <a:ext cx="2327367" cy="731520"/>
          </a:xfrm>
          <a:prstGeom prst="roundRect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</p:spPr>
        <p:txBody>
          <a:bodyPr anchor="ctr"/>
          <a:lstStyle/>
          <a:p>
            <a:pPr lvl="0" algn="ctr" defTabSz="623438">
              <a:defRPr/>
            </a:pPr>
            <a:r>
              <a:rPr lang="en-US" sz="1400" b="1">
                <a:solidFill>
                  <a:schemeClr val="bg1"/>
                </a:solidFill>
                <a:latin typeface="Franklin Gothic Book" panose="020B0503020102020204" pitchFamily="34" charset="0"/>
              </a:rPr>
              <a:t>DEVELOP REQUEST FOR PROPOSAL (RFP)</a:t>
            </a:r>
            <a:endParaRPr lang="en-GB" sz="1400" b="1" kern="0" spc="14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854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B2BD6-4251-EF20-8660-5911D824D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8D693-3B90-169D-6C6C-7FA69F089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kern="0" spc="-9"/>
              <a:t>We Want to Hear from You</a:t>
            </a:r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84DE9BD-B9A5-1CB1-AA1E-65AC3256E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564515"/>
              </p:ext>
            </p:extLst>
          </p:nvPr>
        </p:nvGraphicFramePr>
        <p:xfrm>
          <a:off x="607830" y="1698549"/>
          <a:ext cx="10409411" cy="4824259"/>
        </p:xfrm>
        <a:graphic>
          <a:graphicData uri="http://schemas.openxmlformats.org/drawingml/2006/table">
            <a:tbl>
              <a:tblPr firstRow="1" firstCol="1" bandRow="1"/>
              <a:tblGrid>
                <a:gridCol w="10409411">
                  <a:extLst>
                    <a:ext uri="{9D8B030D-6E8A-4147-A177-3AD203B41FA5}">
                      <a16:colId xmlns:a16="http://schemas.microsoft.com/office/drawing/2014/main" val="392230241"/>
                    </a:ext>
                  </a:extLst>
                </a:gridCol>
              </a:tblGrid>
              <a:tr h="468455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2000" b="1" u="none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Network adequacy </a:t>
                      </a:r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standards and barriers</a:t>
                      </a:r>
                    </a:p>
                  </a:txBody>
                  <a:tcPr marL="60281" marR="6028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7798185"/>
                  </a:ext>
                </a:extLst>
              </a:tr>
              <a:tr h="606062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2000" b="1" u="none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Protections</a:t>
                      </a:r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 providers and members</a:t>
                      </a:r>
                    </a:p>
                  </a:txBody>
                  <a:tcPr marL="60281" marR="6028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6229032"/>
                  </a:ext>
                </a:extLst>
              </a:tr>
              <a:tr h="539159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2000" b="1" u="none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Payment</a:t>
                      </a:r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en-US" sz="2000" b="1" u="none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reimbursement</a:t>
                      </a:r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processes</a:t>
                      </a:r>
                    </a:p>
                  </a:txBody>
                  <a:tcPr marL="60281" marR="6028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3785089"/>
                  </a:ext>
                </a:extLst>
              </a:tr>
              <a:tr h="539159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2000" b="1" u="none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Care coordination, continuity</a:t>
                      </a:r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and </a:t>
                      </a:r>
                      <a:r>
                        <a:rPr lang="en-US" sz="2000" b="1" u="none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referrals</a:t>
                      </a:r>
                    </a:p>
                  </a:txBody>
                  <a:tcPr marL="60281" marR="6028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2512027"/>
                  </a:ext>
                </a:extLst>
              </a:tr>
              <a:tr h="72965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Impact of managed care transition on </a:t>
                      </a:r>
                      <a:r>
                        <a:rPr lang="en-US" sz="2000" b="1" u="none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administrative workload </a:t>
                      </a:r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</a:t>
                      </a:r>
                      <a:r>
                        <a:rPr lang="en-US" sz="2000" b="1" u="none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systems</a:t>
                      </a:r>
                    </a:p>
                  </a:txBody>
                  <a:tcPr marL="60281" marR="6028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5126900"/>
                  </a:ext>
                </a:extLst>
              </a:tr>
              <a:tr h="606062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2000" b="1" u="none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 quality, oversight</a:t>
                      </a:r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and </a:t>
                      </a:r>
                      <a:r>
                        <a:rPr lang="en-US" sz="2000" b="1" u="none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appeals</a:t>
                      </a:r>
                    </a:p>
                  </a:txBody>
                  <a:tcPr marL="60281" marR="6028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6054746"/>
                  </a:ext>
                </a:extLst>
              </a:tr>
              <a:tr h="72965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Impacts of managed care transition on </a:t>
                      </a:r>
                      <a:r>
                        <a:rPr lang="en-US" sz="2000" b="1" u="none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behavioral health </a:t>
                      </a:r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</a:t>
                      </a:r>
                      <a:r>
                        <a:rPr lang="en-US" sz="2000" b="1" u="none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specialized services</a:t>
                      </a:r>
                    </a:p>
                  </a:txBody>
                  <a:tcPr marL="60281" marR="6028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698877"/>
                  </a:ext>
                </a:extLst>
              </a:tr>
              <a:tr h="606062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2000" b="1" u="none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Transition planning </a:t>
                      </a:r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channels for </a:t>
                      </a:r>
                      <a:r>
                        <a:rPr lang="en-US" sz="2000" b="1" u="none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ongoing provider feedback</a:t>
                      </a:r>
                    </a:p>
                  </a:txBody>
                  <a:tcPr marL="60281" marR="6028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625019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94E54E7-88D1-F4B7-7129-AA96BC09238C}"/>
              </a:ext>
            </a:extLst>
          </p:cNvPr>
          <p:cNvSpPr txBox="1"/>
          <p:nvPr/>
        </p:nvSpPr>
        <p:spPr>
          <a:xfrm>
            <a:off x="291641" y="1180668"/>
            <a:ext cx="1160871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We want to hear your feedback on the transition to managed care, especially on the following topics: </a:t>
            </a:r>
          </a:p>
        </p:txBody>
      </p:sp>
    </p:spTree>
    <p:extLst>
      <p:ext uri="{BB962C8B-B14F-4D97-AF65-F5344CB8AC3E}">
        <p14:creationId xmlns:p14="http://schemas.microsoft.com/office/powerpoint/2010/main" val="3010459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9C0D8C-DBB5-97E5-D5E8-2B42D8BDD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 you for coming! Stay Engaged With Us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949581-8205-FA6A-AA4E-5AC5F7D091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6307" y="1384987"/>
            <a:ext cx="11142397" cy="5152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department created a new website that posts information on the managed care transition: </a:t>
            </a:r>
            <a:r>
              <a:rPr lang="en-US" dirty="0">
                <a:hlinkClick r:id="rId2"/>
              </a:rPr>
              <a:t>healthandwelfare.idaho.gov/</a:t>
            </a:r>
            <a:r>
              <a:rPr lang="en-US" dirty="0" err="1">
                <a:hlinkClick r:id="rId2"/>
              </a:rPr>
              <a:t>managedcare</a:t>
            </a:r>
            <a:endParaRPr lang="en-US" dirty="0"/>
          </a:p>
          <a:p>
            <a:r>
              <a:rPr lang="en-US" dirty="0"/>
              <a:t>Prior presentations</a:t>
            </a:r>
          </a:p>
          <a:p>
            <a:r>
              <a:rPr lang="en-US" dirty="0">
                <a:hlinkClick r:id="rId3"/>
              </a:rPr>
              <a:t>Summary of findings </a:t>
            </a:r>
            <a:r>
              <a:rPr lang="en-US" dirty="0"/>
              <a:t>from the Request for Information</a:t>
            </a:r>
          </a:p>
          <a:p>
            <a:r>
              <a:rPr lang="en-US" dirty="0">
                <a:hlinkClick r:id="rId4"/>
              </a:rPr>
              <a:t>Comments and Concern Form</a:t>
            </a:r>
            <a:endParaRPr lang="en-US" dirty="0"/>
          </a:p>
          <a:p>
            <a:r>
              <a:rPr lang="en-US" dirty="0"/>
              <a:t>Flyers and dates for next listening sessions</a:t>
            </a:r>
          </a:p>
          <a:p>
            <a:pPr lvl="1"/>
            <a:r>
              <a:rPr lang="en-US" dirty="0">
                <a:hlinkClick r:id="rId5"/>
              </a:rPr>
              <a:t>Next stop – Gooding, Idaho</a:t>
            </a:r>
            <a:r>
              <a:rPr lang="en-US" dirty="0"/>
              <a:t>: March 10, 2026</a:t>
            </a:r>
          </a:p>
          <a:p>
            <a:r>
              <a:rPr lang="en-US" dirty="0"/>
              <a:t>Notes and analysis of prior listening sessions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494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70676-9860-5FCA-3770-B6FB06A39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7C483-C1CF-B99F-BA2A-BAB64085A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18" y="320675"/>
            <a:ext cx="10119798" cy="560271"/>
          </a:xfrm>
        </p:spPr>
        <p:txBody>
          <a:bodyPr>
            <a:normAutofit fontScale="90000"/>
          </a:bodyPr>
          <a:lstStyle/>
          <a:p>
            <a:r>
              <a:rPr lang="en-US" sz="4000" b="1" spc="-9"/>
              <a:t>Idaho’s Transition to Comprehensive Managed Care</a:t>
            </a:r>
            <a:endParaRPr lang="en-US" sz="400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4DDEADA-3019-A8DF-C07A-B9BA736EF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006" y="1161325"/>
            <a:ext cx="11508252" cy="6840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/>
              <a:t>In March 2025, the Idaho legislature passed House Bill 345 directing the state to transition its Medicaid program from a </a:t>
            </a:r>
            <a:r>
              <a:rPr lang="en-US" sz="2000" b="1"/>
              <a:t>fee-for-service system</a:t>
            </a:r>
            <a:r>
              <a:rPr lang="en-US" sz="2000"/>
              <a:t> to a </a:t>
            </a:r>
            <a:r>
              <a:rPr lang="en-US" sz="2000" b="1"/>
              <a:t>comprehensive managed care model</a:t>
            </a:r>
            <a:r>
              <a:rPr lang="en-US" sz="2000"/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D6A044-D890-5039-F351-5883CD297133}"/>
              </a:ext>
            </a:extLst>
          </p:cNvPr>
          <p:cNvSpPr/>
          <p:nvPr/>
        </p:nvSpPr>
        <p:spPr>
          <a:xfrm>
            <a:off x="6074577" y="2707147"/>
            <a:ext cx="5231502" cy="3463142"/>
          </a:xfrm>
          <a:prstGeom prst="rect">
            <a:avLst/>
          </a:prstGeom>
          <a:solidFill>
            <a:srgbClr val="007864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53AD27-89AA-35C7-6F68-1CAE696AB699}"/>
              </a:ext>
            </a:extLst>
          </p:cNvPr>
          <p:cNvSpPr txBox="1"/>
          <p:nvPr/>
        </p:nvSpPr>
        <p:spPr>
          <a:xfrm>
            <a:off x="6131173" y="2707147"/>
            <a:ext cx="5076758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Franklin Gothic Book" panose="020B0503020102020204" pitchFamily="34" charset="0"/>
              </a:rPr>
              <a:t>Members </a:t>
            </a:r>
            <a:r>
              <a:rPr lang="en-US" b="1" dirty="0">
                <a:latin typeface="Franklin Gothic Book" panose="020B0503020102020204" pitchFamily="34" charset="0"/>
              </a:rPr>
              <a:t>choose and enroll in a private health plan</a:t>
            </a:r>
            <a:r>
              <a:rPr lang="en-US" dirty="0">
                <a:latin typeface="Franklin Gothic Book" panose="020B0503020102020204" pitchFamily="34" charset="0"/>
              </a:rPr>
              <a:t> that help coordinate care needs. 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latin typeface="Franklin Gothic Book" panose="020B0503020102020204" pitchFamily="34" charset="0"/>
              </a:rPr>
              <a:t>State pays private health insurance companies</a:t>
            </a:r>
            <a:r>
              <a:rPr lang="en-US" dirty="0">
                <a:latin typeface="Franklin Gothic Book" panose="020B0503020102020204" pitchFamily="34" charset="0"/>
              </a:rPr>
              <a:t>, called a Managed Care Organizations (MCOs), a set monthly amount for each enrolled Medicaid member.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285963B-4E36-D0F1-5C35-85C83F8788BA}"/>
              </a:ext>
            </a:extLst>
          </p:cNvPr>
          <p:cNvSpPr>
            <a:spLocks/>
          </p:cNvSpPr>
          <p:nvPr/>
        </p:nvSpPr>
        <p:spPr>
          <a:xfrm>
            <a:off x="497994" y="2251632"/>
            <a:ext cx="5230368" cy="400110"/>
          </a:xfrm>
          <a:prstGeom prst="rect">
            <a:avLst/>
          </a:prstGeom>
          <a:solidFill>
            <a:srgbClr val="001489"/>
          </a:solidFill>
        </p:spPr>
        <p:txBody>
          <a:bodyPr wrap="square">
            <a:spAutoFit/>
          </a:bodyPr>
          <a:lstStyle/>
          <a:p>
            <a:pPr marL="1" lvl="1" defTabSz="180181" fontAlgn="base">
              <a:spcBef>
                <a:spcPct val="0"/>
              </a:spcBef>
              <a:tabLst>
                <a:tab pos="5715000" algn="l"/>
              </a:tabLst>
              <a:defRPr/>
            </a:pPr>
            <a:r>
              <a:rPr lang="en-US" sz="2000" b="1">
                <a:solidFill>
                  <a:schemeClr val="bg1"/>
                </a:solidFill>
                <a:latin typeface="Franklin Gothic Book" panose="020B0503020102020204" pitchFamily="34" charset="0"/>
                <a:cs typeface="Segoe UI" panose="020B0502040204020203" pitchFamily="34" charset="0"/>
              </a:rPr>
              <a:t>WHAT IS FEE-FOR-SERVICE?</a:t>
            </a:r>
            <a:endParaRPr lang="en-US" sz="2000">
              <a:solidFill>
                <a:schemeClr val="bg1"/>
              </a:solidFill>
              <a:latin typeface="Franklin Gothic Book" panose="020B0503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86EA0D-718F-2DE9-D2BF-28A0793DC5FE}"/>
              </a:ext>
            </a:extLst>
          </p:cNvPr>
          <p:cNvSpPr>
            <a:spLocks/>
          </p:cNvSpPr>
          <p:nvPr/>
        </p:nvSpPr>
        <p:spPr>
          <a:xfrm>
            <a:off x="6074575" y="2251632"/>
            <a:ext cx="5230368" cy="400110"/>
          </a:xfrm>
          <a:prstGeom prst="rect">
            <a:avLst/>
          </a:prstGeom>
          <a:solidFill>
            <a:srgbClr val="001489"/>
          </a:solidFill>
        </p:spPr>
        <p:txBody>
          <a:bodyPr wrap="square">
            <a:spAutoFit/>
          </a:bodyPr>
          <a:lstStyle/>
          <a:p>
            <a:pPr marL="1" lvl="1" defTabSz="180181" fontAlgn="base">
              <a:spcBef>
                <a:spcPct val="0"/>
              </a:spcBef>
              <a:tabLst>
                <a:tab pos="5715000" algn="l"/>
              </a:tabLst>
              <a:defRPr/>
            </a:pPr>
            <a:r>
              <a:rPr lang="en-US" sz="2000" b="1">
                <a:solidFill>
                  <a:schemeClr val="bg1"/>
                </a:solidFill>
                <a:latin typeface="Franklin Gothic Book" panose="020B0503020102020204" pitchFamily="34" charset="0"/>
                <a:cs typeface="Segoe UI" panose="020B0502040204020203" pitchFamily="34" charset="0"/>
              </a:rPr>
              <a:t>WHAT IS COMPREHENSIVE MANAGED CARE?</a:t>
            </a:r>
            <a:endParaRPr lang="en-US" sz="2000">
              <a:solidFill>
                <a:schemeClr val="bg1"/>
              </a:solidFill>
              <a:latin typeface="Franklin Gothic Book" panose="020B0503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F051042-988F-B2A3-FB7F-062B515B2225}"/>
              </a:ext>
            </a:extLst>
          </p:cNvPr>
          <p:cNvSpPr/>
          <p:nvPr/>
        </p:nvSpPr>
        <p:spPr>
          <a:xfrm>
            <a:off x="497994" y="2707147"/>
            <a:ext cx="5230368" cy="3465576"/>
          </a:xfrm>
          <a:prstGeom prst="rect">
            <a:avLst/>
          </a:prstGeom>
          <a:solidFill>
            <a:srgbClr val="007864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44500FF-1E62-E1A5-125F-92875B47D9E3}"/>
              </a:ext>
            </a:extLst>
          </p:cNvPr>
          <p:cNvSpPr txBox="1">
            <a:spLocks/>
          </p:cNvSpPr>
          <p:nvPr/>
        </p:nvSpPr>
        <p:spPr>
          <a:xfrm>
            <a:off x="712520" y="2849538"/>
            <a:ext cx="4834840" cy="3178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Medicaid members find </a:t>
            </a:r>
            <a:r>
              <a:rPr lang="en-US" sz="1800" b="1" dirty="0"/>
              <a:t>doctors and other providers who accept Medicaid</a:t>
            </a:r>
            <a:r>
              <a:rPr lang="en-US" sz="1800" dirty="0"/>
              <a:t> to meet specific health care service needs</a:t>
            </a:r>
            <a:r>
              <a:rPr lang="en-US" sz="1800" b="1" dirty="0"/>
              <a:t>.</a:t>
            </a:r>
            <a:endParaRPr lang="en-US" sz="1800" dirty="0"/>
          </a:p>
          <a:p>
            <a:pPr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800" b="1" dirty="0"/>
              <a:t>State pays providers directly</a:t>
            </a:r>
            <a:r>
              <a:rPr lang="en-US" sz="1800" dirty="0"/>
              <a:t> for each covered service (e.g., visit, test, or procedure) provided to Medicaid members.</a:t>
            </a:r>
          </a:p>
        </p:txBody>
      </p:sp>
    </p:spTree>
    <p:extLst>
      <p:ext uri="{BB962C8B-B14F-4D97-AF65-F5344CB8AC3E}">
        <p14:creationId xmlns:p14="http://schemas.microsoft.com/office/powerpoint/2010/main" val="930801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AC779-9ED7-AC25-288D-E5979C858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Goals for Transition to Managed Care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028CF20-4B29-1068-753B-8630058E7D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07" y="1999234"/>
            <a:ext cx="11139386" cy="2435785"/>
          </a:xfrm>
          <a:prstGeom prst="rect">
            <a:avLst/>
          </a:prstGeom>
          <a:noFill/>
        </p:spPr>
      </p:pic>
      <p:sp>
        <p:nvSpPr>
          <p:cNvPr id="9" name="Arrow: Bent 8">
            <a:extLst>
              <a:ext uri="{FF2B5EF4-FFF2-40B4-BE49-F238E27FC236}">
                <a16:creationId xmlns:a16="http://schemas.microsoft.com/office/drawing/2014/main" id="{0E190379-89FD-D1C9-E07D-93CEDFC2E2D2}"/>
              </a:ext>
            </a:extLst>
          </p:cNvPr>
          <p:cNvSpPr/>
          <p:nvPr/>
        </p:nvSpPr>
        <p:spPr>
          <a:xfrm flipV="1">
            <a:off x="1605776" y="4599877"/>
            <a:ext cx="1092819" cy="1215483"/>
          </a:xfrm>
          <a:prstGeom prst="bentArrow">
            <a:avLst/>
          </a:prstGeom>
          <a:solidFill>
            <a:srgbClr val="0014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A5BA4-3CCF-109D-8B1C-FE4672C12157}"/>
              </a:ext>
            </a:extLst>
          </p:cNvPr>
          <p:cNvSpPr/>
          <p:nvPr/>
        </p:nvSpPr>
        <p:spPr>
          <a:xfrm>
            <a:off x="2843561" y="4806176"/>
            <a:ext cx="7025269" cy="1416204"/>
          </a:xfrm>
          <a:prstGeom prst="rect">
            <a:avLst/>
          </a:prstGeom>
          <a:noFill/>
          <a:ln>
            <a:solidFill>
              <a:srgbClr val="0014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“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A19A1D-2A43-B7E3-1BEC-98787B3104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863"/>
          <a:stretch/>
        </p:blipFill>
        <p:spPr>
          <a:xfrm>
            <a:off x="2884894" y="4906535"/>
            <a:ext cx="6935168" cy="121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28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5D6DA-917A-2AB8-FB26-AF4EF5700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279CC-27DD-7ED8-263F-6A58EC688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18" y="320675"/>
            <a:ext cx="10515600" cy="560271"/>
          </a:xfrm>
        </p:spPr>
        <p:txBody>
          <a:bodyPr>
            <a:noAutofit/>
          </a:bodyPr>
          <a:lstStyle/>
          <a:p>
            <a:r>
              <a:rPr lang="en-US" sz="3600" b="1" spc="-9"/>
              <a:t>Managed Care in Idaho</a:t>
            </a:r>
            <a:endParaRPr lang="en-US" sz="360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1F6D58A-5D0D-C155-F928-8C11C1B71390}"/>
              </a:ext>
            </a:extLst>
          </p:cNvPr>
          <p:cNvSpPr txBox="1">
            <a:spLocks/>
          </p:cNvSpPr>
          <p:nvPr/>
        </p:nvSpPr>
        <p:spPr>
          <a:xfrm>
            <a:off x="838200" y="1237785"/>
            <a:ext cx="10515600" cy="5299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Today, Idaho uses </a:t>
            </a:r>
            <a:r>
              <a:rPr lang="en-US" sz="2400" b="1" dirty="0"/>
              <a:t>managed care for certain Medicaid services</a:t>
            </a:r>
            <a:r>
              <a:rPr lang="en-US" sz="2400" dirty="0"/>
              <a:t>, including dental services, behavioral health services, non-emergency medical transportation, and the Duals program for members who qualify for both Medicaid and Medicare.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Only a </a:t>
            </a:r>
            <a:r>
              <a:rPr lang="en-US" sz="2400" b="1" dirty="0"/>
              <a:t>small percentage of Idaho’s Medicaid members </a:t>
            </a:r>
            <a:r>
              <a:rPr lang="en-US" sz="2400" dirty="0"/>
              <a:t>are in </a:t>
            </a:r>
            <a:r>
              <a:rPr lang="en-US" sz="2400" b="1" dirty="0"/>
              <a:t>comprehensive</a:t>
            </a:r>
            <a:r>
              <a:rPr lang="en-US" sz="2400" dirty="0"/>
              <a:t> managed care – 6% Duals.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When Idaho transitions to comprehensive managed care, </a:t>
            </a:r>
            <a:r>
              <a:rPr lang="en-US" sz="2400" b="1" dirty="0"/>
              <a:t>nearly all Medicaid services</a:t>
            </a:r>
            <a:r>
              <a:rPr lang="en-US" sz="2400" dirty="0"/>
              <a:t>, like doctor visits, prescriptions, and hospital care will be </a:t>
            </a:r>
            <a:r>
              <a:rPr lang="en-US" sz="2400" b="1" dirty="0"/>
              <a:t>coordinated under one health plan</a:t>
            </a:r>
            <a:r>
              <a:rPr lang="en-US" sz="2400" dirty="0"/>
              <a:t> </a:t>
            </a:r>
            <a:r>
              <a:rPr lang="en-US" sz="2400" b="1" dirty="0"/>
              <a:t>for each member</a:t>
            </a:r>
            <a:r>
              <a:rPr lang="en-US" sz="2400" dirty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This change is intended to </a:t>
            </a:r>
            <a:r>
              <a:rPr lang="en-US" sz="2400" b="1" dirty="0"/>
              <a:t>improve coordination, simplify access</a:t>
            </a:r>
            <a:r>
              <a:rPr lang="en-US" sz="2400" dirty="0"/>
              <a:t>, and </a:t>
            </a:r>
            <a:r>
              <a:rPr lang="en-US" sz="2400" b="1" dirty="0"/>
              <a:t>help members get the full range of care</a:t>
            </a:r>
            <a:r>
              <a:rPr lang="en-US" sz="2400" dirty="0"/>
              <a:t> without gaps.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Idaho will be the </a:t>
            </a:r>
            <a:r>
              <a:rPr lang="en-US" sz="2400" b="1" dirty="0"/>
              <a:t>43</a:t>
            </a:r>
            <a:r>
              <a:rPr lang="en-US" sz="2400" b="1" baseline="30000" dirty="0"/>
              <a:t>rd</a:t>
            </a:r>
            <a:r>
              <a:rPr lang="en-US" sz="2400" b="1" dirty="0"/>
              <a:t> state in the U.S.</a:t>
            </a:r>
            <a:r>
              <a:rPr lang="en-US" sz="2400" dirty="0"/>
              <a:t> to use comprehensive managed care for Medicaid. </a:t>
            </a:r>
          </a:p>
        </p:txBody>
      </p:sp>
    </p:spTree>
    <p:extLst>
      <p:ext uri="{BB962C8B-B14F-4D97-AF65-F5344CB8AC3E}">
        <p14:creationId xmlns:p14="http://schemas.microsoft.com/office/powerpoint/2010/main" val="639265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02E25-F03F-0B4C-F442-43500C569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86C45-DABA-5DEE-910A-FE2A59923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pc="-9"/>
              <a:t>State and Federal Protections</a:t>
            </a:r>
            <a:endParaRPr lang="en-US" sz="320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79D391B-6C47-B6F4-48A6-FCB521E0D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025844"/>
              </p:ext>
            </p:extLst>
          </p:nvPr>
        </p:nvGraphicFramePr>
        <p:xfrm>
          <a:off x="925647" y="2011238"/>
          <a:ext cx="10340707" cy="4225060"/>
        </p:xfrm>
        <a:graphic>
          <a:graphicData uri="http://schemas.openxmlformats.org/drawingml/2006/table">
            <a:tbl>
              <a:tblPr firstRow="1" firstCol="1" bandRow="1"/>
              <a:tblGrid>
                <a:gridCol w="10340707">
                  <a:extLst>
                    <a:ext uri="{9D8B030D-6E8A-4147-A177-3AD203B41FA5}">
                      <a16:colId xmlns:a16="http://schemas.microsoft.com/office/drawing/2014/main" val="392230241"/>
                    </a:ext>
                  </a:extLst>
                </a:gridCol>
              </a:tblGrid>
              <a:tr h="382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800" b="0" u="none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Timely payments to providers</a:t>
                      </a:r>
                    </a:p>
                  </a:txBody>
                  <a:tcPr marL="60281" marR="6028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798185"/>
                  </a:ext>
                </a:extLst>
              </a:tr>
              <a:tr h="382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800" b="0" u="none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Timely response on prior authorizations for services</a:t>
                      </a:r>
                    </a:p>
                  </a:txBody>
                  <a:tcPr marL="60281" marR="6028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6229032"/>
                  </a:ext>
                </a:extLst>
              </a:tr>
              <a:tr h="382518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800" b="0" u="none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Right to appeal denied services</a:t>
                      </a:r>
                    </a:p>
                  </a:txBody>
                  <a:tcPr marL="60281" marR="6028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471286"/>
                  </a:ext>
                </a:extLst>
              </a:tr>
              <a:tr h="440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800" b="0" u="none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Quality metrics related to improved health outcomes</a:t>
                      </a:r>
                    </a:p>
                  </a:txBody>
                  <a:tcPr marL="60281" marR="6028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3785089"/>
                  </a:ext>
                </a:extLst>
              </a:tr>
              <a:tr h="440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800" b="0" u="none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Network Access Standards (requiring enough providers to serve Medicaid members)</a:t>
                      </a:r>
                    </a:p>
                  </a:txBody>
                  <a:tcPr marL="60281" marR="6028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2512027"/>
                  </a:ext>
                </a:extLst>
              </a:tr>
              <a:tr h="440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lvl="0" indent="-28575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800" b="0" u="none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Holding managed care plans accountable through incentives and penalties</a:t>
                      </a:r>
                    </a:p>
                  </a:txBody>
                  <a:tcPr marL="60281" marR="6028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0099437"/>
                  </a:ext>
                </a:extLst>
              </a:tr>
              <a:tr h="17567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800" b="0" u="none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Quality of Care Monitored </a:t>
                      </a:r>
                    </a:p>
                    <a:p>
                      <a:pPr marL="689183" marR="0" lvl="1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800" b="0" u="none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External Quality Review Organization: Monitors plan performance on access, quality and member protections</a:t>
                      </a:r>
                    </a:p>
                    <a:p>
                      <a:pPr marL="689183" marR="0" lvl="1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800" b="0" u="none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Quality Assessment and Performance Improvement Programs</a:t>
                      </a:r>
                    </a:p>
                    <a:p>
                      <a:pPr marL="689183" marR="0" lvl="1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800" b="0" u="none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Consumer Assessment of Healthcare Providers and Systems (CAHPS) Surveys</a:t>
                      </a:r>
                    </a:p>
                    <a:p>
                      <a:pPr marL="689183" marR="0" lvl="1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800" b="0" u="none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Ongoing Performance Improvement Plans (PIPs)</a:t>
                      </a:r>
                    </a:p>
                  </a:txBody>
                  <a:tcPr marL="60281" marR="6028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25019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A17C113-2636-7261-BB43-D8C7EC89EEC2}"/>
              </a:ext>
            </a:extLst>
          </p:cNvPr>
          <p:cNvSpPr txBox="1"/>
          <p:nvPr/>
        </p:nvSpPr>
        <p:spPr>
          <a:xfrm>
            <a:off x="291641" y="1180668"/>
            <a:ext cx="111867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latin typeface="Franklin Gothic Book" panose="020B0503020102020204" pitchFamily="34" charset="0"/>
              </a:rPr>
              <a:t>Managed care plans must meet federal standards for quality, access, and consumer protections, and will be held accountable throughout implementation, ongoing operations and state contracts. </a:t>
            </a:r>
          </a:p>
        </p:txBody>
      </p:sp>
    </p:spTree>
    <p:extLst>
      <p:ext uri="{BB962C8B-B14F-4D97-AF65-F5344CB8AC3E}">
        <p14:creationId xmlns:p14="http://schemas.microsoft.com/office/powerpoint/2010/main" val="2362583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D1170-17C9-1343-F2D0-E19B85C00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DEC8E-B77B-A5AE-C8D0-A096DB2FF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spc="-9"/>
              <a:t>Comprehensive Managed Care Provider Journey</a:t>
            </a:r>
            <a:endParaRPr lang="en-US" sz="400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37CB5091-683D-4E84-ADC7-3D0E370D5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006" y="1138749"/>
            <a:ext cx="11508252" cy="6840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/>
              <a:t>The following represents a sample journey of a provider delivering care in a comprehensive managed care system.</a:t>
            </a:r>
            <a:endParaRPr lang="en-US" sz="1800" b="1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0CB606-E847-9275-F33B-7343784A401A}"/>
              </a:ext>
            </a:extLst>
          </p:cNvPr>
          <p:cNvGrpSpPr/>
          <p:nvPr/>
        </p:nvGrpSpPr>
        <p:grpSpPr>
          <a:xfrm>
            <a:off x="251368" y="1735877"/>
            <a:ext cx="11618602" cy="4790364"/>
            <a:chOff x="79918" y="1735877"/>
            <a:chExt cx="11618602" cy="4790364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222551EB-C2D9-7587-A990-098D4634056C}"/>
                </a:ext>
              </a:extLst>
            </p:cNvPr>
            <p:cNvGrpSpPr/>
            <p:nvPr/>
          </p:nvGrpSpPr>
          <p:grpSpPr>
            <a:xfrm rot="16200000">
              <a:off x="9534753" y="3235236"/>
              <a:ext cx="943072" cy="1738913"/>
              <a:chOff x="9195887" y="2722644"/>
              <a:chExt cx="1236987" cy="2187068"/>
            </a:xfrm>
            <a:solidFill>
              <a:schemeClr val="bg1">
                <a:lumMod val="95000"/>
              </a:schemeClr>
            </a:solidFill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72B0CD4-A875-0BEE-5817-26FF1835C89F}"/>
                  </a:ext>
                </a:extLst>
              </p:cNvPr>
              <p:cNvSpPr/>
              <p:nvPr/>
            </p:nvSpPr>
            <p:spPr bwMode="gray">
              <a:xfrm>
                <a:off x="9195887" y="3910353"/>
                <a:ext cx="1236987" cy="999359"/>
              </a:xfrm>
              <a:custGeom>
                <a:avLst/>
                <a:gdLst>
                  <a:gd name="connsiteX0" fmla="*/ 0 w 1269508"/>
                  <a:gd name="connsiteY0" fmla="*/ 0 h 1027603"/>
                  <a:gd name="connsiteX1" fmla="*/ 798931 w 1269508"/>
                  <a:gd name="connsiteY1" fmla="*/ 0 h 1027603"/>
                  <a:gd name="connsiteX2" fmla="*/ 799796 w 1269508"/>
                  <a:gd name="connsiteY2" fmla="*/ 8581 h 1027603"/>
                  <a:gd name="connsiteX3" fmla="*/ 1136449 w 1269508"/>
                  <a:gd name="connsiteY3" fmla="*/ 282961 h 1027603"/>
                  <a:gd name="connsiteX4" fmla="*/ 1205703 w 1269508"/>
                  <a:gd name="connsiteY4" fmla="*/ 275980 h 1027603"/>
                  <a:gd name="connsiteX5" fmla="*/ 1269508 w 1269508"/>
                  <a:gd name="connsiteY5" fmla="*/ 256174 h 1027603"/>
                  <a:gd name="connsiteX6" fmla="*/ 1269508 w 1269508"/>
                  <a:gd name="connsiteY6" fmla="*/ 1027603 h 1027603"/>
                  <a:gd name="connsiteX7" fmla="*/ 0 w 1269508"/>
                  <a:gd name="connsiteY7" fmla="*/ 0 h 1027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9508" h="1027603">
                    <a:moveTo>
                      <a:pt x="0" y="0"/>
                    </a:moveTo>
                    <a:lnTo>
                      <a:pt x="798931" y="0"/>
                    </a:lnTo>
                    <a:lnTo>
                      <a:pt x="799796" y="8581"/>
                    </a:lnTo>
                    <a:cubicBezTo>
                      <a:pt x="831839" y="165170"/>
                      <a:pt x="970388" y="282961"/>
                      <a:pt x="1136449" y="282961"/>
                    </a:cubicBezTo>
                    <a:cubicBezTo>
                      <a:pt x="1160172" y="282961"/>
                      <a:pt x="1183334" y="280557"/>
                      <a:pt x="1205703" y="275980"/>
                    </a:cubicBezTo>
                    <a:lnTo>
                      <a:pt x="1269508" y="256174"/>
                    </a:lnTo>
                    <a:lnTo>
                      <a:pt x="1269508" y="1027603"/>
                    </a:lnTo>
                    <a:cubicBezTo>
                      <a:pt x="568378" y="1027603"/>
                      <a:pt x="0" y="567529"/>
                      <a:pt x="0" y="0"/>
                    </a:cubicBezTo>
                    <a:close/>
                  </a:path>
                </a:pathLst>
              </a:custGeom>
              <a:grpFill/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2" name="Rechteck 92">
                <a:extLst>
                  <a:ext uri="{FF2B5EF4-FFF2-40B4-BE49-F238E27FC236}">
                    <a16:creationId xmlns:a16="http://schemas.microsoft.com/office/drawing/2014/main" id="{5447B365-AD3D-420D-6C95-90DACFF67618}"/>
                  </a:ext>
                </a:extLst>
              </p:cNvPr>
              <p:cNvSpPr/>
              <p:nvPr/>
            </p:nvSpPr>
            <p:spPr bwMode="gray">
              <a:xfrm rot="5400000">
                <a:off x="8990156" y="2928375"/>
                <a:ext cx="1189308" cy="777845"/>
              </a:xfrm>
              <a:prstGeom prst="rect">
                <a:avLst/>
              </a:prstGeom>
              <a:grp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7DC3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63" name="Pfeil nach unten 74">
              <a:extLst>
                <a:ext uri="{FF2B5EF4-FFF2-40B4-BE49-F238E27FC236}">
                  <a16:creationId xmlns:a16="http://schemas.microsoft.com/office/drawing/2014/main" id="{3FEFC21C-1026-0F18-2FDD-6F3148892B02}"/>
                </a:ext>
              </a:extLst>
            </p:cNvPr>
            <p:cNvSpPr/>
            <p:nvPr/>
          </p:nvSpPr>
          <p:spPr bwMode="gray">
            <a:xfrm rot="13700500">
              <a:off x="10172754" y="3962389"/>
              <a:ext cx="292485" cy="376445"/>
            </a:xfrm>
            <a:prstGeom prst="downArrow">
              <a:avLst>
                <a:gd name="adj1" fmla="val 50000"/>
                <a:gd name="adj2" fmla="val 78033"/>
              </a:avLst>
            </a:prstGeom>
            <a:solidFill>
              <a:srgbClr val="53565A"/>
            </a:solidFill>
            <a:ln w="28575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8" name="Rechteck 92">
              <a:extLst>
                <a:ext uri="{FF2B5EF4-FFF2-40B4-BE49-F238E27FC236}">
                  <a16:creationId xmlns:a16="http://schemas.microsoft.com/office/drawing/2014/main" id="{57BDD1EE-4E98-F574-7E3B-B704765707E1}"/>
                </a:ext>
              </a:extLst>
            </p:cNvPr>
            <p:cNvSpPr/>
            <p:nvPr/>
          </p:nvSpPr>
          <p:spPr bwMode="gray">
            <a:xfrm>
              <a:off x="4420775" y="3154742"/>
              <a:ext cx="1406339" cy="6151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7DC3"/>
                </a:solidFill>
                <a:effectLst/>
                <a:uLnTx/>
                <a:uFillTx/>
                <a:latin typeface="Franklin Gothic Book" panose="020B05030201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8EBB32C-7D80-5597-0730-D7D3EAD74ADD}"/>
                </a:ext>
              </a:extLst>
            </p:cNvPr>
            <p:cNvSpPr/>
            <p:nvPr/>
          </p:nvSpPr>
          <p:spPr bwMode="gray">
            <a:xfrm rot="10800000">
              <a:off x="5701462" y="3149819"/>
              <a:ext cx="1389888" cy="841248"/>
            </a:xfrm>
            <a:custGeom>
              <a:avLst/>
              <a:gdLst>
                <a:gd name="connsiteX0" fmla="*/ 0 w 1269508"/>
                <a:gd name="connsiteY0" fmla="*/ 0 h 1027603"/>
                <a:gd name="connsiteX1" fmla="*/ 798931 w 1269508"/>
                <a:gd name="connsiteY1" fmla="*/ 0 h 1027603"/>
                <a:gd name="connsiteX2" fmla="*/ 799796 w 1269508"/>
                <a:gd name="connsiteY2" fmla="*/ 8581 h 1027603"/>
                <a:gd name="connsiteX3" fmla="*/ 1136449 w 1269508"/>
                <a:gd name="connsiteY3" fmla="*/ 282961 h 1027603"/>
                <a:gd name="connsiteX4" fmla="*/ 1205703 w 1269508"/>
                <a:gd name="connsiteY4" fmla="*/ 275980 h 1027603"/>
                <a:gd name="connsiteX5" fmla="*/ 1269508 w 1269508"/>
                <a:gd name="connsiteY5" fmla="*/ 256174 h 1027603"/>
                <a:gd name="connsiteX6" fmla="*/ 1269508 w 1269508"/>
                <a:gd name="connsiteY6" fmla="*/ 1027603 h 1027603"/>
                <a:gd name="connsiteX7" fmla="*/ 0 w 1269508"/>
                <a:gd name="connsiteY7" fmla="*/ 0 h 102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9508" h="1027603">
                  <a:moveTo>
                    <a:pt x="0" y="0"/>
                  </a:moveTo>
                  <a:lnTo>
                    <a:pt x="798931" y="0"/>
                  </a:lnTo>
                  <a:lnTo>
                    <a:pt x="799796" y="8581"/>
                  </a:lnTo>
                  <a:cubicBezTo>
                    <a:pt x="831839" y="165170"/>
                    <a:pt x="970388" y="282961"/>
                    <a:pt x="1136449" y="282961"/>
                  </a:cubicBezTo>
                  <a:cubicBezTo>
                    <a:pt x="1160172" y="282961"/>
                    <a:pt x="1183334" y="280557"/>
                    <a:pt x="1205703" y="275980"/>
                  </a:cubicBezTo>
                  <a:lnTo>
                    <a:pt x="1269508" y="256174"/>
                  </a:lnTo>
                  <a:lnTo>
                    <a:pt x="1269508" y="1027603"/>
                  </a:lnTo>
                  <a:cubicBezTo>
                    <a:pt x="568378" y="1027603"/>
                    <a:pt x="0" y="567529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Rechteck 92">
              <a:extLst>
                <a:ext uri="{FF2B5EF4-FFF2-40B4-BE49-F238E27FC236}">
                  <a16:creationId xmlns:a16="http://schemas.microsoft.com/office/drawing/2014/main" id="{B39F8ADF-6911-04D9-BE41-DD327D1CFDA3}"/>
                </a:ext>
              </a:extLst>
            </p:cNvPr>
            <p:cNvSpPr/>
            <p:nvPr/>
          </p:nvSpPr>
          <p:spPr bwMode="gray">
            <a:xfrm>
              <a:off x="7116808" y="4001571"/>
              <a:ext cx="1254102" cy="6151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7DC3"/>
                </a:solidFill>
                <a:effectLst/>
                <a:uLnTx/>
                <a:uFillTx/>
                <a:latin typeface="Franklin Gothic Book" panose="020B05030201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2762704-CF78-72E9-EC6C-237352AF6E78}"/>
                </a:ext>
              </a:extLst>
            </p:cNvPr>
            <p:cNvGrpSpPr/>
            <p:nvPr/>
          </p:nvGrpSpPr>
          <p:grpSpPr>
            <a:xfrm rot="16200000">
              <a:off x="1406598" y="3579010"/>
              <a:ext cx="943072" cy="1738913"/>
              <a:chOff x="9195887" y="2722644"/>
              <a:chExt cx="1236987" cy="2187068"/>
            </a:xfrm>
            <a:solidFill>
              <a:schemeClr val="bg1">
                <a:lumMod val="95000"/>
              </a:schemeClr>
            </a:solidFill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CB6A931-0257-7620-61E5-9165FFBCCC46}"/>
                  </a:ext>
                </a:extLst>
              </p:cNvPr>
              <p:cNvSpPr/>
              <p:nvPr/>
            </p:nvSpPr>
            <p:spPr bwMode="gray">
              <a:xfrm>
                <a:off x="9195887" y="3910353"/>
                <a:ext cx="1236987" cy="999359"/>
              </a:xfrm>
              <a:custGeom>
                <a:avLst/>
                <a:gdLst>
                  <a:gd name="connsiteX0" fmla="*/ 0 w 1269508"/>
                  <a:gd name="connsiteY0" fmla="*/ 0 h 1027603"/>
                  <a:gd name="connsiteX1" fmla="*/ 798931 w 1269508"/>
                  <a:gd name="connsiteY1" fmla="*/ 0 h 1027603"/>
                  <a:gd name="connsiteX2" fmla="*/ 799796 w 1269508"/>
                  <a:gd name="connsiteY2" fmla="*/ 8581 h 1027603"/>
                  <a:gd name="connsiteX3" fmla="*/ 1136449 w 1269508"/>
                  <a:gd name="connsiteY3" fmla="*/ 282961 h 1027603"/>
                  <a:gd name="connsiteX4" fmla="*/ 1205703 w 1269508"/>
                  <a:gd name="connsiteY4" fmla="*/ 275980 h 1027603"/>
                  <a:gd name="connsiteX5" fmla="*/ 1269508 w 1269508"/>
                  <a:gd name="connsiteY5" fmla="*/ 256174 h 1027603"/>
                  <a:gd name="connsiteX6" fmla="*/ 1269508 w 1269508"/>
                  <a:gd name="connsiteY6" fmla="*/ 1027603 h 1027603"/>
                  <a:gd name="connsiteX7" fmla="*/ 0 w 1269508"/>
                  <a:gd name="connsiteY7" fmla="*/ 0 h 1027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9508" h="1027603">
                    <a:moveTo>
                      <a:pt x="0" y="0"/>
                    </a:moveTo>
                    <a:lnTo>
                      <a:pt x="798931" y="0"/>
                    </a:lnTo>
                    <a:lnTo>
                      <a:pt x="799796" y="8581"/>
                    </a:lnTo>
                    <a:cubicBezTo>
                      <a:pt x="831839" y="165170"/>
                      <a:pt x="970388" y="282961"/>
                      <a:pt x="1136449" y="282961"/>
                    </a:cubicBezTo>
                    <a:cubicBezTo>
                      <a:pt x="1160172" y="282961"/>
                      <a:pt x="1183334" y="280557"/>
                      <a:pt x="1205703" y="275980"/>
                    </a:cubicBezTo>
                    <a:lnTo>
                      <a:pt x="1269508" y="256174"/>
                    </a:lnTo>
                    <a:lnTo>
                      <a:pt x="1269508" y="1027603"/>
                    </a:lnTo>
                    <a:cubicBezTo>
                      <a:pt x="568378" y="1027603"/>
                      <a:pt x="0" y="567529"/>
                      <a:pt x="0" y="0"/>
                    </a:cubicBezTo>
                    <a:close/>
                  </a:path>
                </a:pathLst>
              </a:custGeom>
              <a:grpFill/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1" name="Rechteck 92">
                <a:extLst>
                  <a:ext uri="{FF2B5EF4-FFF2-40B4-BE49-F238E27FC236}">
                    <a16:creationId xmlns:a16="http://schemas.microsoft.com/office/drawing/2014/main" id="{02037EFE-9E4A-72FA-D839-AE20CB1BE841}"/>
                  </a:ext>
                </a:extLst>
              </p:cNvPr>
              <p:cNvSpPr/>
              <p:nvPr/>
            </p:nvSpPr>
            <p:spPr bwMode="gray">
              <a:xfrm rot="5400000">
                <a:off x="8990156" y="2928375"/>
                <a:ext cx="1189308" cy="777845"/>
              </a:xfrm>
              <a:prstGeom prst="rect">
                <a:avLst/>
              </a:prstGeom>
              <a:grp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7DC3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2" name="Rechteck 92">
              <a:extLst>
                <a:ext uri="{FF2B5EF4-FFF2-40B4-BE49-F238E27FC236}">
                  <a16:creationId xmlns:a16="http://schemas.microsoft.com/office/drawing/2014/main" id="{9E5184EB-59D7-B17D-CEF9-F2D3977DB06F}"/>
                </a:ext>
              </a:extLst>
            </p:cNvPr>
            <p:cNvSpPr/>
            <p:nvPr/>
          </p:nvSpPr>
          <p:spPr bwMode="gray">
            <a:xfrm>
              <a:off x="2848235" y="3094443"/>
              <a:ext cx="1406339" cy="6151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7DC3"/>
                </a:solidFill>
                <a:effectLst/>
                <a:uLnTx/>
                <a:uFillTx/>
                <a:latin typeface="Franklin Gothic Book" panose="020B05030201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" name="Pfeil nach unten 74">
              <a:extLst>
                <a:ext uri="{FF2B5EF4-FFF2-40B4-BE49-F238E27FC236}">
                  <a16:creationId xmlns:a16="http://schemas.microsoft.com/office/drawing/2014/main" id="{0DA3876F-E1F0-8193-6D7E-1FBED24229B9}"/>
                </a:ext>
              </a:extLst>
            </p:cNvPr>
            <p:cNvSpPr/>
            <p:nvPr/>
          </p:nvSpPr>
          <p:spPr bwMode="gray">
            <a:xfrm rot="16200000">
              <a:off x="3481981" y="3213791"/>
              <a:ext cx="292485" cy="376445"/>
            </a:xfrm>
            <a:prstGeom prst="downArrow">
              <a:avLst>
                <a:gd name="adj1" fmla="val 50000"/>
                <a:gd name="adj2" fmla="val 78033"/>
              </a:avLst>
            </a:prstGeom>
            <a:solidFill>
              <a:srgbClr val="53565A"/>
            </a:solidFill>
            <a:ln w="28575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0" name="Pfeil nach unten 74">
              <a:extLst>
                <a:ext uri="{FF2B5EF4-FFF2-40B4-BE49-F238E27FC236}">
                  <a16:creationId xmlns:a16="http://schemas.microsoft.com/office/drawing/2014/main" id="{ED84F595-0B28-38DC-62F6-9E077CD35B96}"/>
                </a:ext>
              </a:extLst>
            </p:cNvPr>
            <p:cNvSpPr/>
            <p:nvPr/>
          </p:nvSpPr>
          <p:spPr bwMode="gray">
            <a:xfrm rot="13700500">
              <a:off x="2044599" y="4306163"/>
              <a:ext cx="292485" cy="376445"/>
            </a:xfrm>
            <a:prstGeom prst="downArrow">
              <a:avLst>
                <a:gd name="adj1" fmla="val 50000"/>
                <a:gd name="adj2" fmla="val 78033"/>
              </a:avLst>
            </a:prstGeom>
            <a:solidFill>
              <a:srgbClr val="53565A"/>
            </a:solidFill>
            <a:ln w="28575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7DC0D68-E000-EFBF-F123-A23A601C4B2A}"/>
                </a:ext>
              </a:extLst>
            </p:cNvPr>
            <p:cNvSpPr/>
            <p:nvPr/>
          </p:nvSpPr>
          <p:spPr>
            <a:xfrm>
              <a:off x="9513889" y="1735877"/>
              <a:ext cx="218463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Provider submits claims to the MCO and receive payments for services provided.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716F0DC-1B09-2148-0FAE-5E0B5AE0100E}"/>
                </a:ext>
              </a:extLst>
            </p:cNvPr>
            <p:cNvSpPr/>
            <p:nvPr/>
          </p:nvSpPr>
          <p:spPr>
            <a:xfrm>
              <a:off x="370637" y="3975070"/>
              <a:ext cx="1246909" cy="1246909"/>
            </a:xfrm>
            <a:prstGeom prst="ellipse">
              <a:avLst/>
            </a:prstGeom>
            <a:solidFill>
              <a:schemeClr val="bg1"/>
            </a:solidFill>
            <a:ln w="57150" cap="flat" cmpd="sng" algn="ctr">
              <a:solidFill>
                <a:srgbClr val="001489"/>
              </a:solidFill>
              <a:prstDash val="solid"/>
            </a:ln>
            <a:effectLst/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59A8"/>
                </a:solidFill>
                <a:effectLst/>
                <a:uLnTx/>
                <a:uFillTx/>
                <a:latin typeface="Franklin Gothic Book" panose="020B05030201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7BED6F5-D1DD-6D23-0FB0-0A6AA956A930}"/>
                </a:ext>
              </a:extLst>
            </p:cNvPr>
            <p:cNvSpPr/>
            <p:nvPr/>
          </p:nvSpPr>
          <p:spPr>
            <a:xfrm>
              <a:off x="1424762" y="1983201"/>
              <a:ext cx="2007581" cy="830997"/>
            </a:xfrm>
            <a:prstGeom prst="rect">
              <a:avLst/>
            </a:prstGeom>
          </p:spPr>
          <p:txBody>
            <a:bodyPr wrap="square" lIns="45720" tIns="45720" rIns="45720" bIns="4572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Provider enters into a contract with the MCO and participates in the MCO’s comprehensive network.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0BC1B69-4DD4-CF6F-E0DF-614AA89AAB13}"/>
                </a:ext>
              </a:extLst>
            </p:cNvPr>
            <p:cNvSpPr/>
            <p:nvPr/>
          </p:nvSpPr>
          <p:spPr>
            <a:xfrm>
              <a:off x="79918" y="5325912"/>
              <a:ext cx="1933526" cy="1200329"/>
            </a:xfrm>
            <a:prstGeom prst="rect">
              <a:avLst/>
            </a:prstGeom>
          </p:spPr>
          <p:txBody>
            <a:bodyPr wrap="square" lIns="45720" tIns="45720" rIns="45720" bIns="4572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Provider decides to enroll and is credentialed to provide services with one or more Managed Care Organizations (MCOs) contracted by the State.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25F083F-029E-CADD-F346-3FCC2B72E87E}"/>
                </a:ext>
              </a:extLst>
            </p:cNvPr>
            <p:cNvSpPr/>
            <p:nvPr/>
          </p:nvSpPr>
          <p:spPr>
            <a:xfrm>
              <a:off x="5635648" y="4968682"/>
              <a:ext cx="1883552" cy="1200329"/>
            </a:xfrm>
            <a:prstGeom prst="rect">
              <a:avLst/>
            </a:prstGeom>
          </p:spPr>
          <p:txBody>
            <a:bodyPr wrap="square" lIns="45720" tIns="45720" rIns="45720" bIns="4572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Provider engages with MCO staff to support care coordination, facilitate access to clinical services, and handle billing and prior authorization issues.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AF50BB2-90A2-F459-4DB9-6CE97AB692A9}"/>
                </a:ext>
              </a:extLst>
            </p:cNvPr>
            <p:cNvSpPr/>
            <p:nvPr/>
          </p:nvSpPr>
          <p:spPr>
            <a:xfrm>
              <a:off x="7798976" y="4968682"/>
              <a:ext cx="2184631" cy="461665"/>
            </a:xfrm>
            <a:prstGeom prst="rect">
              <a:avLst/>
            </a:prstGeom>
          </p:spPr>
          <p:txBody>
            <a:bodyPr wrap="square" lIns="45720" tIns="45720" rIns="45720" bIns="4572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Provider delivers clinical care to Medicaid members.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2651E9A-3918-E73B-F726-1A3CCAAAB309}"/>
                </a:ext>
              </a:extLst>
            </p:cNvPr>
            <p:cNvSpPr/>
            <p:nvPr/>
          </p:nvSpPr>
          <p:spPr>
            <a:xfrm>
              <a:off x="3652009" y="4077397"/>
              <a:ext cx="1919479" cy="1754326"/>
            </a:xfrm>
            <a:prstGeom prst="rect">
              <a:avLst/>
            </a:prstGeom>
          </p:spPr>
          <p:txBody>
            <a:bodyPr wrap="square" lIns="45720" tIns="45720" rIns="45720" bIns="4572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Members either choose</a:t>
              </a:r>
              <a:r>
                <a:rPr lang="en-US" sz="1200">
                  <a:solidFill>
                    <a:prstClr val="black"/>
                  </a:solidFill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or</a:t>
              </a:r>
              <a:r>
                <a:rPr kumimoji="0" lang="en-US" sz="12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are assigned </a:t>
              </a:r>
              <a:r>
                <a:rPr lang="en-US" sz="1200">
                  <a:solidFill>
                    <a:prstClr val="black"/>
                  </a:solidFill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</a:t>
              </a:r>
              <a:r>
                <a:rPr kumimoji="0" lang="en-US" sz="12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provider within the MCO’s network</a:t>
              </a:r>
              <a:r>
                <a:rPr lang="en-US" sz="1200">
                  <a:solidFill>
                    <a:prstClr val="black"/>
                  </a:solidFill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The </a:t>
              </a:r>
              <a:r>
                <a:rPr kumimoji="0" lang="en-US" sz="12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provider begins to receive new patient lists or attribution reports. </a:t>
              </a:r>
              <a:r>
                <a:rPr lang="en-US" sz="1200">
                  <a:solidFill>
                    <a:prstClr val="black"/>
                  </a:solidFill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Efforts are made to preserve existing provider/patient relationships. </a:t>
              </a:r>
              <a:endParaRPr kumimoji="0" lang="en-US" sz="12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5A8E43A-493A-D004-DFC1-9074EB062E61}"/>
                </a:ext>
              </a:extLst>
            </p:cNvPr>
            <p:cNvGrpSpPr/>
            <p:nvPr/>
          </p:nvGrpSpPr>
          <p:grpSpPr>
            <a:xfrm>
              <a:off x="4102338" y="2778560"/>
              <a:ext cx="1246909" cy="1246909"/>
              <a:chOff x="4102338" y="2911910"/>
              <a:chExt cx="1246909" cy="1246909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0DEA439C-9064-052A-EFC2-A8CDBDA137F8}"/>
                  </a:ext>
                </a:extLst>
              </p:cNvPr>
              <p:cNvSpPr/>
              <p:nvPr/>
            </p:nvSpPr>
            <p:spPr>
              <a:xfrm>
                <a:off x="4102338" y="2911910"/>
                <a:ext cx="1246909" cy="1246909"/>
              </a:xfrm>
              <a:prstGeom prst="ellipse">
                <a:avLst/>
              </a:prstGeom>
              <a:solidFill>
                <a:schemeClr val="bg1"/>
              </a:solidFill>
              <a:ln w="57150" cap="flat" cmpd="sng" algn="ctr">
                <a:solidFill>
                  <a:srgbClr val="001489"/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59A8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33" name="Graphic 32" descr="Doctor female with solid fill">
                <a:extLst>
                  <a:ext uri="{FF2B5EF4-FFF2-40B4-BE49-F238E27FC236}">
                    <a16:creationId xmlns:a16="http://schemas.microsoft.com/office/drawing/2014/main" id="{8BC599E5-83F6-656C-BDA4-04B1C4400B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317164" y="3108968"/>
                <a:ext cx="823552" cy="823552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E36FEB-638C-2311-5C93-9C1724850FDB}"/>
                </a:ext>
              </a:extLst>
            </p:cNvPr>
            <p:cNvGrpSpPr/>
            <p:nvPr/>
          </p:nvGrpSpPr>
          <p:grpSpPr>
            <a:xfrm>
              <a:off x="1828261" y="2835700"/>
              <a:ext cx="1246909" cy="1246909"/>
              <a:chOff x="2328363" y="4108420"/>
              <a:chExt cx="1246909" cy="1246909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0C04835-34F5-BC88-00F9-D45B8087A974}"/>
                  </a:ext>
                </a:extLst>
              </p:cNvPr>
              <p:cNvSpPr/>
              <p:nvPr/>
            </p:nvSpPr>
            <p:spPr>
              <a:xfrm>
                <a:off x="2328363" y="4108420"/>
                <a:ext cx="1246909" cy="1246909"/>
              </a:xfrm>
              <a:prstGeom prst="ellipse">
                <a:avLst/>
              </a:prstGeom>
              <a:solidFill>
                <a:schemeClr val="bg1"/>
              </a:solidFill>
              <a:ln w="57150" cap="flat" cmpd="sng" algn="ctr">
                <a:solidFill>
                  <a:srgbClr val="001489"/>
                </a:solidFill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59A8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37" name="Graphic 36" descr="User network with solid fill">
                <a:extLst>
                  <a:ext uri="{FF2B5EF4-FFF2-40B4-BE49-F238E27FC236}">
                    <a16:creationId xmlns:a16="http://schemas.microsoft.com/office/drawing/2014/main" id="{FC4C277D-1779-8E9F-D8BA-BCF2BB56AC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564522" y="4351486"/>
                <a:ext cx="780304" cy="780304"/>
              </a:xfrm>
              <a:prstGeom prst="rect">
                <a:avLst/>
              </a:prstGeom>
            </p:spPr>
          </p:pic>
        </p:grpSp>
        <p:pic>
          <p:nvPicPr>
            <p:cNvPr id="39" name="Graphic 38" descr="Clipboard Checked with solid fill">
              <a:extLst>
                <a:ext uri="{FF2B5EF4-FFF2-40B4-BE49-F238E27FC236}">
                  <a16:creationId xmlns:a16="http://schemas.microsoft.com/office/drawing/2014/main" id="{C35A2C5C-76A8-6034-12A2-7FD944C66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01083" y="4226859"/>
              <a:ext cx="743329" cy="743329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C161FD5-CBAA-0984-3BC8-998952E002EF}"/>
                </a:ext>
              </a:extLst>
            </p:cNvPr>
            <p:cNvGrpSpPr/>
            <p:nvPr/>
          </p:nvGrpSpPr>
          <p:grpSpPr>
            <a:xfrm>
              <a:off x="6085983" y="3637418"/>
              <a:ext cx="1245194" cy="1245194"/>
              <a:chOff x="6570878" y="4714645"/>
              <a:chExt cx="1245194" cy="1245194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9DE6842-D61D-DF7B-3A5A-80F0BB6A31B1}"/>
                  </a:ext>
                </a:extLst>
              </p:cNvPr>
              <p:cNvSpPr/>
              <p:nvPr/>
            </p:nvSpPr>
            <p:spPr>
              <a:xfrm>
                <a:off x="6570878" y="4714645"/>
                <a:ext cx="1245194" cy="1245194"/>
              </a:xfrm>
              <a:prstGeom prst="ellipse">
                <a:avLst/>
              </a:prstGeom>
              <a:solidFill>
                <a:schemeClr val="bg1"/>
              </a:solidFill>
              <a:ln w="57150" cap="flat" cmpd="sng" algn="ctr">
                <a:solidFill>
                  <a:srgbClr val="001489"/>
                </a:solidFill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40" name="Graphic 39" descr="Telephone with solid fill">
                <a:extLst>
                  <a:ext uri="{FF2B5EF4-FFF2-40B4-BE49-F238E27FC236}">
                    <a16:creationId xmlns:a16="http://schemas.microsoft.com/office/drawing/2014/main" id="{CD5BFCD2-72EB-4C9D-7446-060B45731A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792398" y="4943465"/>
                <a:ext cx="793433" cy="793433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B2ED496-8E77-AD2A-53E4-DDF56191458F}"/>
                </a:ext>
              </a:extLst>
            </p:cNvPr>
            <p:cNvGrpSpPr/>
            <p:nvPr/>
          </p:nvGrpSpPr>
          <p:grpSpPr>
            <a:xfrm>
              <a:off x="9933373" y="2493347"/>
              <a:ext cx="1246909" cy="1246909"/>
              <a:chOff x="9940043" y="3610169"/>
              <a:chExt cx="1246909" cy="1246909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FDDDAA6-6168-45D8-657B-9C8D59BB8C1D}"/>
                  </a:ext>
                </a:extLst>
              </p:cNvPr>
              <p:cNvSpPr/>
              <p:nvPr/>
            </p:nvSpPr>
            <p:spPr>
              <a:xfrm>
                <a:off x="9940043" y="3610169"/>
                <a:ext cx="1246909" cy="1246909"/>
              </a:xfrm>
              <a:prstGeom prst="ellipse">
                <a:avLst/>
              </a:prstGeom>
              <a:solidFill>
                <a:schemeClr val="bg1"/>
              </a:solidFill>
              <a:ln w="57150" cap="flat" cmpd="sng" algn="ctr">
                <a:solidFill>
                  <a:srgbClr val="001489"/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41" name="Graphic 40" descr="Money with solid fill">
                <a:extLst>
                  <a:ext uri="{FF2B5EF4-FFF2-40B4-BE49-F238E27FC236}">
                    <a16:creationId xmlns:a16="http://schemas.microsoft.com/office/drawing/2014/main" id="{CE887617-035E-FB1B-3A59-7BDA27868C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0150758" y="3804183"/>
                <a:ext cx="823552" cy="823552"/>
              </a:xfrm>
              <a:prstGeom prst="rect">
                <a:avLst/>
              </a:prstGeom>
            </p:spPr>
          </p:pic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9B428CC-061F-98C8-0136-61EACC53A910}"/>
                </a:ext>
              </a:extLst>
            </p:cNvPr>
            <p:cNvGrpSpPr/>
            <p:nvPr/>
          </p:nvGrpSpPr>
          <p:grpSpPr>
            <a:xfrm>
              <a:off x="8268695" y="3604262"/>
              <a:ext cx="1245194" cy="1245194"/>
              <a:chOff x="7780113" y="3790044"/>
              <a:chExt cx="1245194" cy="1245194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B8F097A-F790-FA22-D4F2-44DE3B16AC83}"/>
                  </a:ext>
                </a:extLst>
              </p:cNvPr>
              <p:cNvSpPr/>
              <p:nvPr/>
            </p:nvSpPr>
            <p:spPr>
              <a:xfrm>
                <a:off x="7780113" y="3790044"/>
                <a:ext cx="1245194" cy="1245194"/>
              </a:xfrm>
              <a:prstGeom prst="ellipse">
                <a:avLst/>
              </a:prstGeom>
              <a:solidFill>
                <a:schemeClr val="bg1"/>
              </a:solidFill>
              <a:ln w="57150" cap="flat" cmpd="sng" algn="ctr">
                <a:solidFill>
                  <a:srgbClr val="001489"/>
                </a:solidFill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42" name="Graphic 41" descr="Employee badge with solid fill">
                <a:extLst>
                  <a:ext uri="{FF2B5EF4-FFF2-40B4-BE49-F238E27FC236}">
                    <a16:creationId xmlns:a16="http://schemas.microsoft.com/office/drawing/2014/main" id="{79554700-A092-71FB-5946-0C1A801662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7946057" y="3984914"/>
                <a:ext cx="834378" cy="834378"/>
              </a:xfrm>
              <a:prstGeom prst="rect">
                <a:avLst/>
              </a:prstGeom>
            </p:spPr>
          </p:pic>
        </p:grpSp>
        <p:sp>
          <p:nvSpPr>
            <p:cNvPr id="3" name="Pfeil nach unten 74">
              <a:extLst>
                <a:ext uri="{FF2B5EF4-FFF2-40B4-BE49-F238E27FC236}">
                  <a16:creationId xmlns:a16="http://schemas.microsoft.com/office/drawing/2014/main" id="{CEE3E7DF-C4E7-B789-B791-B42B8114554E}"/>
                </a:ext>
              </a:extLst>
            </p:cNvPr>
            <p:cNvSpPr/>
            <p:nvPr/>
          </p:nvSpPr>
          <p:spPr bwMode="gray">
            <a:xfrm rot="16200000">
              <a:off x="7733448" y="4114001"/>
              <a:ext cx="292485" cy="376445"/>
            </a:xfrm>
            <a:prstGeom prst="downArrow">
              <a:avLst>
                <a:gd name="adj1" fmla="val 50000"/>
                <a:gd name="adj2" fmla="val 78033"/>
              </a:avLst>
            </a:prstGeom>
            <a:solidFill>
              <a:srgbClr val="53565A"/>
            </a:solidFill>
            <a:ln w="28575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9" name="Pfeil nach unten 74">
              <a:extLst>
                <a:ext uri="{FF2B5EF4-FFF2-40B4-BE49-F238E27FC236}">
                  <a16:creationId xmlns:a16="http://schemas.microsoft.com/office/drawing/2014/main" id="{025FC927-3A1D-ED72-5C7B-FED3ED7389AE}"/>
                </a:ext>
              </a:extLst>
            </p:cNvPr>
            <p:cNvSpPr/>
            <p:nvPr/>
          </p:nvSpPr>
          <p:spPr bwMode="gray">
            <a:xfrm rot="16200000">
              <a:off x="5813591" y="3311041"/>
              <a:ext cx="292485" cy="376445"/>
            </a:xfrm>
            <a:prstGeom prst="downArrow">
              <a:avLst>
                <a:gd name="adj1" fmla="val 50000"/>
                <a:gd name="adj2" fmla="val 78033"/>
              </a:avLst>
            </a:prstGeom>
            <a:solidFill>
              <a:srgbClr val="53565A"/>
            </a:solidFill>
            <a:ln w="28575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9242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6D858-2AC7-BCE9-B143-0A8C811C3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kern="0" spc="-9">
                <a:solidFill>
                  <a:srgbClr val="FFFFFF"/>
                </a:solidFill>
                <a:latin typeface="Franklin Gothic Book"/>
              </a:rPr>
              <a:t>Initial Program Design Approach</a:t>
            </a:r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4328DD5-0E2F-F058-9399-2ABE97DC04C0}"/>
              </a:ext>
            </a:extLst>
          </p:cNvPr>
          <p:cNvSpPr/>
          <p:nvPr/>
        </p:nvSpPr>
        <p:spPr bwMode="gray">
          <a:xfrm>
            <a:off x="931242" y="1611814"/>
            <a:ext cx="10065621" cy="3916908"/>
          </a:xfrm>
          <a:prstGeom prst="rect">
            <a:avLst/>
          </a:prstGeom>
          <a:solidFill>
            <a:srgbClr val="FFFFFF">
              <a:lumMod val="95000"/>
            </a:srgbClr>
          </a:solidFill>
          <a:ln w="57150" algn="ctr">
            <a:solidFill>
              <a:srgbClr val="001489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42" name="object 5">
            <a:extLst>
              <a:ext uri="{FF2B5EF4-FFF2-40B4-BE49-F238E27FC236}">
                <a16:creationId xmlns:a16="http://schemas.microsoft.com/office/drawing/2014/main" id="{A12A168A-7D7C-0466-96AF-937C28418E6E}"/>
              </a:ext>
            </a:extLst>
          </p:cNvPr>
          <p:cNvSpPr txBox="1"/>
          <p:nvPr/>
        </p:nvSpPr>
        <p:spPr>
          <a:xfrm>
            <a:off x="1591657" y="4609768"/>
            <a:ext cx="264194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8805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Open Sans"/>
              </a:rPr>
              <a:t>COMPREHENSIVE MANAGED CARE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Open Sans"/>
            </a:endParaRPr>
          </a:p>
        </p:txBody>
      </p:sp>
      <p:sp>
        <p:nvSpPr>
          <p:cNvPr id="43" name="object 6">
            <a:extLst>
              <a:ext uri="{FF2B5EF4-FFF2-40B4-BE49-F238E27FC236}">
                <a16:creationId xmlns:a16="http://schemas.microsoft.com/office/drawing/2014/main" id="{A7366FD4-B0AE-02FC-CA01-B8BFA06C51B1}"/>
              </a:ext>
            </a:extLst>
          </p:cNvPr>
          <p:cNvSpPr txBox="1"/>
          <p:nvPr/>
        </p:nvSpPr>
        <p:spPr>
          <a:xfrm>
            <a:off x="4795966" y="4609768"/>
            <a:ext cx="228155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Open Sans"/>
              </a:rPr>
              <a:t>THREE PLANS STATEWIDE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Open Sans"/>
            </a:endParaRPr>
          </a:p>
        </p:txBody>
      </p:sp>
      <p:sp>
        <p:nvSpPr>
          <p:cNvPr id="44" name="object 7">
            <a:extLst>
              <a:ext uri="{FF2B5EF4-FFF2-40B4-BE49-F238E27FC236}">
                <a16:creationId xmlns:a16="http://schemas.microsoft.com/office/drawing/2014/main" id="{A7B3E8D2-8775-CD82-ACE6-991E61C28D6C}"/>
              </a:ext>
            </a:extLst>
          </p:cNvPr>
          <p:cNvSpPr txBox="1"/>
          <p:nvPr/>
        </p:nvSpPr>
        <p:spPr>
          <a:xfrm>
            <a:off x="7834605" y="4609768"/>
            <a:ext cx="200094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Open Sans"/>
              </a:rPr>
              <a:t>PHASED ROLLOUT APPROACH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Open Sans"/>
            </a:endParaRPr>
          </a:p>
        </p:txBody>
      </p:sp>
      <p:sp>
        <p:nvSpPr>
          <p:cNvPr id="45" name="object 20">
            <a:extLst>
              <a:ext uri="{FF2B5EF4-FFF2-40B4-BE49-F238E27FC236}">
                <a16:creationId xmlns:a16="http://schemas.microsoft.com/office/drawing/2014/main" id="{F75FA78E-2632-526C-6CC2-3430982DC5C3}"/>
              </a:ext>
            </a:extLst>
          </p:cNvPr>
          <p:cNvSpPr/>
          <p:nvPr/>
        </p:nvSpPr>
        <p:spPr>
          <a:xfrm>
            <a:off x="2912631" y="4249578"/>
            <a:ext cx="335280" cy="335280"/>
          </a:xfrm>
          <a:custGeom>
            <a:avLst/>
            <a:gdLst/>
            <a:ahLst/>
            <a:cxnLst/>
            <a:rect l="l" t="t" r="r" b="b"/>
            <a:pathLst>
              <a:path w="335279" h="335279">
                <a:moveTo>
                  <a:pt x="0" y="167639"/>
                </a:moveTo>
                <a:lnTo>
                  <a:pt x="5988" y="123075"/>
                </a:lnTo>
                <a:lnTo>
                  <a:pt x="22888" y="83029"/>
                </a:lnTo>
                <a:lnTo>
                  <a:pt x="49101" y="49101"/>
                </a:lnTo>
                <a:lnTo>
                  <a:pt x="83029" y="22888"/>
                </a:lnTo>
                <a:lnTo>
                  <a:pt x="123075" y="5988"/>
                </a:lnTo>
                <a:lnTo>
                  <a:pt x="167639" y="0"/>
                </a:lnTo>
                <a:lnTo>
                  <a:pt x="212204" y="5988"/>
                </a:lnTo>
                <a:lnTo>
                  <a:pt x="252250" y="22888"/>
                </a:lnTo>
                <a:lnTo>
                  <a:pt x="286178" y="49101"/>
                </a:lnTo>
                <a:lnTo>
                  <a:pt x="312391" y="83029"/>
                </a:lnTo>
                <a:lnTo>
                  <a:pt x="329291" y="123075"/>
                </a:lnTo>
                <a:lnTo>
                  <a:pt x="335279" y="167639"/>
                </a:lnTo>
                <a:lnTo>
                  <a:pt x="329291" y="212204"/>
                </a:lnTo>
                <a:lnTo>
                  <a:pt x="312391" y="252250"/>
                </a:lnTo>
                <a:lnTo>
                  <a:pt x="286178" y="286178"/>
                </a:lnTo>
                <a:lnTo>
                  <a:pt x="252250" y="312391"/>
                </a:lnTo>
                <a:lnTo>
                  <a:pt x="212204" y="329291"/>
                </a:lnTo>
                <a:lnTo>
                  <a:pt x="167639" y="335279"/>
                </a:lnTo>
                <a:lnTo>
                  <a:pt x="123075" y="329291"/>
                </a:lnTo>
                <a:lnTo>
                  <a:pt x="83029" y="312391"/>
                </a:lnTo>
                <a:lnTo>
                  <a:pt x="49101" y="286178"/>
                </a:lnTo>
                <a:lnTo>
                  <a:pt x="22888" y="252250"/>
                </a:lnTo>
                <a:lnTo>
                  <a:pt x="5988" y="212204"/>
                </a:lnTo>
                <a:lnTo>
                  <a:pt x="0" y="167639"/>
                </a:lnTo>
                <a:close/>
              </a:path>
            </a:pathLst>
          </a:custGeom>
          <a:ln w="28955">
            <a:solidFill>
              <a:srgbClr val="F9F8F8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46" name="object 21">
            <a:extLst>
              <a:ext uri="{FF2B5EF4-FFF2-40B4-BE49-F238E27FC236}">
                <a16:creationId xmlns:a16="http://schemas.microsoft.com/office/drawing/2014/main" id="{EF05B301-BCE2-509A-41C8-71D6B3C07F27}"/>
              </a:ext>
            </a:extLst>
          </p:cNvPr>
          <p:cNvSpPr/>
          <p:nvPr/>
        </p:nvSpPr>
        <p:spPr>
          <a:xfrm>
            <a:off x="2961400" y="4299107"/>
            <a:ext cx="237743" cy="237743"/>
          </a:xfrm>
          <a:prstGeom prst="rect">
            <a:avLst/>
          </a:prstGeom>
          <a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47" name="object 22">
            <a:extLst>
              <a:ext uri="{FF2B5EF4-FFF2-40B4-BE49-F238E27FC236}">
                <a16:creationId xmlns:a16="http://schemas.microsoft.com/office/drawing/2014/main" id="{5A43EA2B-3AD5-638E-3A7E-2FE4FADD3F06}"/>
              </a:ext>
            </a:extLst>
          </p:cNvPr>
          <p:cNvSpPr/>
          <p:nvPr/>
        </p:nvSpPr>
        <p:spPr>
          <a:xfrm>
            <a:off x="8597876" y="4228242"/>
            <a:ext cx="335280" cy="335280"/>
          </a:xfrm>
          <a:custGeom>
            <a:avLst/>
            <a:gdLst/>
            <a:ahLst/>
            <a:cxnLst/>
            <a:rect l="l" t="t" r="r" b="b"/>
            <a:pathLst>
              <a:path w="335279" h="335279">
                <a:moveTo>
                  <a:pt x="0" y="167640"/>
                </a:moveTo>
                <a:lnTo>
                  <a:pt x="5988" y="123075"/>
                </a:lnTo>
                <a:lnTo>
                  <a:pt x="22888" y="83029"/>
                </a:lnTo>
                <a:lnTo>
                  <a:pt x="49101" y="49101"/>
                </a:lnTo>
                <a:lnTo>
                  <a:pt x="83029" y="22888"/>
                </a:lnTo>
                <a:lnTo>
                  <a:pt x="123075" y="5988"/>
                </a:lnTo>
                <a:lnTo>
                  <a:pt x="167640" y="0"/>
                </a:lnTo>
                <a:lnTo>
                  <a:pt x="212204" y="5988"/>
                </a:lnTo>
                <a:lnTo>
                  <a:pt x="252250" y="22888"/>
                </a:lnTo>
                <a:lnTo>
                  <a:pt x="286178" y="49101"/>
                </a:lnTo>
                <a:lnTo>
                  <a:pt x="312391" y="83029"/>
                </a:lnTo>
                <a:lnTo>
                  <a:pt x="329291" y="123075"/>
                </a:lnTo>
                <a:lnTo>
                  <a:pt x="335279" y="167640"/>
                </a:lnTo>
                <a:lnTo>
                  <a:pt x="329291" y="212204"/>
                </a:lnTo>
                <a:lnTo>
                  <a:pt x="312391" y="252250"/>
                </a:lnTo>
                <a:lnTo>
                  <a:pt x="286178" y="286178"/>
                </a:lnTo>
                <a:lnTo>
                  <a:pt x="252250" y="312391"/>
                </a:lnTo>
                <a:lnTo>
                  <a:pt x="212204" y="329291"/>
                </a:lnTo>
                <a:lnTo>
                  <a:pt x="167640" y="335280"/>
                </a:lnTo>
                <a:lnTo>
                  <a:pt x="123075" y="329291"/>
                </a:lnTo>
                <a:lnTo>
                  <a:pt x="83029" y="312391"/>
                </a:lnTo>
                <a:lnTo>
                  <a:pt x="49101" y="286178"/>
                </a:lnTo>
                <a:lnTo>
                  <a:pt x="22888" y="252250"/>
                </a:lnTo>
                <a:lnTo>
                  <a:pt x="5988" y="212204"/>
                </a:lnTo>
                <a:lnTo>
                  <a:pt x="0" y="167640"/>
                </a:lnTo>
                <a:close/>
              </a:path>
            </a:pathLst>
          </a:custGeom>
          <a:ln w="28955">
            <a:solidFill>
              <a:srgbClr val="F9F8F8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48" name="object 23">
            <a:extLst>
              <a:ext uri="{FF2B5EF4-FFF2-40B4-BE49-F238E27FC236}">
                <a16:creationId xmlns:a16="http://schemas.microsoft.com/office/drawing/2014/main" id="{17ED4C81-C4BE-0B87-1182-35F385B6D2CA}"/>
              </a:ext>
            </a:extLst>
          </p:cNvPr>
          <p:cNvSpPr/>
          <p:nvPr/>
        </p:nvSpPr>
        <p:spPr>
          <a:xfrm>
            <a:off x="8646644" y="4276248"/>
            <a:ext cx="237744" cy="237743"/>
          </a:xfrm>
          <a:prstGeom prst="rect">
            <a:avLst/>
          </a:prstGeom>
          <a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49" name="object 24">
            <a:extLst>
              <a:ext uri="{FF2B5EF4-FFF2-40B4-BE49-F238E27FC236}">
                <a16:creationId xmlns:a16="http://schemas.microsoft.com/office/drawing/2014/main" id="{F46A8A8E-2307-6EDE-5D26-A84CADED848B}"/>
              </a:ext>
            </a:extLst>
          </p:cNvPr>
          <p:cNvSpPr/>
          <p:nvPr/>
        </p:nvSpPr>
        <p:spPr>
          <a:xfrm>
            <a:off x="3461138" y="4384006"/>
            <a:ext cx="5212080" cy="22225"/>
          </a:xfrm>
          <a:custGeom>
            <a:avLst/>
            <a:gdLst/>
            <a:ahLst/>
            <a:cxnLst/>
            <a:rect l="l" t="t" r="r" b="b"/>
            <a:pathLst>
              <a:path w="4572000" h="22225">
                <a:moveTo>
                  <a:pt x="0" y="21843"/>
                </a:moveTo>
                <a:lnTo>
                  <a:pt x="4571492" y="0"/>
                </a:lnTo>
              </a:path>
            </a:pathLst>
          </a:custGeom>
          <a:ln w="28956">
            <a:solidFill>
              <a:srgbClr val="F9F8F8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50" name="object 26">
            <a:extLst>
              <a:ext uri="{FF2B5EF4-FFF2-40B4-BE49-F238E27FC236}">
                <a16:creationId xmlns:a16="http://schemas.microsoft.com/office/drawing/2014/main" id="{C73230B6-220F-75CF-B005-09CD1B797FF6}"/>
              </a:ext>
            </a:extLst>
          </p:cNvPr>
          <p:cNvSpPr/>
          <p:nvPr/>
        </p:nvSpPr>
        <p:spPr>
          <a:xfrm>
            <a:off x="5769103" y="4228242"/>
            <a:ext cx="335280" cy="335280"/>
          </a:xfrm>
          <a:custGeom>
            <a:avLst/>
            <a:gdLst/>
            <a:ahLst/>
            <a:cxnLst/>
            <a:rect l="l" t="t" r="r" b="b"/>
            <a:pathLst>
              <a:path w="335279" h="335279">
                <a:moveTo>
                  <a:pt x="0" y="167640"/>
                </a:moveTo>
                <a:lnTo>
                  <a:pt x="5988" y="123075"/>
                </a:lnTo>
                <a:lnTo>
                  <a:pt x="22888" y="83029"/>
                </a:lnTo>
                <a:lnTo>
                  <a:pt x="49101" y="49101"/>
                </a:lnTo>
                <a:lnTo>
                  <a:pt x="83029" y="22888"/>
                </a:lnTo>
                <a:lnTo>
                  <a:pt x="123075" y="5988"/>
                </a:lnTo>
                <a:lnTo>
                  <a:pt x="167639" y="0"/>
                </a:lnTo>
                <a:lnTo>
                  <a:pt x="212204" y="5988"/>
                </a:lnTo>
                <a:lnTo>
                  <a:pt x="252250" y="22888"/>
                </a:lnTo>
                <a:lnTo>
                  <a:pt x="286178" y="49101"/>
                </a:lnTo>
                <a:lnTo>
                  <a:pt x="312391" y="83029"/>
                </a:lnTo>
                <a:lnTo>
                  <a:pt x="329291" y="123075"/>
                </a:lnTo>
                <a:lnTo>
                  <a:pt x="335279" y="167640"/>
                </a:lnTo>
                <a:lnTo>
                  <a:pt x="329291" y="212204"/>
                </a:lnTo>
                <a:lnTo>
                  <a:pt x="312391" y="252250"/>
                </a:lnTo>
                <a:lnTo>
                  <a:pt x="286178" y="286178"/>
                </a:lnTo>
                <a:lnTo>
                  <a:pt x="252250" y="312391"/>
                </a:lnTo>
                <a:lnTo>
                  <a:pt x="212204" y="329291"/>
                </a:lnTo>
                <a:lnTo>
                  <a:pt x="167639" y="335280"/>
                </a:lnTo>
                <a:lnTo>
                  <a:pt x="123075" y="329291"/>
                </a:lnTo>
                <a:lnTo>
                  <a:pt x="83029" y="312391"/>
                </a:lnTo>
                <a:lnTo>
                  <a:pt x="49101" y="286178"/>
                </a:lnTo>
                <a:lnTo>
                  <a:pt x="22888" y="252250"/>
                </a:lnTo>
                <a:lnTo>
                  <a:pt x="5988" y="212204"/>
                </a:lnTo>
                <a:lnTo>
                  <a:pt x="0" y="167640"/>
                </a:lnTo>
                <a:close/>
              </a:path>
            </a:pathLst>
          </a:custGeom>
          <a:ln w="28955">
            <a:solidFill>
              <a:srgbClr val="F9F8F8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51" name="object 20">
            <a:extLst>
              <a:ext uri="{FF2B5EF4-FFF2-40B4-BE49-F238E27FC236}">
                <a16:creationId xmlns:a16="http://schemas.microsoft.com/office/drawing/2014/main" id="{296B7734-8A0C-B9EB-6C0E-1685F299B0E7}"/>
              </a:ext>
            </a:extLst>
          </p:cNvPr>
          <p:cNvSpPr/>
          <p:nvPr/>
        </p:nvSpPr>
        <p:spPr>
          <a:xfrm>
            <a:off x="5769103" y="4274488"/>
            <a:ext cx="335280" cy="335280"/>
          </a:xfrm>
          <a:custGeom>
            <a:avLst/>
            <a:gdLst/>
            <a:ahLst/>
            <a:cxnLst/>
            <a:rect l="l" t="t" r="r" b="b"/>
            <a:pathLst>
              <a:path w="335279" h="335279">
                <a:moveTo>
                  <a:pt x="0" y="167639"/>
                </a:moveTo>
                <a:lnTo>
                  <a:pt x="5988" y="123075"/>
                </a:lnTo>
                <a:lnTo>
                  <a:pt x="22888" y="83029"/>
                </a:lnTo>
                <a:lnTo>
                  <a:pt x="49101" y="49101"/>
                </a:lnTo>
                <a:lnTo>
                  <a:pt x="83029" y="22888"/>
                </a:lnTo>
                <a:lnTo>
                  <a:pt x="123075" y="5988"/>
                </a:lnTo>
                <a:lnTo>
                  <a:pt x="167639" y="0"/>
                </a:lnTo>
                <a:lnTo>
                  <a:pt x="212204" y="5988"/>
                </a:lnTo>
                <a:lnTo>
                  <a:pt x="252250" y="22888"/>
                </a:lnTo>
                <a:lnTo>
                  <a:pt x="286178" y="49101"/>
                </a:lnTo>
                <a:lnTo>
                  <a:pt x="312391" y="83029"/>
                </a:lnTo>
                <a:lnTo>
                  <a:pt x="329291" y="123075"/>
                </a:lnTo>
                <a:lnTo>
                  <a:pt x="335279" y="167639"/>
                </a:lnTo>
                <a:lnTo>
                  <a:pt x="329291" y="212204"/>
                </a:lnTo>
                <a:lnTo>
                  <a:pt x="312391" y="252250"/>
                </a:lnTo>
                <a:lnTo>
                  <a:pt x="286178" y="286178"/>
                </a:lnTo>
                <a:lnTo>
                  <a:pt x="252250" y="312391"/>
                </a:lnTo>
                <a:lnTo>
                  <a:pt x="212204" y="329291"/>
                </a:lnTo>
                <a:lnTo>
                  <a:pt x="167639" y="335279"/>
                </a:lnTo>
                <a:lnTo>
                  <a:pt x="123075" y="329291"/>
                </a:lnTo>
                <a:lnTo>
                  <a:pt x="83029" y="312391"/>
                </a:lnTo>
                <a:lnTo>
                  <a:pt x="49101" y="286178"/>
                </a:lnTo>
                <a:lnTo>
                  <a:pt x="22888" y="252250"/>
                </a:lnTo>
                <a:lnTo>
                  <a:pt x="5988" y="212204"/>
                </a:lnTo>
                <a:lnTo>
                  <a:pt x="0" y="167639"/>
                </a:lnTo>
                <a:close/>
              </a:path>
            </a:pathLst>
          </a:custGeom>
          <a:ln w="28955">
            <a:solidFill>
              <a:srgbClr val="F9F8F8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52" name="object 21">
            <a:extLst>
              <a:ext uri="{FF2B5EF4-FFF2-40B4-BE49-F238E27FC236}">
                <a16:creationId xmlns:a16="http://schemas.microsoft.com/office/drawing/2014/main" id="{8CF0B35A-9AB7-1A7D-FD0A-33BDA05EC9C5}"/>
              </a:ext>
            </a:extLst>
          </p:cNvPr>
          <p:cNvSpPr/>
          <p:nvPr/>
        </p:nvSpPr>
        <p:spPr>
          <a:xfrm>
            <a:off x="5817872" y="4324017"/>
            <a:ext cx="237743" cy="237743"/>
          </a:xfrm>
          <a:prstGeom prst="rect">
            <a:avLst/>
          </a:prstGeom>
          <a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B81CE0A-0A11-2204-AE91-C0E4240D3342}"/>
              </a:ext>
            </a:extLst>
          </p:cNvPr>
          <p:cNvGrpSpPr/>
          <p:nvPr/>
        </p:nvGrpSpPr>
        <p:grpSpPr>
          <a:xfrm>
            <a:off x="7883303" y="1847313"/>
            <a:ext cx="1737360" cy="1967484"/>
            <a:chOff x="7896836" y="1847313"/>
            <a:chExt cx="1737360" cy="196748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F06112FA-0535-E8B0-F484-AFD8641D5DCE}"/>
                </a:ext>
              </a:extLst>
            </p:cNvPr>
            <p:cNvGrpSpPr/>
            <p:nvPr/>
          </p:nvGrpSpPr>
          <p:grpSpPr>
            <a:xfrm>
              <a:off x="7896836" y="1847313"/>
              <a:ext cx="1737360" cy="1967484"/>
              <a:chOff x="7467724" y="2086999"/>
              <a:chExt cx="1737360" cy="1967484"/>
            </a:xfrm>
          </p:grpSpPr>
          <p:sp>
            <p:nvSpPr>
              <p:cNvPr id="63" name="object 8">
                <a:extLst>
                  <a:ext uri="{FF2B5EF4-FFF2-40B4-BE49-F238E27FC236}">
                    <a16:creationId xmlns:a16="http://schemas.microsoft.com/office/drawing/2014/main" id="{9D3B67D7-19C9-2956-4127-2E26A43AED60}"/>
                  </a:ext>
                </a:extLst>
              </p:cNvPr>
              <p:cNvSpPr/>
              <p:nvPr/>
            </p:nvSpPr>
            <p:spPr>
              <a:xfrm>
                <a:off x="7467724" y="2086999"/>
                <a:ext cx="1737360" cy="1737360"/>
              </a:xfrm>
              <a:custGeom>
                <a:avLst/>
                <a:gdLst/>
                <a:ahLst/>
                <a:cxnLst/>
                <a:rect l="l" t="t" r="r" b="b"/>
                <a:pathLst>
                  <a:path w="2146300" h="2146300">
                    <a:moveTo>
                      <a:pt x="1072896" y="0"/>
                    </a:moveTo>
                    <a:lnTo>
                      <a:pt x="1025102" y="1045"/>
                    </a:lnTo>
                    <a:lnTo>
                      <a:pt x="977843" y="4152"/>
                    </a:lnTo>
                    <a:lnTo>
                      <a:pt x="931164" y="9276"/>
                    </a:lnTo>
                    <a:lnTo>
                      <a:pt x="885108" y="16375"/>
                    </a:lnTo>
                    <a:lnTo>
                      <a:pt x="839718" y="25405"/>
                    </a:lnTo>
                    <a:lnTo>
                      <a:pt x="795039" y="36322"/>
                    </a:lnTo>
                    <a:lnTo>
                      <a:pt x="751112" y="49082"/>
                    </a:lnTo>
                    <a:lnTo>
                      <a:pt x="707984" y="63643"/>
                    </a:lnTo>
                    <a:lnTo>
                      <a:pt x="665696" y="79959"/>
                    </a:lnTo>
                    <a:lnTo>
                      <a:pt x="624292" y="97989"/>
                    </a:lnTo>
                    <a:lnTo>
                      <a:pt x="583816" y="117687"/>
                    </a:lnTo>
                    <a:lnTo>
                      <a:pt x="544312" y="139011"/>
                    </a:lnTo>
                    <a:lnTo>
                      <a:pt x="505823" y="161917"/>
                    </a:lnTo>
                    <a:lnTo>
                      <a:pt x="468393" y="186361"/>
                    </a:lnTo>
                    <a:lnTo>
                      <a:pt x="432065" y="212301"/>
                    </a:lnTo>
                    <a:lnTo>
                      <a:pt x="396884" y="239691"/>
                    </a:lnTo>
                    <a:lnTo>
                      <a:pt x="362892" y="268489"/>
                    </a:lnTo>
                    <a:lnTo>
                      <a:pt x="330133" y="298650"/>
                    </a:lnTo>
                    <a:lnTo>
                      <a:pt x="298650" y="330133"/>
                    </a:lnTo>
                    <a:lnTo>
                      <a:pt x="268489" y="362892"/>
                    </a:lnTo>
                    <a:lnTo>
                      <a:pt x="239691" y="396884"/>
                    </a:lnTo>
                    <a:lnTo>
                      <a:pt x="212301" y="432065"/>
                    </a:lnTo>
                    <a:lnTo>
                      <a:pt x="186361" y="468393"/>
                    </a:lnTo>
                    <a:lnTo>
                      <a:pt x="161917" y="505823"/>
                    </a:lnTo>
                    <a:lnTo>
                      <a:pt x="139011" y="544312"/>
                    </a:lnTo>
                    <a:lnTo>
                      <a:pt x="117687" y="583816"/>
                    </a:lnTo>
                    <a:lnTo>
                      <a:pt x="97989" y="624292"/>
                    </a:lnTo>
                    <a:lnTo>
                      <a:pt x="79959" y="665696"/>
                    </a:lnTo>
                    <a:lnTo>
                      <a:pt x="63643" y="707984"/>
                    </a:lnTo>
                    <a:lnTo>
                      <a:pt x="49082" y="751112"/>
                    </a:lnTo>
                    <a:lnTo>
                      <a:pt x="36322" y="795039"/>
                    </a:lnTo>
                    <a:lnTo>
                      <a:pt x="25405" y="839718"/>
                    </a:lnTo>
                    <a:lnTo>
                      <a:pt x="16375" y="885108"/>
                    </a:lnTo>
                    <a:lnTo>
                      <a:pt x="9276" y="931164"/>
                    </a:lnTo>
                    <a:lnTo>
                      <a:pt x="4152" y="977843"/>
                    </a:lnTo>
                    <a:lnTo>
                      <a:pt x="1045" y="1025102"/>
                    </a:lnTo>
                    <a:lnTo>
                      <a:pt x="0" y="1072896"/>
                    </a:lnTo>
                    <a:lnTo>
                      <a:pt x="1045" y="1120689"/>
                    </a:lnTo>
                    <a:lnTo>
                      <a:pt x="4152" y="1167948"/>
                    </a:lnTo>
                    <a:lnTo>
                      <a:pt x="9276" y="1214627"/>
                    </a:lnTo>
                    <a:lnTo>
                      <a:pt x="16375" y="1260683"/>
                    </a:lnTo>
                    <a:lnTo>
                      <a:pt x="25405" y="1306073"/>
                    </a:lnTo>
                    <a:lnTo>
                      <a:pt x="36322" y="1350752"/>
                    </a:lnTo>
                    <a:lnTo>
                      <a:pt x="49082" y="1394679"/>
                    </a:lnTo>
                    <a:lnTo>
                      <a:pt x="63643" y="1437807"/>
                    </a:lnTo>
                    <a:lnTo>
                      <a:pt x="79959" y="1480095"/>
                    </a:lnTo>
                    <a:lnTo>
                      <a:pt x="97989" y="1521499"/>
                    </a:lnTo>
                    <a:lnTo>
                      <a:pt x="117687" y="1561975"/>
                    </a:lnTo>
                    <a:lnTo>
                      <a:pt x="139011" y="1601479"/>
                    </a:lnTo>
                    <a:lnTo>
                      <a:pt x="161917" y="1639968"/>
                    </a:lnTo>
                    <a:lnTo>
                      <a:pt x="186361" y="1677398"/>
                    </a:lnTo>
                    <a:lnTo>
                      <a:pt x="212301" y="1713726"/>
                    </a:lnTo>
                    <a:lnTo>
                      <a:pt x="239691" y="1748907"/>
                    </a:lnTo>
                    <a:lnTo>
                      <a:pt x="268489" y="1782899"/>
                    </a:lnTo>
                    <a:lnTo>
                      <a:pt x="298650" y="1815658"/>
                    </a:lnTo>
                    <a:lnTo>
                      <a:pt x="330133" y="1847141"/>
                    </a:lnTo>
                    <a:lnTo>
                      <a:pt x="362892" y="1877302"/>
                    </a:lnTo>
                    <a:lnTo>
                      <a:pt x="396884" y="1906100"/>
                    </a:lnTo>
                    <a:lnTo>
                      <a:pt x="432065" y="1933490"/>
                    </a:lnTo>
                    <a:lnTo>
                      <a:pt x="468393" y="1959430"/>
                    </a:lnTo>
                    <a:lnTo>
                      <a:pt x="505823" y="1983874"/>
                    </a:lnTo>
                    <a:lnTo>
                      <a:pt x="544312" y="2006780"/>
                    </a:lnTo>
                    <a:lnTo>
                      <a:pt x="583816" y="2028104"/>
                    </a:lnTo>
                    <a:lnTo>
                      <a:pt x="624292" y="2047802"/>
                    </a:lnTo>
                    <a:lnTo>
                      <a:pt x="665696" y="2065832"/>
                    </a:lnTo>
                    <a:lnTo>
                      <a:pt x="707984" y="2082148"/>
                    </a:lnTo>
                    <a:lnTo>
                      <a:pt x="751112" y="2096709"/>
                    </a:lnTo>
                    <a:lnTo>
                      <a:pt x="795039" y="2109469"/>
                    </a:lnTo>
                    <a:lnTo>
                      <a:pt x="839718" y="2120386"/>
                    </a:lnTo>
                    <a:lnTo>
                      <a:pt x="885108" y="2129416"/>
                    </a:lnTo>
                    <a:lnTo>
                      <a:pt x="931164" y="2136515"/>
                    </a:lnTo>
                    <a:lnTo>
                      <a:pt x="977843" y="2141639"/>
                    </a:lnTo>
                    <a:lnTo>
                      <a:pt x="1025102" y="2144746"/>
                    </a:lnTo>
                    <a:lnTo>
                      <a:pt x="1072896" y="2145792"/>
                    </a:lnTo>
                    <a:lnTo>
                      <a:pt x="1120689" y="2144746"/>
                    </a:lnTo>
                    <a:lnTo>
                      <a:pt x="1167948" y="2141639"/>
                    </a:lnTo>
                    <a:lnTo>
                      <a:pt x="1214627" y="2136515"/>
                    </a:lnTo>
                    <a:lnTo>
                      <a:pt x="1260683" y="2129416"/>
                    </a:lnTo>
                    <a:lnTo>
                      <a:pt x="1306073" y="2120386"/>
                    </a:lnTo>
                    <a:lnTo>
                      <a:pt x="1350752" y="2109469"/>
                    </a:lnTo>
                    <a:lnTo>
                      <a:pt x="1394679" y="2096709"/>
                    </a:lnTo>
                    <a:lnTo>
                      <a:pt x="1437807" y="2082148"/>
                    </a:lnTo>
                    <a:lnTo>
                      <a:pt x="1480095" y="2065832"/>
                    </a:lnTo>
                    <a:lnTo>
                      <a:pt x="1521499" y="2047802"/>
                    </a:lnTo>
                    <a:lnTo>
                      <a:pt x="1561975" y="2028104"/>
                    </a:lnTo>
                    <a:lnTo>
                      <a:pt x="1601479" y="2006780"/>
                    </a:lnTo>
                    <a:lnTo>
                      <a:pt x="1639968" y="1983874"/>
                    </a:lnTo>
                    <a:lnTo>
                      <a:pt x="1677398" y="1959430"/>
                    </a:lnTo>
                    <a:lnTo>
                      <a:pt x="1713726" y="1933490"/>
                    </a:lnTo>
                    <a:lnTo>
                      <a:pt x="1748907" y="1906100"/>
                    </a:lnTo>
                    <a:lnTo>
                      <a:pt x="1782899" y="1877302"/>
                    </a:lnTo>
                    <a:lnTo>
                      <a:pt x="1815658" y="1847141"/>
                    </a:lnTo>
                    <a:lnTo>
                      <a:pt x="1847141" y="1815658"/>
                    </a:lnTo>
                    <a:lnTo>
                      <a:pt x="1877302" y="1782899"/>
                    </a:lnTo>
                    <a:lnTo>
                      <a:pt x="1906100" y="1748907"/>
                    </a:lnTo>
                    <a:lnTo>
                      <a:pt x="1933490" y="1713726"/>
                    </a:lnTo>
                    <a:lnTo>
                      <a:pt x="1959430" y="1677398"/>
                    </a:lnTo>
                    <a:lnTo>
                      <a:pt x="1983874" y="1639968"/>
                    </a:lnTo>
                    <a:lnTo>
                      <a:pt x="2006780" y="1601479"/>
                    </a:lnTo>
                    <a:lnTo>
                      <a:pt x="2028104" y="1561975"/>
                    </a:lnTo>
                    <a:lnTo>
                      <a:pt x="2047802" y="1521499"/>
                    </a:lnTo>
                    <a:lnTo>
                      <a:pt x="2065832" y="1480095"/>
                    </a:lnTo>
                    <a:lnTo>
                      <a:pt x="2082148" y="1437807"/>
                    </a:lnTo>
                    <a:lnTo>
                      <a:pt x="2096709" y="1394679"/>
                    </a:lnTo>
                    <a:lnTo>
                      <a:pt x="2109469" y="1350752"/>
                    </a:lnTo>
                    <a:lnTo>
                      <a:pt x="2120386" y="1306073"/>
                    </a:lnTo>
                    <a:lnTo>
                      <a:pt x="2129416" y="1260683"/>
                    </a:lnTo>
                    <a:lnTo>
                      <a:pt x="2136515" y="1214627"/>
                    </a:lnTo>
                    <a:lnTo>
                      <a:pt x="2141639" y="1167948"/>
                    </a:lnTo>
                    <a:lnTo>
                      <a:pt x="2144746" y="1120689"/>
                    </a:lnTo>
                    <a:lnTo>
                      <a:pt x="2145791" y="1072896"/>
                    </a:lnTo>
                    <a:lnTo>
                      <a:pt x="2144746" y="1025102"/>
                    </a:lnTo>
                    <a:lnTo>
                      <a:pt x="2141639" y="977843"/>
                    </a:lnTo>
                    <a:lnTo>
                      <a:pt x="2136515" y="931164"/>
                    </a:lnTo>
                    <a:lnTo>
                      <a:pt x="2129416" y="885108"/>
                    </a:lnTo>
                    <a:lnTo>
                      <a:pt x="2120386" y="839718"/>
                    </a:lnTo>
                    <a:lnTo>
                      <a:pt x="2109469" y="795039"/>
                    </a:lnTo>
                    <a:lnTo>
                      <a:pt x="2096709" y="751112"/>
                    </a:lnTo>
                    <a:lnTo>
                      <a:pt x="2082148" y="707984"/>
                    </a:lnTo>
                    <a:lnTo>
                      <a:pt x="2065832" y="665696"/>
                    </a:lnTo>
                    <a:lnTo>
                      <a:pt x="2047802" y="624292"/>
                    </a:lnTo>
                    <a:lnTo>
                      <a:pt x="2028104" y="583816"/>
                    </a:lnTo>
                    <a:lnTo>
                      <a:pt x="2006780" y="544312"/>
                    </a:lnTo>
                    <a:lnTo>
                      <a:pt x="1983874" y="505823"/>
                    </a:lnTo>
                    <a:lnTo>
                      <a:pt x="1959430" y="468393"/>
                    </a:lnTo>
                    <a:lnTo>
                      <a:pt x="1933490" y="432065"/>
                    </a:lnTo>
                    <a:lnTo>
                      <a:pt x="1906100" y="396884"/>
                    </a:lnTo>
                    <a:lnTo>
                      <a:pt x="1877302" y="362892"/>
                    </a:lnTo>
                    <a:lnTo>
                      <a:pt x="1847141" y="330133"/>
                    </a:lnTo>
                    <a:lnTo>
                      <a:pt x="1815658" y="298650"/>
                    </a:lnTo>
                    <a:lnTo>
                      <a:pt x="1782899" y="268489"/>
                    </a:lnTo>
                    <a:lnTo>
                      <a:pt x="1748907" y="239691"/>
                    </a:lnTo>
                    <a:lnTo>
                      <a:pt x="1713726" y="212301"/>
                    </a:lnTo>
                    <a:lnTo>
                      <a:pt x="1677398" y="186361"/>
                    </a:lnTo>
                    <a:lnTo>
                      <a:pt x="1639968" y="161917"/>
                    </a:lnTo>
                    <a:lnTo>
                      <a:pt x="1601479" y="139011"/>
                    </a:lnTo>
                    <a:lnTo>
                      <a:pt x="1561975" y="117687"/>
                    </a:lnTo>
                    <a:lnTo>
                      <a:pt x="1521499" y="97989"/>
                    </a:lnTo>
                    <a:lnTo>
                      <a:pt x="1480095" y="79959"/>
                    </a:lnTo>
                    <a:lnTo>
                      <a:pt x="1437807" y="63643"/>
                    </a:lnTo>
                    <a:lnTo>
                      <a:pt x="1394679" y="49082"/>
                    </a:lnTo>
                    <a:lnTo>
                      <a:pt x="1350752" y="36322"/>
                    </a:lnTo>
                    <a:lnTo>
                      <a:pt x="1306073" y="25405"/>
                    </a:lnTo>
                    <a:lnTo>
                      <a:pt x="1260683" y="16375"/>
                    </a:lnTo>
                    <a:lnTo>
                      <a:pt x="1214627" y="9276"/>
                    </a:lnTo>
                    <a:lnTo>
                      <a:pt x="1167948" y="4152"/>
                    </a:lnTo>
                    <a:lnTo>
                      <a:pt x="1120689" y="1045"/>
                    </a:lnTo>
                    <a:lnTo>
                      <a:pt x="1072896" y="0"/>
                    </a:lnTo>
                    <a:close/>
                  </a:path>
                </a:pathLst>
              </a:custGeom>
              <a:solidFill>
                <a:srgbClr val="4E008E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4" name="object 9">
                <a:extLst>
                  <a:ext uri="{FF2B5EF4-FFF2-40B4-BE49-F238E27FC236}">
                    <a16:creationId xmlns:a16="http://schemas.microsoft.com/office/drawing/2014/main" id="{0CF73ABC-5533-231D-1142-1291DA68FE46}"/>
                  </a:ext>
                </a:extLst>
              </p:cNvPr>
              <p:cNvSpPr/>
              <p:nvPr/>
            </p:nvSpPr>
            <p:spPr>
              <a:xfrm>
                <a:off x="7661271" y="2280548"/>
                <a:ext cx="1371600" cy="1371600"/>
              </a:xfrm>
              <a:prstGeom prst="rect">
                <a:avLst/>
              </a:prstGeom>
              <a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5" name="object 10">
                <a:extLst>
                  <a:ext uri="{FF2B5EF4-FFF2-40B4-BE49-F238E27FC236}">
                    <a16:creationId xmlns:a16="http://schemas.microsoft.com/office/drawing/2014/main" id="{F9B38A8B-BDC2-C306-79CF-31DFD7CF6B2F}"/>
                  </a:ext>
                </a:extLst>
              </p:cNvPr>
              <p:cNvSpPr/>
              <p:nvPr/>
            </p:nvSpPr>
            <p:spPr>
              <a:xfrm>
                <a:off x="7708515" y="2327792"/>
                <a:ext cx="1280160" cy="1280160"/>
              </a:xfrm>
              <a:custGeom>
                <a:avLst/>
                <a:gdLst/>
                <a:ahLst/>
                <a:cxnLst/>
                <a:rect l="l" t="t" r="r" b="b"/>
                <a:pathLst>
                  <a:path w="1664335" h="1663064">
                    <a:moveTo>
                      <a:pt x="832104" y="0"/>
                    </a:moveTo>
                    <a:lnTo>
                      <a:pt x="783206" y="1411"/>
                    </a:lnTo>
                    <a:lnTo>
                      <a:pt x="735052" y="5593"/>
                    </a:lnTo>
                    <a:lnTo>
                      <a:pt x="687722" y="12468"/>
                    </a:lnTo>
                    <a:lnTo>
                      <a:pt x="641292" y="21958"/>
                    </a:lnTo>
                    <a:lnTo>
                      <a:pt x="595842" y="33984"/>
                    </a:lnTo>
                    <a:lnTo>
                      <a:pt x="551447" y="48469"/>
                    </a:lnTo>
                    <a:lnTo>
                      <a:pt x="508188" y="65335"/>
                    </a:lnTo>
                    <a:lnTo>
                      <a:pt x="466141" y="84504"/>
                    </a:lnTo>
                    <a:lnTo>
                      <a:pt x="425385" y="105897"/>
                    </a:lnTo>
                    <a:lnTo>
                      <a:pt x="385998" y="129437"/>
                    </a:lnTo>
                    <a:lnTo>
                      <a:pt x="348058" y="155046"/>
                    </a:lnTo>
                    <a:lnTo>
                      <a:pt x="311642" y="182646"/>
                    </a:lnTo>
                    <a:lnTo>
                      <a:pt x="276829" y="212159"/>
                    </a:lnTo>
                    <a:lnTo>
                      <a:pt x="243697" y="243506"/>
                    </a:lnTo>
                    <a:lnTo>
                      <a:pt x="212323" y="276610"/>
                    </a:lnTo>
                    <a:lnTo>
                      <a:pt x="182786" y="311393"/>
                    </a:lnTo>
                    <a:lnTo>
                      <a:pt x="155164" y="347777"/>
                    </a:lnTo>
                    <a:lnTo>
                      <a:pt x="129535" y="385683"/>
                    </a:lnTo>
                    <a:lnTo>
                      <a:pt x="105976" y="425035"/>
                    </a:lnTo>
                    <a:lnTo>
                      <a:pt x="84566" y="465753"/>
                    </a:lnTo>
                    <a:lnTo>
                      <a:pt x="65383" y="507759"/>
                    </a:lnTo>
                    <a:lnTo>
                      <a:pt x="48504" y="550977"/>
                    </a:lnTo>
                    <a:lnTo>
                      <a:pt x="34008" y="595327"/>
                    </a:lnTo>
                    <a:lnTo>
                      <a:pt x="21973" y="640733"/>
                    </a:lnTo>
                    <a:lnTo>
                      <a:pt x="12477" y="687115"/>
                    </a:lnTo>
                    <a:lnTo>
                      <a:pt x="5597" y="734395"/>
                    </a:lnTo>
                    <a:lnTo>
                      <a:pt x="1412" y="782497"/>
                    </a:lnTo>
                    <a:lnTo>
                      <a:pt x="0" y="831341"/>
                    </a:lnTo>
                    <a:lnTo>
                      <a:pt x="1412" y="880186"/>
                    </a:lnTo>
                    <a:lnTo>
                      <a:pt x="5597" y="928288"/>
                    </a:lnTo>
                    <a:lnTo>
                      <a:pt x="12477" y="975568"/>
                    </a:lnTo>
                    <a:lnTo>
                      <a:pt x="21973" y="1021950"/>
                    </a:lnTo>
                    <a:lnTo>
                      <a:pt x="34008" y="1067356"/>
                    </a:lnTo>
                    <a:lnTo>
                      <a:pt x="48504" y="1111706"/>
                    </a:lnTo>
                    <a:lnTo>
                      <a:pt x="65383" y="1154924"/>
                    </a:lnTo>
                    <a:lnTo>
                      <a:pt x="84566" y="1196930"/>
                    </a:lnTo>
                    <a:lnTo>
                      <a:pt x="105976" y="1237648"/>
                    </a:lnTo>
                    <a:lnTo>
                      <a:pt x="129535" y="1277000"/>
                    </a:lnTo>
                    <a:lnTo>
                      <a:pt x="155164" y="1314906"/>
                    </a:lnTo>
                    <a:lnTo>
                      <a:pt x="182786" y="1351290"/>
                    </a:lnTo>
                    <a:lnTo>
                      <a:pt x="212323" y="1386073"/>
                    </a:lnTo>
                    <a:lnTo>
                      <a:pt x="243697" y="1419177"/>
                    </a:lnTo>
                    <a:lnTo>
                      <a:pt x="276829" y="1450524"/>
                    </a:lnTo>
                    <a:lnTo>
                      <a:pt x="311642" y="1480037"/>
                    </a:lnTo>
                    <a:lnTo>
                      <a:pt x="348058" y="1507637"/>
                    </a:lnTo>
                    <a:lnTo>
                      <a:pt x="385998" y="1533246"/>
                    </a:lnTo>
                    <a:lnTo>
                      <a:pt x="425385" y="1556786"/>
                    </a:lnTo>
                    <a:lnTo>
                      <a:pt x="466141" y="1578179"/>
                    </a:lnTo>
                    <a:lnTo>
                      <a:pt x="508188" y="1597348"/>
                    </a:lnTo>
                    <a:lnTo>
                      <a:pt x="551447" y="1614214"/>
                    </a:lnTo>
                    <a:lnTo>
                      <a:pt x="595842" y="1628699"/>
                    </a:lnTo>
                    <a:lnTo>
                      <a:pt x="641292" y="1640725"/>
                    </a:lnTo>
                    <a:lnTo>
                      <a:pt x="687722" y="1650215"/>
                    </a:lnTo>
                    <a:lnTo>
                      <a:pt x="735052" y="1657090"/>
                    </a:lnTo>
                    <a:lnTo>
                      <a:pt x="783206" y="1661272"/>
                    </a:lnTo>
                    <a:lnTo>
                      <a:pt x="832104" y="1662683"/>
                    </a:lnTo>
                    <a:lnTo>
                      <a:pt x="881001" y="1661272"/>
                    </a:lnTo>
                    <a:lnTo>
                      <a:pt x="929155" y="1657090"/>
                    </a:lnTo>
                    <a:lnTo>
                      <a:pt x="976485" y="1650215"/>
                    </a:lnTo>
                    <a:lnTo>
                      <a:pt x="1022915" y="1640725"/>
                    </a:lnTo>
                    <a:lnTo>
                      <a:pt x="1068365" y="1628699"/>
                    </a:lnTo>
                    <a:lnTo>
                      <a:pt x="1112760" y="1614214"/>
                    </a:lnTo>
                    <a:lnTo>
                      <a:pt x="1156019" y="1597348"/>
                    </a:lnTo>
                    <a:lnTo>
                      <a:pt x="1198066" y="1578179"/>
                    </a:lnTo>
                    <a:lnTo>
                      <a:pt x="1238822" y="1556786"/>
                    </a:lnTo>
                    <a:lnTo>
                      <a:pt x="1278209" y="1533246"/>
                    </a:lnTo>
                    <a:lnTo>
                      <a:pt x="1316149" y="1507637"/>
                    </a:lnTo>
                    <a:lnTo>
                      <a:pt x="1352565" y="1480037"/>
                    </a:lnTo>
                    <a:lnTo>
                      <a:pt x="1387378" y="1450524"/>
                    </a:lnTo>
                    <a:lnTo>
                      <a:pt x="1420510" y="1419177"/>
                    </a:lnTo>
                    <a:lnTo>
                      <a:pt x="1451884" y="1386073"/>
                    </a:lnTo>
                    <a:lnTo>
                      <a:pt x="1481421" y="1351290"/>
                    </a:lnTo>
                    <a:lnTo>
                      <a:pt x="1509043" y="1314906"/>
                    </a:lnTo>
                    <a:lnTo>
                      <a:pt x="1534672" y="1277000"/>
                    </a:lnTo>
                    <a:lnTo>
                      <a:pt x="1558231" y="1237648"/>
                    </a:lnTo>
                    <a:lnTo>
                      <a:pt x="1579641" y="1196930"/>
                    </a:lnTo>
                    <a:lnTo>
                      <a:pt x="1598824" y="1154924"/>
                    </a:lnTo>
                    <a:lnTo>
                      <a:pt x="1615703" y="1111706"/>
                    </a:lnTo>
                    <a:lnTo>
                      <a:pt x="1630199" y="1067356"/>
                    </a:lnTo>
                    <a:lnTo>
                      <a:pt x="1642234" y="1021950"/>
                    </a:lnTo>
                    <a:lnTo>
                      <a:pt x="1651730" y="975568"/>
                    </a:lnTo>
                    <a:lnTo>
                      <a:pt x="1658610" y="928288"/>
                    </a:lnTo>
                    <a:lnTo>
                      <a:pt x="1662795" y="880186"/>
                    </a:lnTo>
                    <a:lnTo>
                      <a:pt x="1664208" y="831341"/>
                    </a:lnTo>
                    <a:lnTo>
                      <a:pt x="1662795" y="782497"/>
                    </a:lnTo>
                    <a:lnTo>
                      <a:pt x="1658610" y="734395"/>
                    </a:lnTo>
                    <a:lnTo>
                      <a:pt x="1651730" y="687115"/>
                    </a:lnTo>
                    <a:lnTo>
                      <a:pt x="1642234" y="640733"/>
                    </a:lnTo>
                    <a:lnTo>
                      <a:pt x="1630199" y="595327"/>
                    </a:lnTo>
                    <a:lnTo>
                      <a:pt x="1615703" y="550977"/>
                    </a:lnTo>
                    <a:lnTo>
                      <a:pt x="1598824" y="507759"/>
                    </a:lnTo>
                    <a:lnTo>
                      <a:pt x="1579641" y="465753"/>
                    </a:lnTo>
                    <a:lnTo>
                      <a:pt x="1558231" y="425035"/>
                    </a:lnTo>
                    <a:lnTo>
                      <a:pt x="1534672" y="385683"/>
                    </a:lnTo>
                    <a:lnTo>
                      <a:pt x="1509043" y="347777"/>
                    </a:lnTo>
                    <a:lnTo>
                      <a:pt x="1481421" y="311393"/>
                    </a:lnTo>
                    <a:lnTo>
                      <a:pt x="1451884" y="276610"/>
                    </a:lnTo>
                    <a:lnTo>
                      <a:pt x="1420510" y="243506"/>
                    </a:lnTo>
                    <a:lnTo>
                      <a:pt x="1387378" y="212159"/>
                    </a:lnTo>
                    <a:lnTo>
                      <a:pt x="1352565" y="182646"/>
                    </a:lnTo>
                    <a:lnTo>
                      <a:pt x="1316149" y="155046"/>
                    </a:lnTo>
                    <a:lnTo>
                      <a:pt x="1278209" y="129437"/>
                    </a:lnTo>
                    <a:lnTo>
                      <a:pt x="1238822" y="105897"/>
                    </a:lnTo>
                    <a:lnTo>
                      <a:pt x="1198066" y="84504"/>
                    </a:lnTo>
                    <a:lnTo>
                      <a:pt x="1156019" y="65335"/>
                    </a:lnTo>
                    <a:lnTo>
                      <a:pt x="1112760" y="48469"/>
                    </a:lnTo>
                    <a:lnTo>
                      <a:pt x="1068365" y="33984"/>
                    </a:lnTo>
                    <a:lnTo>
                      <a:pt x="1022915" y="21958"/>
                    </a:lnTo>
                    <a:lnTo>
                      <a:pt x="976485" y="12468"/>
                    </a:lnTo>
                    <a:lnTo>
                      <a:pt x="929155" y="5593"/>
                    </a:lnTo>
                    <a:lnTo>
                      <a:pt x="881001" y="1411"/>
                    </a:lnTo>
                    <a:lnTo>
                      <a:pt x="832104" y="0"/>
                    </a:lnTo>
                    <a:close/>
                  </a:path>
                </a:pathLst>
              </a:custGeom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6" name="object 11">
                <a:extLst>
                  <a:ext uri="{FF2B5EF4-FFF2-40B4-BE49-F238E27FC236}">
                    <a16:creationId xmlns:a16="http://schemas.microsoft.com/office/drawing/2014/main" id="{8E98A32C-D20A-4545-292C-8A5FCB4AFE39}"/>
                  </a:ext>
                </a:extLst>
              </p:cNvPr>
              <p:cNvSpPr/>
              <p:nvPr/>
            </p:nvSpPr>
            <p:spPr>
              <a:xfrm>
                <a:off x="8049766" y="3688723"/>
                <a:ext cx="640080" cy="365760"/>
              </a:xfrm>
              <a:custGeom>
                <a:avLst/>
                <a:gdLst/>
                <a:ahLst/>
                <a:cxnLst/>
                <a:rect l="l" t="t" r="r" b="b"/>
                <a:pathLst>
                  <a:path w="710564" h="387350">
                    <a:moveTo>
                      <a:pt x="710183" y="0"/>
                    </a:moveTo>
                    <a:lnTo>
                      <a:pt x="0" y="0"/>
                    </a:lnTo>
                    <a:lnTo>
                      <a:pt x="355092" y="387096"/>
                    </a:lnTo>
                    <a:lnTo>
                      <a:pt x="710183" y="0"/>
                    </a:lnTo>
                    <a:close/>
                  </a:path>
                </a:pathLst>
              </a:custGeom>
              <a:solidFill>
                <a:srgbClr val="4E008E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CBBF364A-12A2-C0CE-0F65-8DFAA123591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438880" y="2374999"/>
              <a:ext cx="677654" cy="640080"/>
            </a:xfrm>
            <a:custGeom>
              <a:avLst/>
              <a:gdLst>
                <a:gd name="T0" fmla="*/ 550 w 827"/>
                <a:gd name="T1" fmla="*/ 641 h 785"/>
                <a:gd name="T2" fmla="*/ 490 w 827"/>
                <a:gd name="T3" fmla="*/ 624 h 785"/>
                <a:gd name="T4" fmla="*/ 613 w 827"/>
                <a:gd name="T5" fmla="*/ 611 h 785"/>
                <a:gd name="T6" fmla="*/ 583 w 827"/>
                <a:gd name="T7" fmla="*/ 634 h 785"/>
                <a:gd name="T8" fmla="*/ 579 w 827"/>
                <a:gd name="T9" fmla="*/ 636 h 785"/>
                <a:gd name="T10" fmla="*/ 589 w 827"/>
                <a:gd name="T11" fmla="*/ 670 h 785"/>
                <a:gd name="T12" fmla="*/ 613 w 827"/>
                <a:gd name="T13" fmla="*/ 657 h 785"/>
                <a:gd name="T14" fmla="*/ 649 w 827"/>
                <a:gd name="T15" fmla="*/ 619 h 785"/>
                <a:gd name="T16" fmla="*/ 664 w 827"/>
                <a:gd name="T17" fmla="*/ 578 h 785"/>
                <a:gd name="T18" fmla="*/ 652 w 827"/>
                <a:gd name="T19" fmla="*/ 500 h 785"/>
                <a:gd name="T20" fmla="*/ 630 w 827"/>
                <a:gd name="T21" fmla="*/ 564 h 785"/>
                <a:gd name="T22" fmla="*/ 213 w 827"/>
                <a:gd name="T23" fmla="*/ 602 h 785"/>
                <a:gd name="T24" fmla="*/ 210 w 827"/>
                <a:gd name="T25" fmla="*/ 648 h 785"/>
                <a:gd name="T26" fmla="*/ 253 w 827"/>
                <a:gd name="T27" fmla="*/ 624 h 785"/>
                <a:gd name="T28" fmla="*/ 827 w 827"/>
                <a:gd name="T29" fmla="*/ 740 h 785"/>
                <a:gd name="T30" fmla="*/ 716 w 827"/>
                <a:gd name="T31" fmla="*/ 394 h 785"/>
                <a:gd name="T32" fmla="*/ 415 w 827"/>
                <a:gd name="T33" fmla="*/ 383 h 785"/>
                <a:gd name="T34" fmla="*/ 635 w 827"/>
                <a:gd name="T35" fmla="*/ 466 h 785"/>
                <a:gd name="T36" fmla="*/ 188 w 827"/>
                <a:gd name="T37" fmla="*/ 717 h 785"/>
                <a:gd name="T38" fmla="*/ 157 w 827"/>
                <a:gd name="T39" fmla="*/ 681 h 785"/>
                <a:gd name="T40" fmla="*/ 149 w 827"/>
                <a:gd name="T41" fmla="*/ 438 h 785"/>
                <a:gd name="T42" fmla="*/ 121 w 827"/>
                <a:gd name="T43" fmla="*/ 387 h 785"/>
                <a:gd name="T44" fmla="*/ 95 w 827"/>
                <a:gd name="T45" fmla="*/ 417 h 785"/>
                <a:gd name="T46" fmla="*/ 4 w 827"/>
                <a:gd name="T47" fmla="*/ 762 h 785"/>
                <a:gd name="T48" fmla="*/ 38 w 827"/>
                <a:gd name="T49" fmla="*/ 784 h 785"/>
                <a:gd name="T50" fmla="*/ 809 w 827"/>
                <a:gd name="T51" fmla="*/ 776 h 785"/>
                <a:gd name="T52" fmla="*/ 827 w 827"/>
                <a:gd name="T53" fmla="*/ 745 h 785"/>
                <a:gd name="T54" fmla="*/ 256 w 827"/>
                <a:gd name="T55" fmla="*/ 180 h 785"/>
                <a:gd name="T56" fmla="*/ 295 w 827"/>
                <a:gd name="T57" fmla="*/ 231 h 785"/>
                <a:gd name="T58" fmla="*/ 361 w 827"/>
                <a:gd name="T59" fmla="*/ 240 h 785"/>
                <a:gd name="T60" fmla="*/ 412 w 827"/>
                <a:gd name="T61" fmla="*/ 200 h 785"/>
                <a:gd name="T62" fmla="*/ 421 w 827"/>
                <a:gd name="T63" fmla="*/ 134 h 785"/>
                <a:gd name="T64" fmla="*/ 381 w 827"/>
                <a:gd name="T65" fmla="*/ 83 h 785"/>
                <a:gd name="T66" fmla="*/ 315 w 827"/>
                <a:gd name="T67" fmla="*/ 74 h 785"/>
                <a:gd name="T68" fmla="*/ 264 w 827"/>
                <a:gd name="T69" fmla="*/ 114 h 785"/>
                <a:gd name="T70" fmla="*/ 181 w 827"/>
                <a:gd name="T71" fmla="*/ 170 h 785"/>
                <a:gd name="T72" fmla="*/ 190 w 827"/>
                <a:gd name="T73" fmla="*/ 113 h 785"/>
                <a:gd name="T74" fmla="*/ 231 w 827"/>
                <a:gd name="T75" fmla="*/ 49 h 785"/>
                <a:gd name="T76" fmla="*/ 298 w 827"/>
                <a:gd name="T77" fmla="*/ 7 h 785"/>
                <a:gd name="T78" fmla="*/ 378 w 827"/>
                <a:gd name="T79" fmla="*/ 7 h 785"/>
                <a:gd name="T80" fmla="*/ 445 w 827"/>
                <a:gd name="T81" fmla="*/ 49 h 785"/>
                <a:gd name="T82" fmla="*/ 487 w 827"/>
                <a:gd name="T83" fmla="*/ 113 h 785"/>
                <a:gd name="T84" fmla="*/ 495 w 827"/>
                <a:gd name="T85" fmla="*/ 182 h 785"/>
                <a:gd name="T86" fmla="*/ 480 w 827"/>
                <a:gd name="T87" fmla="*/ 232 h 785"/>
                <a:gd name="T88" fmla="*/ 451 w 827"/>
                <a:gd name="T89" fmla="*/ 267 h 785"/>
                <a:gd name="T90" fmla="*/ 376 w 827"/>
                <a:gd name="T91" fmla="*/ 395 h 785"/>
                <a:gd name="T92" fmla="*/ 333 w 827"/>
                <a:gd name="T93" fmla="*/ 491 h 785"/>
                <a:gd name="T94" fmla="*/ 301 w 827"/>
                <a:gd name="T95" fmla="*/ 398 h 785"/>
                <a:gd name="T96" fmla="*/ 250 w 827"/>
                <a:gd name="T97" fmla="*/ 298 h 785"/>
                <a:gd name="T98" fmla="*/ 204 w 827"/>
                <a:gd name="T99" fmla="*/ 244 h 785"/>
                <a:gd name="T100" fmla="*/ 185 w 827"/>
                <a:gd name="T101" fmla="*/ 202 h 785"/>
                <a:gd name="T102" fmla="*/ 334 w 827"/>
                <a:gd name="T103" fmla="*/ 585 h 785"/>
                <a:gd name="T104" fmla="*/ 286 w 827"/>
                <a:gd name="T105" fmla="*/ 619 h 785"/>
                <a:gd name="T106" fmla="*/ 349 w 827"/>
                <a:gd name="T107" fmla="*/ 622 h 785"/>
                <a:gd name="T108" fmla="*/ 382 w 827"/>
                <a:gd name="T109" fmla="*/ 628 h 785"/>
                <a:gd name="T110" fmla="*/ 435 w 827"/>
                <a:gd name="T111" fmla="*/ 604 h 785"/>
                <a:gd name="T112" fmla="*/ 444 w 827"/>
                <a:gd name="T113" fmla="*/ 644 h 785"/>
                <a:gd name="T114" fmla="*/ 385 w 827"/>
                <a:gd name="T115" fmla="*/ 629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27" h="785">
                  <a:moveTo>
                    <a:pt x="513" y="670"/>
                  </a:moveTo>
                  <a:lnTo>
                    <a:pt x="513" y="670"/>
                  </a:lnTo>
                  <a:lnTo>
                    <a:pt x="525" y="673"/>
                  </a:lnTo>
                  <a:lnTo>
                    <a:pt x="537" y="675"/>
                  </a:lnTo>
                  <a:lnTo>
                    <a:pt x="549" y="677"/>
                  </a:lnTo>
                  <a:lnTo>
                    <a:pt x="550" y="641"/>
                  </a:lnTo>
                  <a:lnTo>
                    <a:pt x="540" y="640"/>
                  </a:lnTo>
                  <a:lnTo>
                    <a:pt x="530" y="638"/>
                  </a:lnTo>
                  <a:lnTo>
                    <a:pt x="519" y="635"/>
                  </a:lnTo>
                  <a:lnTo>
                    <a:pt x="509" y="632"/>
                  </a:lnTo>
                  <a:lnTo>
                    <a:pt x="499" y="628"/>
                  </a:lnTo>
                  <a:lnTo>
                    <a:pt x="490" y="624"/>
                  </a:lnTo>
                  <a:lnTo>
                    <a:pt x="478" y="657"/>
                  </a:lnTo>
                  <a:lnTo>
                    <a:pt x="489" y="661"/>
                  </a:lnTo>
                  <a:lnTo>
                    <a:pt x="501" y="666"/>
                  </a:lnTo>
                  <a:lnTo>
                    <a:pt x="513" y="670"/>
                  </a:lnTo>
                  <a:lnTo>
                    <a:pt x="513" y="670"/>
                  </a:lnTo>
                  <a:close/>
                  <a:moveTo>
                    <a:pt x="613" y="611"/>
                  </a:moveTo>
                  <a:lnTo>
                    <a:pt x="613" y="611"/>
                  </a:lnTo>
                  <a:lnTo>
                    <a:pt x="606" y="618"/>
                  </a:lnTo>
                  <a:lnTo>
                    <a:pt x="599" y="624"/>
                  </a:lnTo>
                  <a:lnTo>
                    <a:pt x="591" y="629"/>
                  </a:lnTo>
                  <a:lnTo>
                    <a:pt x="583" y="634"/>
                  </a:lnTo>
                  <a:lnTo>
                    <a:pt x="583" y="634"/>
                  </a:lnTo>
                  <a:lnTo>
                    <a:pt x="582" y="635"/>
                  </a:lnTo>
                  <a:lnTo>
                    <a:pt x="582" y="635"/>
                  </a:lnTo>
                  <a:lnTo>
                    <a:pt x="581" y="635"/>
                  </a:lnTo>
                  <a:lnTo>
                    <a:pt x="581" y="635"/>
                  </a:lnTo>
                  <a:lnTo>
                    <a:pt x="580" y="636"/>
                  </a:lnTo>
                  <a:lnTo>
                    <a:pt x="579" y="636"/>
                  </a:lnTo>
                  <a:lnTo>
                    <a:pt x="579" y="636"/>
                  </a:lnTo>
                  <a:lnTo>
                    <a:pt x="578" y="636"/>
                  </a:lnTo>
                  <a:lnTo>
                    <a:pt x="578" y="636"/>
                  </a:lnTo>
                  <a:lnTo>
                    <a:pt x="577" y="636"/>
                  </a:lnTo>
                  <a:lnTo>
                    <a:pt x="577" y="637"/>
                  </a:lnTo>
                  <a:lnTo>
                    <a:pt x="589" y="670"/>
                  </a:lnTo>
                  <a:lnTo>
                    <a:pt x="589" y="670"/>
                  </a:lnTo>
                  <a:lnTo>
                    <a:pt x="590" y="669"/>
                  </a:lnTo>
                  <a:lnTo>
                    <a:pt x="592" y="669"/>
                  </a:lnTo>
                  <a:lnTo>
                    <a:pt x="592" y="669"/>
                  </a:lnTo>
                  <a:lnTo>
                    <a:pt x="603" y="663"/>
                  </a:lnTo>
                  <a:lnTo>
                    <a:pt x="613" y="657"/>
                  </a:lnTo>
                  <a:lnTo>
                    <a:pt x="623" y="649"/>
                  </a:lnTo>
                  <a:lnTo>
                    <a:pt x="632" y="641"/>
                  </a:lnTo>
                  <a:lnTo>
                    <a:pt x="640" y="633"/>
                  </a:lnTo>
                  <a:lnTo>
                    <a:pt x="647" y="624"/>
                  </a:lnTo>
                  <a:lnTo>
                    <a:pt x="648" y="621"/>
                  </a:lnTo>
                  <a:lnTo>
                    <a:pt x="649" y="619"/>
                  </a:lnTo>
                  <a:lnTo>
                    <a:pt x="650" y="618"/>
                  </a:lnTo>
                  <a:lnTo>
                    <a:pt x="618" y="603"/>
                  </a:lnTo>
                  <a:lnTo>
                    <a:pt x="613" y="611"/>
                  </a:lnTo>
                  <a:lnTo>
                    <a:pt x="613" y="611"/>
                  </a:lnTo>
                  <a:close/>
                  <a:moveTo>
                    <a:pt x="664" y="578"/>
                  </a:moveTo>
                  <a:lnTo>
                    <a:pt x="664" y="578"/>
                  </a:lnTo>
                  <a:lnTo>
                    <a:pt x="665" y="565"/>
                  </a:lnTo>
                  <a:lnTo>
                    <a:pt x="665" y="552"/>
                  </a:lnTo>
                  <a:lnTo>
                    <a:pt x="663" y="538"/>
                  </a:lnTo>
                  <a:lnTo>
                    <a:pt x="660" y="525"/>
                  </a:lnTo>
                  <a:lnTo>
                    <a:pt x="656" y="513"/>
                  </a:lnTo>
                  <a:lnTo>
                    <a:pt x="652" y="500"/>
                  </a:lnTo>
                  <a:lnTo>
                    <a:pt x="620" y="514"/>
                  </a:lnTo>
                  <a:lnTo>
                    <a:pt x="623" y="523"/>
                  </a:lnTo>
                  <a:lnTo>
                    <a:pt x="626" y="533"/>
                  </a:lnTo>
                  <a:lnTo>
                    <a:pt x="629" y="543"/>
                  </a:lnTo>
                  <a:lnTo>
                    <a:pt x="630" y="553"/>
                  </a:lnTo>
                  <a:lnTo>
                    <a:pt x="630" y="564"/>
                  </a:lnTo>
                  <a:lnTo>
                    <a:pt x="630" y="574"/>
                  </a:lnTo>
                  <a:lnTo>
                    <a:pt x="664" y="578"/>
                  </a:lnTo>
                  <a:lnTo>
                    <a:pt x="664" y="578"/>
                  </a:lnTo>
                  <a:close/>
                  <a:moveTo>
                    <a:pt x="223" y="597"/>
                  </a:moveTo>
                  <a:lnTo>
                    <a:pt x="223" y="597"/>
                  </a:lnTo>
                  <a:lnTo>
                    <a:pt x="213" y="602"/>
                  </a:lnTo>
                  <a:lnTo>
                    <a:pt x="203" y="608"/>
                  </a:lnTo>
                  <a:lnTo>
                    <a:pt x="194" y="615"/>
                  </a:lnTo>
                  <a:lnTo>
                    <a:pt x="186" y="623"/>
                  </a:lnTo>
                  <a:lnTo>
                    <a:pt x="178" y="632"/>
                  </a:lnTo>
                  <a:lnTo>
                    <a:pt x="205" y="654"/>
                  </a:lnTo>
                  <a:lnTo>
                    <a:pt x="210" y="648"/>
                  </a:lnTo>
                  <a:lnTo>
                    <a:pt x="217" y="642"/>
                  </a:lnTo>
                  <a:lnTo>
                    <a:pt x="223" y="637"/>
                  </a:lnTo>
                  <a:lnTo>
                    <a:pt x="230" y="633"/>
                  </a:lnTo>
                  <a:lnTo>
                    <a:pt x="238" y="630"/>
                  </a:lnTo>
                  <a:lnTo>
                    <a:pt x="245" y="627"/>
                  </a:lnTo>
                  <a:lnTo>
                    <a:pt x="253" y="624"/>
                  </a:lnTo>
                  <a:lnTo>
                    <a:pt x="245" y="590"/>
                  </a:lnTo>
                  <a:lnTo>
                    <a:pt x="234" y="593"/>
                  </a:lnTo>
                  <a:lnTo>
                    <a:pt x="223" y="597"/>
                  </a:lnTo>
                  <a:lnTo>
                    <a:pt x="223" y="597"/>
                  </a:lnTo>
                  <a:close/>
                  <a:moveTo>
                    <a:pt x="827" y="740"/>
                  </a:moveTo>
                  <a:lnTo>
                    <a:pt x="827" y="740"/>
                  </a:lnTo>
                  <a:lnTo>
                    <a:pt x="826" y="736"/>
                  </a:lnTo>
                  <a:lnTo>
                    <a:pt x="731" y="417"/>
                  </a:lnTo>
                  <a:lnTo>
                    <a:pt x="729" y="411"/>
                  </a:lnTo>
                  <a:lnTo>
                    <a:pt x="725" y="405"/>
                  </a:lnTo>
                  <a:lnTo>
                    <a:pt x="721" y="399"/>
                  </a:lnTo>
                  <a:lnTo>
                    <a:pt x="716" y="394"/>
                  </a:lnTo>
                  <a:lnTo>
                    <a:pt x="711" y="390"/>
                  </a:lnTo>
                  <a:lnTo>
                    <a:pt x="706" y="387"/>
                  </a:lnTo>
                  <a:lnTo>
                    <a:pt x="700" y="385"/>
                  </a:lnTo>
                  <a:lnTo>
                    <a:pt x="694" y="384"/>
                  </a:lnTo>
                  <a:lnTo>
                    <a:pt x="687" y="383"/>
                  </a:lnTo>
                  <a:lnTo>
                    <a:pt x="415" y="383"/>
                  </a:lnTo>
                  <a:lnTo>
                    <a:pt x="389" y="438"/>
                  </a:lnTo>
                  <a:lnTo>
                    <a:pt x="575" y="438"/>
                  </a:lnTo>
                  <a:lnTo>
                    <a:pt x="586" y="453"/>
                  </a:lnTo>
                  <a:lnTo>
                    <a:pt x="596" y="468"/>
                  </a:lnTo>
                  <a:lnTo>
                    <a:pt x="606" y="484"/>
                  </a:lnTo>
                  <a:lnTo>
                    <a:pt x="635" y="466"/>
                  </a:lnTo>
                  <a:lnTo>
                    <a:pt x="627" y="452"/>
                  </a:lnTo>
                  <a:lnTo>
                    <a:pt x="618" y="438"/>
                  </a:lnTo>
                  <a:lnTo>
                    <a:pt x="678" y="438"/>
                  </a:lnTo>
                  <a:lnTo>
                    <a:pt x="764" y="730"/>
                  </a:lnTo>
                  <a:lnTo>
                    <a:pt x="189" y="730"/>
                  </a:lnTo>
                  <a:lnTo>
                    <a:pt x="188" y="717"/>
                  </a:lnTo>
                  <a:lnTo>
                    <a:pt x="189" y="704"/>
                  </a:lnTo>
                  <a:lnTo>
                    <a:pt x="190" y="692"/>
                  </a:lnTo>
                  <a:lnTo>
                    <a:pt x="193" y="680"/>
                  </a:lnTo>
                  <a:lnTo>
                    <a:pt x="160" y="669"/>
                  </a:lnTo>
                  <a:lnTo>
                    <a:pt x="160" y="670"/>
                  </a:lnTo>
                  <a:lnTo>
                    <a:pt x="157" y="681"/>
                  </a:lnTo>
                  <a:lnTo>
                    <a:pt x="155" y="693"/>
                  </a:lnTo>
                  <a:lnTo>
                    <a:pt x="154" y="705"/>
                  </a:lnTo>
                  <a:lnTo>
                    <a:pt x="154" y="717"/>
                  </a:lnTo>
                  <a:lnTo>
                    <a:pt x="155" y="730"/>
                  </a:lnTo>
                  <a:lnTo>
                    <a:pt x="62" y="730"/>
                  </a:lnTo>
                  <a:lnTo>
                    <a:pt x="149" y="438"/>
                  </a:lnTo>
                  <a:lnTo>
                    <a:pt x="288" y="438"/>
                  </a:lnTo>
                  <a:lnTo>
                    <a:pt x="262" y="383"/>
                  </a:lnTo>
                  <a:lnTo>
                    <a:pt x="140" y="383"/>
                  </a:lnTo>
                  <a:lnTo>
                    <a:pt x="133" y="384"/>
                  </a:lnTo>
                  <a:lnTo>
                    <a:pt x="127" y="385"/>
                  </a:lnTo>
                  <a:lnTo>
                    <a:pt x="121" y="387"/>
                  </a:lnTo>
                  <a:lnTo>
                    <a:pt x="115" y="390"/>
                  </a:lnTo>
                  <a:lnTo>
                    <a:pt x="110" y="394"/>
                  </a:lnTo>
                  <a:lnTo>
                    <a:pt x="105" y="399"/>
                  </a:lnTo>
                  <a:lnTo>
                    <a:pt x="101" y="405"/>
                  </a:lnTo>
                  <a:lnTo>
                    <a:pt x="98" y="411"/>
                  </a:lnTo>
                  <a:lnTo>
                    <a:pt x="95" y="417"/>
                  </a:lnTo>
                  <a:lnTo>
                    <a:pt x="1" y="736"/>
                  </a:lnTo>
                  <a:lnTo>
                    <a:pt x="0" y="740"/>
                  </a:lnTo>
                  <a:lnTo>
                    <a:pt x="0" y="745"/>
                  </a:lnTo>
                  <a:lnTo>
                    <a:pt x="0" y="751"/>
                  </a:lnTo>
                  <a:lnTo>
                    <a:pt x="2" y="757"/>
                  </a:lnTo>
                  <a:lnTo>
                    <a:pt x="4" y="762"/>
                  </a:lnTo>
                  <a:lnTo>
                    <a:pt x="8" y="767"/>
                  </a:lnTo>
                  <a:lnTo>
                    <a:pt x="12" y="772"/>
                  </a:lnTo>
                  <a:lnTo>
                    <a:pt x="18" y="776"/>
                  </a:lnTo>
                  <a:lnTo>
                    <a:pt x="25" y="780"/>
                  </a:lnTo>
                  <a:lnTo>
                    <a:pt x="32" y="783"/>
                  </a:lnTo>
                  <a:lnTo>
                    <a:pt x="38" y="784"/>
                  </a:lnTo>
                  <a:lnTo>
                    <a:pt x="45" y="785"/>
                  </a:lnTo>
                  <a:lnTo>
                    <a:pt x="781" y="785"/>
                  </a:lnTo>
                  <a:lnTo>
                    <a:pt x="788" y="784"/>
                  </a:lnTo>
                  <a:lnTo>
                    <a:pt x="795" y="783"/>
                  </a:lnTo>
                  <a:lnTo>
                    <a:pt x="802" y="780"/>
                  </a:lnTo>
                  <a:lnTo>
                    <a:pt x="809" y="776"/>
                  </a:lnTo>
                  <a:lnTo>
                    <a:pt x="815" y="772"/>
                  </a:lnTo>
                  <a:lnTo>
                    <a:pt x="819" y="767"/>
                  </a:lnTo>
                  <a:lnTo>
                    <a:pt x="822" y="762"/>
                  </a:lnTo>
                  <a:lnTo>
                    <a:pt x="825" y="757"/>
                  </a:lnTo>
                  <a:lnTo>
                    <a:pt x="826" y="751"/>
                  </a:lnTo>
                  <a:lnTo>
                    <a:pt x="827" y="745"/>
                  </a:lnTo>
                  <a:lnTo>
                    <a:pt x="827" y="740"/>
                  </a:lnTo>
                  <a:lnTo>
                    <a:pt x="827" y="740"/>
                  </a:lnTo>
                  <a:close/>
                  <a:moveTo>
                    <a:pt x="252" y="157"/>
                  </a:moveTo>
                  <a:lnTo>
                    <a:pt x="252" y="157"/>
                  </a:lnTo>
                  <a:lnTo>
                    <a:pt x="253" y="169"/>
                  </a:lnTo>
                  <a:lnTo>
                    <a:pt x="256" y="180"/>
                  </a:lnTo>
                  <a:lnTo>
                    <a:pt x="259" y="190"/>
                  </a:lnTo>
                  <a:lnTo>
                    <a:pt x="264" y="200"/>
                  </a:lnTo>
                  <a:lnTo>
                    <a:pt x="270" y="209"/>
                  </a:lnTo>
                  <a:lnTo>
                    <a:pt x="277" y="218"/>
                  </a:lnTo>
                  <a:lnTo>
                    <a:pt x="286" y="225"/>
                  </a:lnTo>
                  <a:lnTo>
                    <a:pt x="295" y="231"/>
                  </a:lnTo>
                  <a:lnTo>
                    <a:pt x="305" y="236"/>
                  </a:lnTo>
                  <a:lnTo>
                    <a:pt x="315" y="240"/>
                  </a:lnTo>
                  <a:lnTo>
                    <a:pt x="326" y="242"/>
                  </a:lnTo>
                  <a:lnTo>
                    <a:pt x="338" y="243"/>
                  </a:lnTo>
                  <a:lnTo>
                    <a:pt x="350" y="242"/>
                  </a:lnTo>
                  <a:lnTo>
                    <a:pt x="361" y="240"/>
                  </a:lnTo>
                  <a:lnTo>
                    <a:pt x="371" y="236"/>
                  </a:lnTo>
                  <a:lnTo>
                    <a:pt x="381" y="231"/>
                  </a:lnTo>
                  <a:lnTo>
                    <a:pt x="391" y="225"/>
                  </a:lnTo>
                  <a:lnTo>
                    <a:pt x="399" y="218"/>
                  </a:lnTo>
                  <a:lnTo>
                    <a:pt x="406" y="209"/>
                  </a:lnTo>
                  <a:lnTo>
                    <a:pt x="412" y="200"/>
                  </a:lnTo>
                  <a:lnTo>
                    <a:pt x="417" y="190"/>
                  </a:lnTo>
                  <a:lnTo>
                    <a:pt x="421" y="180"/>
                  </a:lnTo>
                  <a:lnTo>
                    <a:pt x="423" y="169"/>
                  </a:lnTo>
                  <a:lnTo>
                    <a:pt x="424" y="157"/>
                  </a:lnTo>
                  <a:lnTo>
                    <a:pt x="423" y="145"/>
                  </a:lnTo>
                  <a:lnTo>
                    <a:pt x="421" y="134"/>
                  </a:lnTo>
                  <a:lnTo>
                    <a:pt x="417" y="124"/>
                  </a:lnTo>
                  <a:lnTo>
                    <a:pt x="412" y="114"/>
                  </a:lnTo>
                  <a:lnTo>
                    <a:pt x="406" y="105"/>
                  </a:lnTo>
                  <a:lnTo>
                    <a:pt x="399" y="96"/>
                  </a:lnTo>
                  <a:lnTo>
                    <a:pt x="391" y="89"/>
                  </a:lnTo>
                  <a:lnTo>
                    <a:pt x="381" y="83"/>
                  </a:lnTo>
                  <a:lnTo>
                    <a:pt x="371" y="78"/>
                  </a:lnTo>
                  <a:lnTo>
                    <a:pt x="361" y="74"/>
                  </a:lnTo>
                  <a:lnTo>
                    <a:pt x="350" y="72"/>
                  </a:lnTo>
                  <a:lnTo>
                    <a:pt x="338" y="71"/>
                  </a:lnTo>
                  <a:lnTo>
                    <a:pt x="326" y="72"/>
                  </a:lnTo>
                  <a:lnTo>
                    <a:pt x="315" y="74"/>
                  </a:lnTo>
                  <a:lnTo>
                    <a:pt x="305" y="78"/>
                  </a:lnTo>
                  <a:lnTo>
                    <a:pt x="295" y="83"/>
                  </a:lnTo>
                  <a:lnTo>
                    <a:pt x="286" y="89"/>
                  </a:lnTo>
                  <a:lnTo>
                    <a:pt x="277" y="96"/>
                  </a:lnTo>
                  <a:lnTo>
                    <a:pt x="270" y="105"/>
                  </a:lnTo>
                  <a:lnTo>
                    <a:pt x="264" y="114"/>
                  </a:lnTo>
                  <a:lnTo>
                    <a:pt x="259" y="124"/>
                  </a:lnTo>
                  <a:lnTo>
                    <a:pt x="256" y="134"/>
                  </a:lnTo>
                  <a:lnTo>
                    <a:pt x="253" y="145"/>
                  </a:lnTo>
                  <a:lnTo>
                    <a:pt x="252" y="157"/>
                  </a:lnTo>
                  <a:lnTo>
                    <a:pt x="252" y="157"/>
                  </a:lnTo>
                  <a:close/>
                  <a:moveTo>
                    <a:pt x="181" y="170"/>
                  </a:moveTo>
                  <a:lnTo>
                    <a:pt x="181" y="170"/>
                  </a:lnTo>
                  <a:lnTo>
                    <a:pt x="180" y="157"/>
                  </a:lnTo>
                  <a:lnTo>
                    <a:pt x="181" y="147"/>
                  </a:lnTo>
                  <a:lnTo>
                    <a:pt x="183" y="136"/>
                  </a:lnTo>
                  <a:lnTo>
                    <a:pt x="185" y="125"/>
                  </a:lnTo>
                  <a:lnTo>
                    <a:pt x="190" y="113"/>
                  </a:lnTo>
                  <a:lnTo>
                    <a:pt x="194" y="102"/>
                  </a:lnTo>
                  <a:lnTo>
                    <a:pt x="200" y="91"/>
                  </a:lnTo>
                  <a:lnTo>
                    <a:pt x="207" y="80"/>
                  </a:lnTo>
                  <a:lnTo>
                    <a:pt x="214" y="69"/>
                  </a:lnTo>
                  <a:lnTo>
                    <a:pt x="222" y="59"/>
                  </a:lnTo>
                  <a:lnTo>
                    <a:pt x="231" y="49"/>
                  </a:lnTo>
                  <a:lnTo>
                    <a:pt x="241" y="40"/>
                  </a:lnTo>
                  <a:lnTo>
                    <a:pt x="251" y="31"/>
                  </a:lnTo>
                  <a:lnTo>
                    <a:pt x="262" y="23"/>
                  </a:lnTo>
                  <a:lnTo>
                    <a:pt x="274" y="16"/>
                  </a:lnTo>
                  <a:lnTo>
                    <a:pt x="286" y="11"/>
                  </a:lnTo>
                  <a:lnTo>
                    <a:pt x="298" y="7"/>
                  </a:lnTo>
                  <a:lnTo>
                    <a:pt x="311" y="3"/>
                  </a:lnTo>
                  <a:lnTo>
                    <a:pt x="325" y="1"/>
                  </a:lnTo>
                  <a:lnTo>
                    <a:pt x="338" y="0"/>
                  </a:lnTo>
                  <a:lnTo>
                    <a:pt x="352" y="1"/>
                  </a:lnTo>
                  <a:lnTo>
                    <a:pt x="365" y="3"/>
                  </a:lnTo>
                  <a:lnTo>
                    <a:pt x="378" y="7"/>
                  </a:lnTo>
                  <a:lnTo>
                    <a:pt x="390" y="11"/>
                  </a:lnTo>
                  <a:lnTo>
                    <a:pt x="402" y="16"/>
                  </a:lnTo>
                  <a:lnTo>
                    <a:pt x="414" y="23"/>
                  </a:lnTo>
                  <a:lnTo>
                    <a:pt x="425" y="31"/>
                  </a:lnTo>
                  <a:lnTo>
                    <a:pt x="435" y="40"/>
                  </a:lnTo>
                  <a:lnTo>
                    <a:pt x="445" y="49"/>
                  </a:lnTo>
                  <a:lnTo>
                    <a:pt x="454" y="59"/>
                  </a:lnTo>
                  <a:lnTo>
                    <a:pt x="462" y="69"/>
                  </a:lnTo>
                  <a:lnTo>
                    <a:pt x="470" y="80"/>
                  </a:lnTo>
                  <a:lnTo>
                    <a:pt x="476" y="91"/>
                  </a:lnTo>
                  <a:lnTo>
                    <a:pt x="482" y="102"/>
                  </a:lnTo>
                  <a:lnTo>
                    <a:pt x="487" y="113"/>
                  </a:lnTo>
                  <a:lnTo>
                    <a:pt x="491" y="125"/>
                  </a:lnTo>
                  <a:lnTo>
                    <a:pt x="493" y="136"/>
                  </a:lnTo>
                  <a:lnTo>
                    <a:pt x="495" y="147"/>
                  </a:lnTo>
                  <a:lnTo>
                    <a:pt x="496" y="157"/>
                  </a:lnTo>
                  <a:lnTo>
                    <a:pt x="495" y="170"/>
                  </a:lnTo>
                  <a:lnTo>
                    <a:pt x="495" y="182"/>
                  </a:lnTo>
                  <a:lnTo>
                    <a:pt x="493" y="192"/>
                  </a:lnTo>
                  <a:lnTo>
                    <a:pt x="492" y="202"/>
                  </a:lnTo>
                  <a:lnTo>
                    <a:pt x="489" y="210"/>
                  </a:lnTo>
                  <a:lnTo>
                    <a:pt x="487" y="218"/>
                  </a:lnTo>
                  <a:lnTo>
                    <a:pt x="484" y="225"/>
                  </a:lnTo>
                  <a:lnTo>
                    <a:pt x="480" y="232"/>
                  </a:lnTo>
                  <a:lnTo>
                    <a:pt x="477" y="238"/>
                  </a:lnTo>
                  <a:lnTo>
                    <a:pt x="472" y="244"/>
                  </a:lnTo>
                  <a:lnTo>
                    <a:pt x="467" y="249"/>
                  </a:lnTo>
                  <a:lnTo>
                    <a:pt x="462" y="255"/>
                  </a:lnTo>
                  <a:lnTo>
                    <a:pt x="457" y="261"/>
                  </a:lnTo>
                  <a:lnTo>
                    <a:pt x="451" y="267"/>
                  </a:lnTo>
                  <a:lnTo>
                    <a:pt x="435" y="288"/>
                  </a:lnTo>
                  <a:lnTo>
                    <a:pt x="421" y="309"/>
                  </a:lnTo>
                  <a:lnTo>
                    <a:pt x="408" y="331"/>
                  </a:lnTo>
                  <a:lnTo>
                    <a:pt x="396" y="352"/>
                  </a:lnTo>
                  <a:lnTo>
                    <a:pt x="386" y="373"/>
                  </a:lnTo>
                  <a:lnTo>
                    <a:pt x="376" y="395"/>
                  </a:lnTo>
                  <a:lnTo>
                    <a:pt x="368" y="417"/>
                  </a:lnTo>
                  <a:lnTo>
                    <a:pt x="360" y="439"/>
                  </a:lnTo>
                  <a:lnTo>
                    <a:pt x="352" y="460"/>
                  </a:lnTo>
                  <a:lnTo>
                    <a:pt x="345" y="482"/>
                  </a:lnTo>
                  <a:lnTo>
                    <a:pt x="338" y="504"/>
                  </a:lnTo>
                  <a:lnTo>
                    <a:pt x="333" y="491"/>
                  </a:lnTo>
                  <a:lnTo>
                    <a:pt x="328" y="477"/>
                  </a:lnTo>
                  <a:lnTo>
                    <a:pt x="323" y="462"/>
                  </a:lnTo>
                  <a:lnTo>
                    <a:pt x="318" y="447"/>
                  </a:lnTo>
                  <a:lnTo>
                    <a:pt x="312" y="431"/>
                  </a:lnTo>
                  <a:lnTo>
                    <a:pt x="307" y="415"/>
                  </a:lnTo>
                  <a:lnTo>
                    <a:pt x="301" y="398"/>
                  </a:lnTo>
                  <a:lnTo>
                    <a:pt x="294" y="382"/>
                  </a:lnTo>
                  <a:lnTo>
                    <a:pt x="287" y="365"/>
                  </a:lnTo>
                  <a:lnTo>
                    <a:pt x="279" y="348"/>
                  </a:lnTo>
                  <a:lnTo>
                    <a:pt x="270" y="331"/>
                  </a:lnTo>
                  <a:lnTo>
                    <a:pt x="261" y="314"/>
                  </a:lnTo>
                  <a:lnTo>
                    <a:pt x="250" y="298"/>
                  </a:lnTo>
                  <a:lnTo>
                    <a:pt x="238" y="282"/>
                  </a:lnTo>
                  <a:lnTo>
                    <a:pt x="225" y="267"/>
                  </a:lnTo>
                  <a:lnTo>
                    <a:pt x="219" y="261"/>
                  </a:lnTo>
                  <a:lnTo>
                    <a:pt x="214" y="255"/>
                  </a:lnTo>
                  <a:lnTo>
                    <a:pt x="209" y="249"/>
                  </a:lnTo>
                  <a:lnTo>
                    <a:pt x="204" y="244"/>
                  </a:lnTo>
                  <a:lnTo>
                    <a:pt x="200" y="238"/>
                  </a:lnTo>
                  <a:lnTo>
                    <a:pt x="196" y="232"/>
                  </a:lnTo>
                  <a:lnTo>
                    <a:pt x="192" y="225"/>
                  </a:lnTo>
                  <a:lnTo>
                    <a:pt x="189" y="218"/>
                  </a:lnTo>
                  <a:lnTo>
                    <a:pt x="187" y="210"/>
                  </a:lnTo>
                  <a:lnTo>
                    <a:pt x="185" y="202"/>
                  </a:lnTo>
                  <a:lnTo>
                    <a:pt x="183" y="192"/>
                  </a:lnTo>
                  <a:lnTo>
                    <a:pt x="182" y="182"/>
                  </a:lnTo>
                  <a:lnTo>
                    <a:pt x="181" y="170"/>
                  </a:lnTo>
                  <a:lnTo>
                    <a:pt x="181" y="170"/>
                  </a:lnTo>
                  <a:close/>
                  <a:moveTo>
                    <a:pt x="334" y="585"/>
                  </a:moveTo>
                  <a:lnTo>
                    <a:pt x="334" y="585"/>
                  </a:lnTo>
                  <a:lnTo>
                    <a:pt x="318" y="584"/>
                  </a:lnTo>
                  <a:lnTo>
                    <a:pt x="302" y="583"/>
                  </a:lnTo>
                  <a:lnTo>
                    <a:pt x="286" y="584"/>
                  </a:lnTo>
                  <a:lnTo>
                    <a:pt x="282" y="584"/>
                  </a:lnTo>
                  <a:lnTo>
                    <a:pt x="284" y="619"/>
                  </a:lnTo>
                  <a:lnTo>
                    <a:pt x="286" y="619"/>
                  </a:lnTo>
                  <a:lnTo>
                    <a:pt x="301" y="619"/>
                  </a:lnTo>
                  <a:lnTo>
                    <a:pt x="316" y="619"/>
                  </a:lnTo>
                  <a:lnTo>
                    <a:pt x="331" y="620"/>
                  </a:lnTo>
                  <a:lnTo>
                    <a:pt x="346" y="622"/>
                  </a:lnTo>
                  <a:lnTo>
                    <a:pt x="349" y="622"/>
                  </a:lnTo>
                  <a:lnTo>
                    <a:pt x="349" y="622"/>
                  </a:lnTo>
                  <a:lnTo>
                    <a:pt x="354" y="587"/>
                  </a:lnTo>
                  <a:lnTo>
                    <a:pt x="353" y="587"/>
                  </a:lnTo>
                  <a:lnTo>
                    <a:pt x="350" y="587"/>
                  </a:lnTo>
                  <a:lnTo>
                    <a:pt x="334" y="585"/>
                  </a:lnTo>
                  <a:lnTo>
                    <a:pt x="334" y="585"/>
                  </a:lnTo>
                  <a:close/>
                  <a:moveTo>
                    <a:pt x="382" y="628"/>
                  </a:moveTo>
                  <a:lnTo>
                    <a:pt x="382" y="628"/>
                  </a:lnTo>
                  <a:lnTo>
                    <a:pt x="389" y="593"/>
                  </a:lnTo>
                  <a:lnTo>
                    <a:pt x="389" y="593"/>
                  </a:lnTo>
                  <a:lnTo>
                    <a:pt x="392" y="594"/>
                  </a:lnTo>
                  <a:lnTo>
                    <a:pt x="414" y="599"/>
                  </a:lnTo>
                  <a:lnTo>
                    <a:pt x="435" y="604"/>
                  </a:lnTo>
                  <a:lnTo>
                    <a:pt x="456" y="611"/>
                  </a:lnTo>
                  <a:lnTo>
                    <a:pt x="457" y="611"/>
                  </a:lnTo>
                  <a:lnTo>
                    <a:pt x="457" y="612"/>
                  </a:lnTo>
                  <a:lnTo>
                    <a:pt x="446" y="645"/>
                  </a:lnTo>
                  <a:lnTo>
                    <a:pt x="445" y="645"/>
                  </a:lnTo>
                  <a:lnTo>
                    <a:pt x="444" y="644"/>
                  </a:lnTo>
                  <a:lnTo>
                    <a:pt x="443" y="644"/>
                  </a:lnTo>
                  <a:lnTo>
                    <a:pt x="442" y="644"/>
                  </a:lnTo>
                  <a:lnTo>
                    <a:pt x="441" y="643"/>
                  </a:lnTo>
                  <a:lnTo>
                    <a:pt x="423" y="638"/>
                  </a:lnTo>
                  <a:lnTo>
                    <a:pt x="405" y="633"/>
                  </a:lnTo>
                  <a:lnTo>
                    <a:pt x="385" y="629"/>
                  </a:lnTo>
                  <a:lnTo>
                    <a:pt x="383" y="628"/>
                  </a:lnTo>
                  <a:lnTo>
                    <a:pt x="382" y="628"/>
                  </a:lnTo>
                  <a:close/>
                </a:path>
              </a:pathLst>
            </a:custGeom>
            <a:solidFill>
              <a:srgbClr val="4E008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532982E-1E64-6ED8-05B7-8D4C654C4973}"/>
              </a:ext>
            </a:extLst>
          </p:cNvPr>
          <p:cNvGrpSpPr/>
          <p:nvPr/>
        </p:nvGrpSpPr>
        <p:grpSpPr>
          <a:xfrm>
            <a:off x="5031767" y="1847313"/>
            <a:ext cx="1737360" cy="1967484"/>
            <a:chOff x="5270195" y="1847313"/>
            <a:chExt cx="1737360" cy="1967484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2B99241B-4C5F-C1F9-4FB2-AEAAF70CEF41}"/>
                </a:ext>
              </a:extLst>
            </p:cNvPr>
            <p:cNvGrpSpPr/>
            <p:nvPr/>
          </p:nvGrpSpPr>
          <p:grpSpPr>
            <a:xfrm>
              <a:off x="5270195" y="1847313"/>
              <a:ext cx="1737360" cy="1967484"/>
              <a:chOff x="5161850" y="2047535"/>
              <a:chExt cx="1737360" cy="1967484"/>
            </a:xfrm>
          </p:grpSpPr>
          <p:sp>
            <p:nvSpPr>
              <p:cNvPr id="74" name="object 8">
                <a:extLst>
                  <a:ext uri="{FF2B5EF4-FFF2-40B4-BE49-F238E27FC236}">
                    <a16:creationId xmlns:a16="http://schemas.microsoft.com/office/drawing/2014/main" id="{D9B53680-40BD-0D6F-3080-789670C6A932}"/>
                  </a:ext>
                </a:extLst>
              </p:cNvPr>
              <p:cNvSpPr/>
              <p:nvPr/>
            </p:nvSpPr>
            <p:spPr>
              <a:xfrm>
                <a:off x="5161850" y="2047535"/>
                <a:ext cx="1737360" cy="1737360"/>
              </a:xfrm>
              <a:custGeom>
                <a:avLst/>
                <a:gdLst/>
                <a:ahLst/>
                <a:cxnLst/>
                <a:rect l="l" t="t" r="r" b="b"/>
                <a:pathLst>
                  <a:path w="2146300" h="2146300">
                    <a:moveTo>
                      <a:pt x="1072896" y="0"/>
                    </a:moveTo>
                    <a:lnTo>
                      <a:pt x="1025102" y="1045"/>
                    </a:lnTo>
                    <a:lnTo>
                      <a:pt x="977843" y="4152"/>
                    </a:lnTo>
                    <a:lnTo>
                      <a:pt x="931164" y="9276"/>
                    </a:lnTo>
                    <a:lnTo>
                      <a:pt x="885108" y="16375"/>
                    </a:lnTo>
                    <a:lnTo>
                      <a:pt x="839718" y="25405"/>
                    </a:lnTo>
                    <a:lnTo>
                      <a:pt x="795039" y="36322"/>
                    </a:lnTo>
                    <a:lnTo>
                      <a:pt x="751112" y="49082"/>
                    </a:lnTo>
                    <a:lnTo>
                      <a:pt x="707984" y="63643"/>
                    </a:lnTo>
                    <a:lnTo>
                      <a:pt x="665696" y="79959"/>
                    </a:lnTo>
                    <a:lnTo>
                      <a:pt x="624292" y="97989"/>
                    </a:lnTo>
                    <a:lnTo>
                      <a:pt x="583816" y="117687"/>
                    </a:lnTo>
                    <a:lnTo>
                      <a:pt x="544312" y="139011"/>
                    </a:lnTo>
                    <a:lnTo>
                      <a:pt x="505823" y="161917"/>
                    </a:lnTo>
                    <a:lnTo>
                      <a:pt x="468393" y="186361"/>
                    </a:lnTo>
                    <a:lnTo>
                      <a:pt x="432065" y="212301"/>
                    </a:lnTo>
                    <a:lnTo>
                      <a:pt x="396884" y="239691"/>
                    </a:lnTo>
                    <a:lnTo>
                      <a:pt x="362892" y="268489"/>
                    </a:lnTo>
                    <a:lnTo>
                      <a:pt x="330133" y="298650"/>
                    </a:lnTo>
                    <a:lnTo>
                      <a:pt x="298650" y="330133"/>
                    </a:lnTo>
                    <a:lnTo>
                      <a:pt x="268489" y="362892"/>
                    </a:lnTo>
                    <a:lnTo>
                      <a:pt x="239691" y="396884"/>
                    </a:lnTo>
                    <a:lnTo>
                      <a:pt x="212301" y="432065"/>
                    </a:lnTo>
                    <a:lnTo>
                      <a:pt x="186361" y="468393"/>
                    </a:lnTo>
                    <a:lnTo>
                      <a:pt x="161917" y="505823"/>
                    </a:lnTo>
                    <a:lnTo>
                      <a:pt x="139011" y="544312"/>
                    </a:lnTo>
                    <a:lnTo>
                      <a:pt x="117687" y="583816"/>
                    </a:lnTo>
                    <a:lnTo>
                      <a:pt x="97989" y="624292"/>
                    </a:lnTo>
                    <a:lnTo>
                      <a:pt x="79959" y="665696"/>
                    </a:lnTo>
                    <a:lnTo>
                      <a:pt x="63643" y="707984"/>
                    </a:lnTo>
                    <a:lnTo>
                      <a:pt x="49082" y="751112"/>
                    </a:lnTo>
                    <a:lnTo>
                      <a:pt x="36322" y="795039"/>
                    </a:lnTo>
                    <a:lnTo>
                      <a:pt x="25405" y="839718"/>
                    </a:lnTo>
                    <a:lnTo>
                      <a:pt x="16375" y="885108"/>
                    </a:lnTo>
                    <a:lnTo>
                      <a:pt x="9276" y="931164"/>
                    </a:lnTo>
                    <a:lnTo>
                      <a:pt x="4152" y="977843"/>
                    </a:lnTo>
                    <a:lnTo>
                      <a:pt x="1045" y="1025102"/>
                    </a:lnTo>
                    <a:lnTo>
                      <a:pt x="0" y="1072896"/>
                    </a:lnTo>
                    <a:lnTo>
                      <a:pt x="1045" y="1120689"/>
                    </a:lnTo>
                    <a:lnTo>
                      <a:pt x="4152" y="1167948"/>
                    </a:lnTo>
                    <a:lnTo>
                      <a:pt x="9276" y="1214627"/>
                    </a:lnTo>
                    <a:lnTo>
                      <a:pt x="16375" y="1260683"/>
                    </a:lnTo>
                    <a:lnTo>
                      <a:pt x="25405" y="1306073"/>
                    </a:lnTo>
                    <a:lnTo>
                      <a:pt x="36322" y="1350752"/>
                    </a:lnTo>
                    <a:lnTo>
                      <a:pt x="49082" y="1394679"/>
                    </a:lnTo>
                    <a:lnTo>
                      <a:pt x="63643" y="1437807"/>
                    </a:lnTo>
                    <a:lnTo>
                      <a:pt x="79959" y="1480095"/>
                    </a:lnTo>
                    <a:lnTo>
                      <a:pt x="97989" y="1521499"/>
                    </a:lnTo>
                    <a:lnTo>
                      <a:pt x="117687" y="1561975"/>
                    </a:lnTo>
                    <a:lnTo>
                      <a:pt x="139011" y="1601479"/>
                    </a:lnTo>
                    <a:lnTo>
                      <a:pt x="161917" y="1639968"/>
                    </a:lnTo>
                    <a:lnTo>
                      <a:pt x="186361" y="1677398"/>
                    </a:lnTo>
                    <a:lnTo>
                      <a:pt x="212301" y="1713726"/>
                    </a:lnTo>
                    <a:lnTo>
                      <a:pt x="239691" y="1748907"/>
                    </a:lnTo>
                    <a:lnTo>
                      <a:pt x="268489" y="1782899"/>
                    </a:lnTo>
                    <a:lnTo>
                      <a:pt x="298650" y="1815658"/>
                    </a:lnTo>
                    <a:lnTo>
                      <a:pt x="330133" y="1847141"/>
                    </a:lnTo>
                    <a:lnTo>
                      <a:pt x="362892" y="1877302"/>
                    </a:lnTo>
                    <a:lnTo>
                      <a:pt x="396884" y="1906100"/>
                    </a:lnTo>
                    <a:lnTo>
                      <a:pt x="432065" y="1933490"/>
                    </a:lnTo>
                    <a:lnTo>
                      <a:pt x="468393" y="1959430"/>
                    </a:lnTo>
                    <a:lnTo>
                      <a:pt x="505823" y="1983874"/>
                    </a:lnTo>
                    <a:lnTo>
                      <a:pt x="544312" y="2006780"/>
                    </a:lnTo>
                    <a:lnTo>
                      <a:pt x="583816" y="2028104"/>
                    </a:lnTo>
                    <a:lnTo>
                      <a:pt x="624292" y="2047802"/>
                    </a:lnTo>
                    <a:lnTo>
                      <a:pt x="665696" y="2065832"/>
                    </a:lnTo>
                    <a:lnTo>
                      <a:pt x="707984" y="2082148"/>
                    </a:lnTo>
                    <a:lnTo>
                      <a:pt x="751112" y="2096709"/>
                    </a:lnTo>
                    <a:lnTo>
                      <a:pt x="795039" y="2109469"/>
                    </a:lnTo>
                    <a:lnTo>
                      <a:pt x="839718" y="2120386"/>
                    </a:lnTo>
                    <a:lnTo>
                      <a:pt x="885108" y="2129416"/>
                    </a:lnTo>
                    <a:lnTo>
                      <a:pt x="931164" y="2136515"/>
                    </a:lnTo>
                    <a:lnTo>
                      <a:pt x="977843" y="2141639"/>
                    </a:lnTo>
                    <a:lnTo>
                      <a:pt x="1025102" y="2144746"/>
                    </a:lnTo>
                    <a:lnTo>
                      <a:pt x="1072896" y="2145792"/>
                    </a:lnTo>
                    <a:lnTo>
                      <a:pt x="1120689" y="2144746"/>
                    </a:lnTo>
                    <a:lnTo>
                      <a:pt x="1167948" y="2141639"/>
                    </a:lnTo>
                    <a:lnTo>
                      <a:pt x="1214627" y="2136515"/>
                    </a:lnTo>
                    <a:lnTo>
                      <a:pt x="1260683" y="2129416"/>
                    </a:lnTo>
                    <a:lnTo>
                      <a:pt x="1306073" y="2120386"/>
                    </a:lnTo>
                    <a:lnTo>
                      <a:pt x="1350752" y="2109469"/>
                    </a:lnTo>
                    <a:lnTo>
                      <a:pt x="1394679" y="2096709"/>
                    </a:lnTo>
                    <a:lnTo>
                      <a:pt x="1437807" y="2082148"/>
                    </a:lnTo>
                    <a:lnTo>
                      <a:pt x="1480095" y="2065832"/>
                    </a:lnTo>
                    <a:lnTo>
                      <a:pt x="1521499" y="2047802"/>
                    </a:lnTo>
                    <a:lnTo>
                      <a:pt x="1561975" y="2028104"/>
                    </a:lnTo>
                    <a:lnTo>
                      <a:pt x="1601479" y="2006780"/>
                    </a:lnTo>
                    <a:lnTo>
                      <a:pt x="1639968" y="1983874"/>
                    </a:lnTo>
                    <a:lnTo>
                      <a:pt x="1677398" y="1959430"/>
                    </a:lnTo>
                    <a:lnTo>
                      <a:pt x="1713726" y="1933490"/>
                    </a:lnTo>
                    <a:lnTo>
                      <a:pt x="1748907" y="1906100"/>
                    </a:lnTo>
                    <a:lnTo>
                      <a:pt x="1782899" y="1877302"/>
                    </a:lnTo>
                    <a:lnTo>
                      <a:pt x="1815658" y="1847141"/>
                    </a:lnTo>
                    <a:lnTo>
                      <a:pt x="1847141" y="1815658"/>
                    </a:lnTo>
                    <a:lnTo>
                      <a:pt x="1877302" y="1782899"/>
                    </a:lnTo>
                    <a:lnTo>
                      <a:pt x="1906100" y="1748907"/>
                    </a:lnTo>
                    <a:lnTo>
                      <a:pt x="1933490" y="1713726"/>
                    </a:lnTo>
                    <a:lnTo>
                      <a:pt x="1959430" y="1677398"/>
                    </a:lnTo>
                    <a:lnTo>
                      <a:pt x="1983874" y="1639968"/>
                    </a:lnTo>
                    <a:lnTo>
                      <a:pt x="2006780" y="1601479"/>
                    </a:lnTo>
                    <a:lnTo>
                      <a:pt x="2028104" y="1561975"/>
                    </a:lnTo>
                    <a:lnTo>
                      <a:pt x="2047802" y="1521499"/>
                    </a:lnTo>
                    <a:lnTo>
                      <a:pt x="2065832" y="1480095"/>
                    </a:lnTo>
                    <a:lnTo>
                      <a:pt x="2082148" y="1437807"/>
                    </a:lnTo>
                    <a:lnTo>
                      <a:pt x="2096709" y="1394679"/>
                    </a:lnTo>
                    <a:lnTo>
                      <a:pt x="2109469" y="1350752"/>
                    </a:lnTo>
                    <a:lnTo>
                      <a:pt x="2120386" y="1306073"/>
                    </a:lnTo>
                    <a:lnTo>
                      <a:pt x="2129416" y="1260683"/>
                    </a:lnTo>
                    <a:lnTo>
                      <a:pt x="2136515" y="1214627"/>
                    </a:lnTo>
                    <a:lnTo>
                      <a:pt x="2141639" y="1167948"/>
                    </a:lnTo>
                    <a:lnTo>
                      <a:pt x="2144746" y="1120689"/>
                    </a:lnTo>
                    <a:lnTo>
                      <a:pt x="2145791" y="1072896"/>
                    </a:lnTo>
                    <a:lnTo>
                      <a:pt x="2144746" y="1025102"/>
                    </a:lnTo>
                    <a:lnTo>
                      <a:pt x="2141639" y="977843"/>
                    </a:lnTo>
                    <a:lnTo>
                      <a:pt x="2136515" y="931164"/>
                    </a:lnTo>
                    <a:lnTo>
                      <a:pt x="2129416" y="885108"/>
                    </a:lnTo>
                    <a:lnTo>
                      <a:pt x="2120386" y="839718"/>
                    </a:lnTo>
                    <a:lnTo>
                      <a:pt x="2109469" y="795039"/>
                    </a:lnTo>
                    <a:lnTo>
                      <a:pt x="2096709" y="751112"/>
                    </a:lnTo>
                    <a:lnTo>
                      <a:pt x="2082148" y="707984"/>
                    </a:lnTo>
                    <a:lnTo>
                      <a:pt x="2065832" y="665696"/>
                    </a:lnTo>
                    <a:lnTo>
                      <a:pt x="2047802" y="624292"/>
                    </a:lnTo>
                    <a:lnTo>
                      <a:pt x="2028104" y="583816"/>
                    </a:lnTo>
                    <a:lnTo>
                      <a:pt x="2006780" y="544312"/>
                    </a:lnTo>
                    <a:lnTo>
                      <a:pt x="1983874" y="505823"/>
                    </a:lnTo>
                    <a:lnTo>
                      <a:pt x="1959430" y="468393"/>
                    </a:lnTo>
                    <a:lnTo>
                      <a:pt x="1933490" y="432065"/>
                    </a:lnTo>
                    <a:lnTo>
                      <a:pt x="1906100" y="396884"/>
                    </a:lnTo>
                    <a:lnTo>
                      <a:pt x="1877302" y="362892"/>
                    </a:lnTo>
                    <a:lnTo>
                      <a:pt x="1847141" y="330133"/>
                    </a:lnTo>
                    <a:lnTo>
                      <a:pt x="1815658" y="298650"/>
                    </a:lnTo>
                    <a:lnTo>
                      <a:pt x="1782899" y="268489"/>
                    </a:lnTo>
                    <a:lnTo>
                      <a:pt x="1748907" y="239691"/>
                    </a:lnTo>
                    <a:lnTo>
                      <a:pt x="1713726" y="212301"/>
                    </a:lnTo>
                    <a:lnTo>
                      <a:pt x="1677398" y="186361"/>
                    </a:lnTo>
                    <a:lnTo>
                      <a:pt x="1639968" y="161917"/>
                    </a:lnTo>
                    <a:lnTo>
                      <a:pt x="1601479" y="139011"/>
                    </a:lnTo>
                    <a:lnTo>
                      <a:pt x="1561975" y="117687"/>
                    </a:lnTo>
                    <a:lnTo>
                      <a:pt x="1521499" y="97989"/>
                    </a:lnTo>
                    <a:lnTo>
                      <a:pt x="1480095" y="79959"/>
                    </a:lnTo>
                    <a:lnTo>
                      <a:pt x="1437807" y="63643"/>
                    </a:lnTo>
                    <a:lnTo>
                      <a:pt x="1394679" y="49082"/>
                    </a:lnTo>
                    <a:lnTo>
                      <a:pt x="1350752" y="36322"/>
                    </a:lnTo>
                    <a:lnTo>
                      <a:pt x="1306073" y="25405"/>
                    </a:lnTo>
                    <a:lnTo>
                      <a:pt x="1260683" y="16375"/>
                    </a:lnTo>
                    <a:lnTo>
                      <a:pt x="1214627" y="9276"/>
                    </a:lnTo>
                    <a:lnTo>
                      <a:pt x="1167948" y="4152"/>
                    </a:lnTo>
                    <a:lnTo>
                      <a:pt x="1120689" y="1045"/>
                    </a:lnTo>
                    <a:lnTo>
                      <a:pt x="1072896" y="0"/>
                    </a:lnTo>
                    <a:close/>
                  </a:path>
                </a:pathLst>
              </a:custGeom>
              <a:solidFill>
                <a:srgbClr val="007864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5" name="object 9">
                <a:extLst>
                  <a:ext uri="{FF2B5EF4-FFF2-40B4-BE49-F238E27FC236}">
                    <a16:creationId xmlns:a16="http://schemas.microsoft.com/office/drawing/2014/main" id="{E856694F-8936-513C-FA93-2CD6D9E72AA6}"/>
                  </a:ext>
                </a:extLst>
              </p:cNvPr>
              <p:cNvSpPr/>
              <p:nvPr/>
            </p:nvSpPr>
            <p:spPr>
              <a:xfrm>
                <a:off x="5355397" y="2241084"/>
                <a:ext cx="1371600" cy="1371600"/>
              </a:xfrm>
              <a:prstGeom prst="rect">
                <a:avLst/>
              </a:prstGeom>
              <a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object 10">
                <a:extLst>
                  <a:ext uri="{FF2B5EF4-FFF2-40B4-BE49-F238E27FC236}">
                    <a16:creationId xmlns:a16="http://schemas.microsoft.com/office/drawing/2014/main" id="{C66BDA34-88EE-63AC-6E2A-0A198B5CD2FD}"/>
                  </a:ext>
                </a:extLst>
              </p:cNvPr>
              <p:cNvSpPr/>
              <p:nvPr/>
            </p:nvSpPr>
            <p:spPr>
              <a:xfrm>
                <a:off x="5402641" y="2288328"/>
                <a:ext cx="1280160" cy="1280160"/>
              </a:xfrm>
              <a:custGeom>
                <a:avLst/>
                <a:gdLst/>
                <a:ahLst/>
                <a:cxnLst/>
                <a:rect l="l" t="t" r="r" b="b"/>
                <a:pathLst>
                  <a:path w="1664335" h="1663064">
                    <a:moveTo>
                      <a:pt x="832104" y="0"/>
                    </a:moveTo>
                    <a:lnTo>
                      <a:pt x="783206" y="1411"/>
                    </a:lnTo>
                    <a:lnTo>
                      <a:pt x="735052" y="5593"/>
                    </a:lnTo>
                    <a:lnTo>
                      <a:pt x="687722" y="12468"/>
                    </a:lnTo>
                    <a:lnTo>
                      <a:pt x="641292" y="21958"/>
                    </a:lnTo>
                    <a:lnTo>
                      <a:pt x="595842" y="33984"/>
                    </a:lnTo>
                    <a:lnTo>
                      <a:pt x="551447" y="48469"/>
                    </a:lnTo>
                    <a:lnTo>
                      <a:pt x="508188" y="65335"/>
                    </a:lnTo>
                    <a:lnTo>
                      <a:pt x="466141" y="84504"/>
                    </a:lnTo>
                    <a:lnTo>
                      <a:pt x="425385" y="105897"/>
                    </a:lnTo>
                    <a:lnTo>
                      <a:pt x="385998" y="129437"/>
                    </a:lnTo>
                    <a:lnTo>
                      <a:pt x="348058" y="155046"/>
                    </a:lnTo>
                    <a:lnTo>
                      <a:pt x="311642" y="182646"/>
                    </a:lnTo>
                    <a:lnTo>
                      <a:pt x="276829" y="212159"/>
                    </a:lnTo>
                    <a:lnTo>
                      <a:pt x="243697" y="243506"/>
                    </a:lnTo>
                    <a:lnTo>
                      <a:pt x="212323" y="276610"/>
                    </a:lnTo>
                    <a:lnTo>
                      <a:pt x="182786" y="311393"/>
                    </a:lnTo>
                    <a:lnTo>
                      <a:pt x="155164" y="347777"/>
                    </a:lnTo>
                    <a:lnTo>
                      <a:pt x="129535" y="385683"/>
                    </a:lnTo>
                    <a:lnTo>
                      <a:pt x="105976" y="425035"/>
                    </a:lnTo>
                    <a:lnTo>
                      <a:pt x="84566" y="465753"/>
                    </a:lnTo>
                    <a:lnTo>
                      <a:pt x="65383" y="507759"/>
                    </a:lnTo>
                    <a:lnTo>
                      <a:pt x="48504" y="550977"/>
                    </a:lnTo>
                    <a:lnTo>
                      <a:pt x="34008" y="595327"/>
                    </a:lnTo>
                    <a:lnTo>
                      <a:pt x="21973" y="640733"/>
                    </a:lnTo>
                    <a:lnTo>
                      <a:pt x="12477" y="687115"/>
                    </a:lnTo>
                    <a:lnTo>
                      <a:pt x="5597" y="734395"/>
                    </a:lnTo>
                    <a:lnTo>
                      <a:pt x="1412" y="782497"/>
                    </a:lnTo>
                    <a:lnTo>
                      <a:pt x="0" y="831341"/>
                    </a:lnTo>
                    <a:lnTo>
                      <a:pt x="1412" y="880186"/>
                    </a:lnTo>
                    <a:lnTo>
                      <a:pt x="5597" y="928288"/>
                    </a:lnTo>
                    <a:lnTo>
                      <a:pt x="12477" y="975568"/>
                    </a:lnTo>
                    <a:lnTo>
                      <a:pt x="21973" y="1021950"/>
                    </a:lnTo>
                    <a:lnTo>
                      <a:pt x="34008" y="1067356"/>
                    </a:lnTo>
                    <a:lnTo>
                      <a:pt x="48504" y="1111706"/>
                    </a:lnTo>
                    <a:lnTo>
                      <a:pt x="65383" y="1154924"/>
                    </a:lnTo>
                    <a:lnTo>
                      <a:pt x="84566" y="1196930"/>
                    </a:lnTo>
                    <a:lnTo>
                      <a:pt x="105976" y="1237648"/>
                    </a:lnTo>
                    <a:lnTo>
                      <a:pt x="129535" y="1277000"/>
                    </a:lnTo>
                    <a:lnTo>
                      <a:pt x="155164" y="1314906"/>
                    </a:lnTo>
                    <a:lnTo>
                      <a:pt x="182786" y="1351290"/>
                    </a:lnTo>
                    <a:lnTo>
                      <a:pt x="212323" y="1386073"/>
                    </a:lnTo>
                    <a:lnTo>
                      <a:pt x="243697" y="1419177"/>
                    </a:lnTo>
                    <a:lnTo>
                      <a:pt x="276829" y="1450524"/>
                    </a:lnTo>
                    <a:lnTo>
                      <a:pt x="311642" y="1480037"/>
                    </a:lnTo>
                    <a:lnTo>
                      <a:pt x="348058" y="1507637"/>
                    </a:lnTo>
                    <a:lnTo>
                      <a:pt x="385998" y="1533246"/>
                    </a:lnTo>
                    <a:lnTo>
                      <a:pt x="425385" y="1556786"/>
                    </a:lnTo>
                    <a:lnTo>
                      <a:pt x="466141" y="1578179"/>
                    </a:lnTo>
                    <a:lnTo>
                      <a:pt x="508188" y="1597348"/>
                    </a:lnTo>
                    <a:lnTo>
                      <a:pt x="551447" y="1614214"/>
                    </a:lnTo>
                    <a:lnTo>
                      <a:pt x="595842" y="1628699"/>
                    </a:lnTo>
                    <a:lnTo>
                      <a:pt x="641292" y="1640725"/>
                    </a:lnTo>
                    <a:lnTo>
                      <a:pt x="687722" y="1650215"/>
                    </a:lnTo>
                    <a:lnTo>
                      <a:pt x="735052" y="1657090"/>
                    </a:lnTo>
                    <a:lnTo>
                      <a:pt x="783206" y="1661272"/>
                    </a:lnTo>
                    <a:lnTo>
                      <a:pt x="832104" y="1662683"/>
                    </a:lnTo>
                    <a:lnTo>
                      <a:pt x="881001" y="1661272"/>
                    </a:lnTo>
                    <a:lnTo>
                      <a:pt x="929155" y="1657090"/>
                    </a:lnTo>
                    <a:lnTo>
                      <a:pt x="976485" y="1650215"/>
                    </a:lnTo>
                    <a:lnTo>
                      <a:pt x="1022915" y="1640725"/>
                    </a:lnTo>
                    <a:lnTo>
                      <a:pt x="1068365" y="1628699"/>
                    </a:lnTo>
                    <a:lnTo>
                      <a:pt x="1112760" y="1614214"/>
                    </a:lnTo>
                    <a:lnTo>
                      <a:pt x="1156019" y="1597348"/>
                    </a:lnTo>
                    <a:lnTo>
                      <a:pt x="1198066" y="1578179"/>
                    </a:lnTo>
                    <a:lnTo>
                      <a:pt x="1238822" y="1556786"/>
                    </a:lnTo>
                    <a:lnTo>
                      <a:pt x="1278209" y="1533246"/>
                    </a:lnTo>
                    <a:lnTo>
                      <a:pt x="1316149" y="1507637"/>
                    </a:lnTo>
                    <a:lnTo>
                      <a:pt x="1352565" y="1480037"/>
                    </a:lnTo>
                    <a:lnTo>
                      <a:pt x="1387378" y="1450524"/>
                    </a:lnTo>
                    <a:lnTo>
                      <a:pt x="1420510" y="1419177"/>
                    </a:lnTo>
                    <a:lnTo>
                      <a:pt x="1451884" y="1386073"/>
                    </a:lnTo>
                    <a:lnTo>
                      <a:pt x="1481421" y="1351290"/>
                    </a:lnTo>
                    <a:lnTo>
                      <a:pt x="1509043" y="1314906"/>
                    </a:lnTo>
                    <a:lnTo>
                      <a:pt x="1534672" y="1277000"/>
                    </a:lnTo>
                    <a:lnTo>
                      <a:pt x="1558231" y="1237648"/>
                    </a:lnTo>
                    <a:lnTo>
                      <a:pt x="1579641" y="1196930"/>
                    </a:lnTo>
                    <a:lnTo>
                      <a:pt x="1598824" y="1154924"/>
                    </a:lnTo>
                    <a:lnTo>
                      <a:pt x="1615703" y="1111706"/>
                    </a:lnTo>
                    <a:lnTo>
                      <a:pt x="1630199" y="1067356"/>
                    </a:lnTo>
                    <a:lnTo>
                      <a:pt x="1642234" y="1021950"/>
                    </a:lnTo>
                    <a:lnTo>
                      <a:pt x="1651730" y="975568"/>
                    </a:lnTo>
                    <a:lnTo>
                      <a:pt x="1658610" y="928288"/>
                    </a:lnTo>
                    <a:lnTo>
                      <a:pt x="1662795" y="880186"/>
                    </a:lnTo>
                    <a:lnTo>
                      <a:pt x="1664208" y="831341"/>
                    </a:lnTo>
                    <a:lnTo>
                      <a:pt x="1662795" y="782497"/>
                    </a:lnTo>
                    <a:lnTo>
                      <a:pt x="1658610" y="734395"/>
                    </a:lnTo>
                    <a:lnTo>
                      <a:pt x="1651730" y="687115"/>
                    </a:lnTo>
                    <a:lnTo>
                      <a:pt x="1642234" y="640733"/>
                    </a:lnTo>
                    <a:lnTo>
                      <a:pt x="1630199" y="595327"/>
                    </a:lnTo>
                    <a:lnTo>
                      <a:pt x="1615703" y="550977"/>
                    </a:lnTo>
                    <a:lnTo>
                      <a:pt x="1598824" y="507759"/>
                    </a:lnTo>
                    <a:lnTo>
                      <a:pt x="1579641" y="465753"/>
                    </a:lnTo>
                    <a:lnTo>
                      <a:pt x="1558231" y="425035"/>
                    </a:lnTo>
                    <a:lnTo>
                      <a:pt x="1534672" y="385683"/>
                    </a:lnTo>
                    <a:lnTo>
                      <a:pt x="1509043" y="347777"/>
                    </a:lnTo>
                    <a:lnTo>
                      <a:pt x="1481421" y="311393"/>
                    </a:lnTo>
                    <a:lnTo>
                      <a:pt x="1451884" y="276610"/>
                    </a:lnTo>
                    <a:lnTo>
                      <a:pt x="1420510" y="243506"/>
                    </a:lnTo>
                    <a:lnTo>
                      <a:pt x="1387378" y="212159"/>
                    </a:lnTo>
                    <a:lnTo>
                      <a:pt x="1352565" y="182646"/>
                    </a:lnTo>
                    <a:lnTo>
                      <a:pt x="1316149" y="155046"/>
                    </a:lnTo>
                    <a:lnTo>
                      <a:pt x="1278209" y="129437"/>
                    </a:lnTo>
                    <a:lnTo>
                      <a:pt x="1238822" y="105897"/>
                    </a:lnTo>
                    <a:lnTo>
                      <a:pt x="1198066" y="84504"/>
                    </a:lnTo>
                    <a:lnTo>
                      <a:pt x="1156019" y="65335"/>
                    </a:lnTo>
                    <a:lnTo>
                      <a:pt x="1112760" y="48469"/>
                    </a:lnTo>
                    <a:lnTo>
                      <a:pt x="1068365" y="33984"/>
                    </a:lnTo>
                    <a:lnTo>
                      <a:pt x="1022915" y="21958"/>
                    </a:lnTo>
                    <a:lnTo>
                      <a:pt x="976485" y="12468"/>
                    </a:lnTo>
                    <a:lnTo>
                      <a:pt x="929155" y="5593"/>
                    </a:lnTo>
                    <a:lnTo>
                      <a:pt x="881001" y="1411"/>
                    </a:lnTo>
                    <a:lnTo>
                      <a:pt x="832104" y="0"/>
                    </a:lnTo>
                    <a:close/>
                  </a:path>
                </a:pathLst>
              </a:custGeom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object 11">
                <a:extLst>
                  <a:ext uri="{FF2B5EF4-FFF2-40B4-BE49-F238E27FC236}">
                    <a16:creationId xmlns:a16="http://schemas.microsoft.com/office/drawing/2014/main" id="{D5E9F534-9E64-C380-1021-47611F1835FF}"/>
                  </a:ext>
                </a:extLst>
              </p:cNvPr>
              <p:cNvSpPr/>
              <p:nvPr/>
            </p:nvSpPr>
            <p:spPr>
              <a:xfrm>
                <a:off x="5743892" y="3649259"/>
                <a:ext cx="640080" cy="365760"/>
              </a:xfrm>
              <a:custGeom>
                <a:avLst/>
                <a:gdLst/>
                <a:ahLst/>
                <a:cxnLst/>
                <a:rect l="l" t="t" r="r" b="b"/>
                <a:pathLst>
                  <a:path w="710564" h="387350">
                    <a:moveTo>
                      <a:pt x="710183" y="0"/>
                    </a:moveTo>
                    <a:lnTo>
                      <a:pt x="0" y="0"/>
                    </a:lnTo>
                    <a:lnTo>
                      <a:pt x="355092" y="387096"/>
                    </a:lnTo>
                    <a:lnTo>
                      <a:pt x="710183" y="0"/>
                    </a:lnTo>
                    <a:close/>
                  </a:path>
                </a:pathLst>
              </a:custGeom>
              <a:solidFill>
                <a:srgbClr val="007864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E2D16DF-757D-723A-92B0-325A48EF7547}"/>
                </a:ext>
              </a:extLst>
            </p:cNvPr>
            <p:cNvGrpSpPr/>
            <p:nvPr/>
          </p:nvGrpSpPr>
          <p:grpSpPr>
            <a:xfrm>
              <a:off x="5795496" y="2351740"/>
              <a:ext cx="738193" cy="719360"/>
              <a:chOff x="2325688" y="2176462"/>
              <a:chExt cx="973137" cy="973139"/>
            </a:xfrm>
            <a:solidFill>
              <a:srgbClr val="007864"/>
            </a:solidFill>
          </p:grpSpPr>
          <p:sp>
            <p:nvSpPr>
              <p:cNvPr id="70" name="Rectangle 40">
                <a:extLst>
                  <a:ext uri="{FF2B5EF4-FFF2-40B4-BE49-F238E27FC236}">
                    <a16:creationId xmlns:a16="http://schemas.microsoft.com/office/drawing/2014/main" id="{A749A032-8A79-D0A7-849D-82E86DB62E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5688" y="3113088"/>
                <a:ext cx="973137" cy="365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Freeform 41">
                <a:extLst>
                  <a:ext uri="{FF2B5EF4-FFF2-40B4-BE49-F238E27FC236}">
                    <a16:creationId xmlns:a16="http://schemas.microsoft.com/office/drawing/2014/main" id="{56C1B3AA-9204-CD51-A34B-8C20A4EEC2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4350" y="2244725"/>
                <a:ext cx="174625" cy="173038"/>
              </a:xfrm>
              <a:custGeom>
                <a:avLst/>
                <a:gdLst>
                  <a:gd name="T0" fmla="*/ 0 w 110"/>
                  <a:gd name="T1" fmla="*/ 0 h 109"/>
                  <a:gd name="T2" fmla="*/ 0 w 110"/>
                  <a:gd name="T3" fmla="*/ 109 h 109"/>
                  <a:gd name="T4" fmla="*/ 110 w 110"/>
                  <a:gd name="T5" fmla="*/ 109 h 109"/>
                  <a:gd name="T6" fmla="*/ 110 w 110"/>
                  <a:gd name="T7" fmla="*/ 0 h 109"/>
                  <a:gd name="T8" fmla="*/ 0 w 110"/>
                  <a:gd name="T9" fmla="*/ 0 h 109"/>
                  <a:gd name="T10" fmla="*/ 88 w 110"/>
                  <a:gd name="T11" fmla="*/ 66 h 109"/>
                  <a:gd name="T12" fmla="*/ 66 w 110"/>
                  <a:gd name="T13" fmla="*/ 66 h 109"/>
                  <a:gd name="T14" fmla="*/ 66 w 110"/>
                  <a:gd name="T15" fmla="*/ 88 h 109"/>
                  <a:gd name="T16" fmla="*/ 45 w 110"/>
                  <a:gd name="T17" fmla="*/ 88 h 109"/>
                  <a:gd name="T18" fmla="*/ 45 w 110"/>
                  <a:gd name="T19" fmla="*/ 66 h 109"/>
                  <a:gd name="T20" fmla="*/ 22 w 110"/>
                  <a:gd name="T21" fmla="*/ 66 h 109"/>
                  <a:gd name="T22" fmla="*/ 22 w 110"/>
                  <a:gd name="T23" fmla="*/ 43 h 109"/>
                  <a:gd name="T24" fmla="*/ 45 w 110"/>
                  <a:gd name="T25" fmla="*/ 43 h 109"/>
                  <a:gd name="T26" fmla="*/ 45 w 110"/>
                  <a:gd name="T27" fmla="*/ 22 h 109"/>
                  <a:gd name="T28" fmla="*/ 66 w 110"/>
                  <a:gd name="T29" fmla="*/ 22 h 109"/>
                  <a:gd name="T30" fmla="*/ 66 w 110"/>
                  <a:gd name="T31" fmla="*/ 43 h 109"/>
                  <a:gd name="T32" fmla="*/ 88 w 110"/>
                  <a:gd name="T33" fmla="*/ 43 h 109"/>
                  <a:gd name="T34" fmla="*/ 88 w 110"/>
                  <a:gd name="T35" fmla="*/ 6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0" h="109">
                    <a:moveTo>
                      <a:pt x="0" y="0"/>
                    </a:moveTo>
                    <a:lnTo>
                      <a:pt x="0" y="109"/>
                    </a:lnTo>
                    <a:lnTo>
                      <a:pt x="110" y="109"/>
                    </a:lnTo>
                    <a:lnTo>
                      <a:pt x="110" y="0"/>
                    </a:lnTo>
                    <a:lnTo>
                      <a:pt x="0" y="0"/>
                    </a:lnTo>
                    <a:close/>
                    <a:moveTo>
                      <a:pt x="88" y="66"/>
                    </a:moveTo>
                    <a:lnTo>
                      <a:pt x="66" y="66"/>
                    </a:lnTo>
                    <a:lnTo>
                      <a:pt x="66" y="88"/>
                    </a:lnTo>
                    <a:lnTo>
                      <a:pt x="45" y="88"/>
                    </a:lnTo>
                    <a:lnTo>
                      <a:pt x="45" y="66"/>
                    </a:lnTo>
                    <a:lnTo>
                      <a:pt x="22" y="66"/>
                    </a:lnTo>
                    <a:lnTo>
                      <a:pt x="22" y="43"/>
                    </a:lnTo>
                    <a:lnTo>
                      <a:pt x="45" y="43"/>
                    </a:lnTo>
                    <a:lnTo>
                      <a:pt x="45" y="22"/>
                    </a:lnTo>
                    <a:lnTo>
                      <a:pt x="66" y="22"/>
                    </a:lnTo>
                    <a:lnTo>
                      <a:pt x="66" y="43"/>
                    </a:lnTo>
                    <a:lnTo>
                      <a:pt x="88" y="43"/>
                    </a:lnTo>
                    <a:lnTo>
                      <a:pt x="88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Freeform 42">
                <a:extLst>
                  <a:ext uri="{FF2B5EF4-FFF2-40B4-BE49-F238E27FC236}">
                    <a16:creationId xmlns:a16="http://schemas.microsoft.com/office/drawing/2014/main" id="{C7DA88B8-9292-2443-FF2E-6ABC9073FB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26711" y="2176462"/>
                <a:ext cx="868362" cy="901700"/>
              </a:xfrm>
              <a:custGeom>
                <a:avLst/>
                <a:gdLst>
                  <a:gd name="T0" fmla="*/ 309 w 455"/>
                  <a:gd name="T1" fmla="*/ 0 h 473"/>
                  <a:gd name="T2" fmla="*/ 0 w 455"/>
                  <a:gd name="T3" fmla="*/ 473 h 473"/>
                  <a:gd name="T4" fmla="*/ 18 w 455"/>
                  <a:gd name="T5" fmla="*/ 346 h 473"/>
                  <a:gd name="T6" fmla="*/ 72 w 455"/>
                  <a:gd name="T7" fmla="*/ 473 h 473"/>
                  <a:gd name="T8" fmla="*/ 91 w 455"/>
                  <a:gd name="T9" fmla="*/ 346 h 473"/>
                  <a:gd name="T10" fmla="*/ 145 w 455"/>
                  <a:gd name="T11" fmla="*/ 473 h 473"/>
                  <a:gd name="T12" fmla="*/ 455 w 455"/>
                  <a:gd name="T13" fmla="*/ 164 h 473"/>
                  <a:gd name="T14" fmla="*/ 18 w 455"/>
                  <a:gd name="T15" fmla="*/ 18 h 473"/>
                  <a:gd name="T16" fmla="*/ 72 w 455"/>
                  <a:gd name="T17" fmla="*/ 91 h 473"/>
                  <a:gd name="T18" fmla="*/ 18 w 455"/>
                  <a:gd name="T19" fmla="*/ 18 h 473"/>
                  <a:gd name="T20" fmla="*/ 72 w 455"/>
                  <a:gd name="T21" fmla="*/ 182 h 473"/>
                  <a:gd name="T22" fmla="*/ 18 w 455"/>
                  <a:gd name="T23" fmla="*/ 255 h 473"/>
                  <a:gd name="T24" fmla="*/ 18 w 455"/>
                  <a:gd name="T25" fmla="*/ 327 h 473"/>
                  <a:gd name="T26" fmla="*/ 145 w 455"/>
                  <a:gd name="T27" fmla="*/ 327 h 473"/>
                  <a:gd name="T28" fmla="*/ 145 w 455"/>
                  <a:gd name="T29" fmla="*/ 255 h 473"/>
                  <a:gd name="T30" fmla="*/ 91 w 455"/>
                  <a:gd name="T31" fmla="*/ 182 h 473"/>
                  <a:gd name="T32" fmla="*/ 145 w 455"/>
                  <a:gd name="T33" fmla="*/ 255 h 473"/>
                  <a:gd name="T34" fmla="*/ 91 w 455"/>
                  <a:gd name="T35" fmla="*/ 91 h 473"/>
                  <a:gd name="T36" fmla="*/ 145 w 455"/>
                  <a:gd name="T37" fmla="*/ 18 h 473"/>
                  <a:gd name="T38" fmla="*/ 218 w 455"/>
                  <a:gd name="T39" fmla="*/ 437 h 473"/>
                  <a:gd name="T40" fmla="*/ 164 w 455"/>
                  <a:gd name="T41" fmla="*/ 346 h 473"/>
                  <a:gd name="T42" fmla="*/ 218 w 455"/>
                  <a:gd name="T43" fmla="*/ 437 h 473"/>
                  <a:gd name="T44" fmla="*/ 164 w 455"/>
                  <a:gd name="T45" fmla="*/ 255 h 473"/>
                  <a:gd name="T46" fmla="*/ 218 w 455"/>
                  <a:gd name="T47" fmla="*/ 182 h 473"/>
                  <a:gd name="T48" fmla="*/ 218 w 455"/>
                  <a:gd name="T49" fmla="*/ 91 h 473"/>
                  <a:gd name="T50" fmla="*/ 164 w 455"/>
                  <a:gd name="T51" fmla="*/ 18 h 473"/>
                  <a:gd name="T52" fmla="*/ 218 w 455"/>
                  <a:gd name="T53" fmla="*/ 91 h 473"/>
                  <a:gd name="T54" fmla="*/ 236 w 455"/>
                  <a:gd name="T55" fmla="*/ 437 h 473"/>
                  <a:gd name="T56" fmla="*/ 291 w 455"/>
                  <a:gd name="T57" fmla="*/ 346 h 473"/>
                  <a:gd name="T58" fmla="*/ 291 w 455"/>
                  <a:gd name="T59" fmla="*/ 255 h 473"/>
                  <a:gd name="T60" fmla="*/ 236 w 455"/>
                  <a:gd name="T61" fmla="*/ 182 h 473"/>
                  <a:gd name="T62" fmla="*/ 291 w 455"/>
                  <a:gd name="T63" fmla="*/ 255 h 473"/>
                  <a:gd name="T64" fmla="*/ 236 w 455"/>
                  <a:gd name="T65" fmla="*/ 91 h 473"/>
                  <a:gd name="T66" fmla="*/ 291 w 455"/>
                  <a:gd name="T67" fmla="*/ 18 h 473"/>
                  <a:gd name="T68" fmla="*/ 364 w 455"/>
                  <a:gd name="T69" fmla="*/ 437 h 473"/>
                  <a:gd name="T70" fmla="*/ 309 w 455"/>
                  <a:gd name="T71" fmla="*/ 346 h 473"/>
                  <a:gd name="T72" fmla="*/ 364 w 455"/>
                  <a:gd name="T73" fmla="*/ 437 h 473"/>
                  <a:gd name="T74" fmla="*/ 309 w 455"/>
                  <a:gd name="T75" fmla="*/ 255 h 473"/>
                  <a:gd name="T76" fmla="*/ 364 w 455"/>
                  <a:gd name="T77" fmla="*/ 182 h 473"/>
                  <a:gd name="T78" fmla="*/ 437 w 455"/>
                  <a:gd name="T79" fmla="*/ 437 h 473"/>
                  <a:gd name="T80" fmla="*/ 382 w 455"/>
                  <a:gd name="T81" fmla="*/ 346 h 473"/>
                  <a:gd name="T82" fmla="*/ 437 w 455"/>
                  <a:gd name="T83" fmla="*/ 437 h 473"/>
                  <a:gd name="T84" fmla="*/ 382 w 455"/>
                  <a:gd name="T85" fmla="*/ 255 h 473"/>
                  <a:gd name="T86" fmla="*/ 437 w 455"/>
                  <a:gd name="T87" fmla="*/ 182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55" h="473">
                    <a:moveTo>
                      <a:pt x="309" y="164"/>
                    </a:moveTo>
                    <a:cubicBezTo>
                      <a:pt x="309" y="0"/>
                      <a:pt x="309" y="0"/>
                      <a:pt x="30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73"/>
                      <a:pt x="0" y="473"/>
                      <a:pt x="0" y="473"/>
                    </a:cubicBezTo>
                    <a:cubicBezTo>
                      <a:pt x="18" y="473"/>
                      <a:pt x="18" y="473"/>
                      <a:pt x="18" y="473"/>
                    </a:cubicBezTo>
                    <a:cubicBezTo>
                      <a:pt x="18" y="346"/>
                      <a:pt x="18" y="346"/>
                      <a:pt x="18" y="346"/>
                    </a:cubicBezTo>
                    <a:cubicBezTo>
                      <a:pt x="72" y="346"/>
                      <a:pt x="72" y="346"/>
                      <a:pt x="72" y="346"/>
                    </a:cubicBezTo>
                    <a:cubicBezTo>
                      <a:pt x="72" y="473"/>
                      <a:pt x="72" y="473"/>
                      <a:pt x="72" y="473"/>
                    </a:cubicBezTo>
                    <a:cubicBezTo>
                      <a:pt x="91" y="473"/>
                      <a:pt x="91" y="473"/>
                      <a:pt x="91" y="473"/>
                    </a:cubicBezTo>
                    <a:cubicBezTo>
                      <a:pt x="91" y="346"/>
                      <a:pt x="91" y="346"/>
                      <a:pt x="91" y="346"/>
                    </a:cubicBezTo>
                    <a:cubicBezTo>
                      <a:pt x="145" y="346"/>
                      <a:pt x="145" y="346"/>
                      <a:pt x="145" y="346"/>
                    </a:cubicBezTo>
                    <a:cubicBezTo>
                      <a:pt x="145" y="473"/>
                      <a:pt x="145" y="473"/>
                      <a:pt x="145" y="473"/>
                    </a:cubicBezTo>
                    <a:cubicBezTo>
                      <a:pt x="455" y="473"/>
                      <a:pt x="455" y="473"/>
                      <a:pt x="455" y="473"/>
                    </a:cubicBezTo>
                    <a:cubicBezTo>
                      <a:pt x="455" y="164"/>
                      <a:pt x="455" y="164"/>
                      <a:pt x="455" y="164"/>
                    </a:cubicBezTo>
                    <a:lnTo>
                      <a:pt x="309" y="164"/>
                    </a:lnTo>
                    <a:close/>
                    <a:moveTo>
                      <a:pt x="18" y="18"/>
                    </a:moveTo>
                    <a:cubicBezTo>
                      <a:pt x="72" y="18"/>
                      <a:pt x="72" y="18"/>
                      <a:pt x="72" y="1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18" y="91"/>
                      <a:pt x="18" y="91"/>
                      <a:pt x="18" y="91"/>
                    </a:cubicBezTo>
                    <a:lnTo>
                      <a:pt x="18" y="18"/>
                    </a:lnTo>
                    <a:close/>
                    <a:moveTo>
                      <a:pt x="18" y="182"/>
                    </a:moveTo>
                    <a:cubicBezTo>
                      <a:pt x="72" y="182"/>
                      <a:pt x="72" y="182"/>
                      <a:pt x="72" y="182"/>
                    </a:cubicBezTo>
                    <a:cubicBezTo>
                      <a:pt x="72" y="255"/>
                      <a:pt x="72" y="255"/>
                      <a:pt x="72" y="255"/>
                    </a:cubicBezTo>
                    <a:cubicBezTo>
                      <a:pt x="18" y="255"/>
                      <a:pt x="18" y="255"/>
                      <a:pt x="18" y="255"/>
                    </a:cubicBezTo>
                    <a:lnTo>
                      <a:pt x="18" y="182"/>
                    </a:lnTo>
                    <a:close/>
                    <a:moveTo>
                      <a:pt x="18" y="327"/>
                    </a:moveTo>
                    <a:cubicBezTo>
                      <a:pt x="18" y="297"/>
                      <a:pt x="46" y="273"/>
                      <a:pt x="82" y="273"/>
                    </a:cubicBezTo>
                    <a:cubicBezTo>
                      <a:pt x="117" y="273"/>
                      <a:pt x="145" y="297"/>
                      <a:pt x="145" y="327"/>
                    </a:cubicBezTo>
                    <a:lnTo>
                      <a:pt x="18" y="327"/>
                    </a:lnTo>
                    <a:close/>
                    <a:moveTo>
                      <a:pt x="145" y="255"/>
                    </a:moveTo>
                    <a:cubicBezTo>
                      <a:pt x="91" y="255"/>
                      <a:pt x="91" y="255"/>
                      <a:pt x="91" y="255"/>
                    </a:cubicBezTo>
                    <a:cubicBezTo>
                      <a:pt x="91" y="182"/>
                      <a:pt x="91" y="182"/>
                      <a:pt x="91" y="182"/>
                    </a:cubicBezTo>
                    <a:cubicBezTo>
                      <a:pt x="145" y="182"/>
                      <a:pt x="145" y="182"/>
                      <a:pt x="145" y="182"/>
                    </a:cubicBezTo>
                    <a:lnTo>
                      <a:pt x="145" y="255"/>
                    </a:lnTo>
                    <a:close/>
                    <a:moveTo>
                      <a:pt x="145" y="91"/>
                    </a:moveTo>
                    <a:cubicBezTo>
                      <a:pt x="91" y="91"/>
                      <a:pt x="91" y="91"/>
                      <a:pt x="91" y="91"/>
                    </a:cubicBezTo>
                    <a:cubicBezTo>
                      <a:pt x="91" y="18"/>
                      <a:pt x="91" y="18"/>
                      <a:pt x="91" y="18"/>
                    </a:cubicBezTo>
                    <a:cubicBezTo>
                      <a:pt x="145" y="18"/>
                      <a:pt x="145" y="18"/>
                      <a:pt x="145" y="18"/>
                    </a:cubicBezTo>
                    <a:lnTo>
                      <a:pt x="145" y="91"/>
                    </a:lnTo>
                    <a:close/>
                    <a:moveTo>
                      <a:pt x="218" y="437"/>
                    </a:moveTo>
                    <a:cubicBezTo>
                      <a:pt x="164" y="437"/>
                      <a:pt x="164" y="437"/>
                      <a:pt x="164" y="437"/>
                    </a:cubicBezTo>
                    <a:cubicBezTo>
                      <a:pt x="164" y="346"/>
                      <a:pt x="164" y="346"/>
                      <a:pt x="164" y="346"/>
                    </a:cubicBezTo>
                    <a:cubicBezTo>
                      <a:pt x="218" y="346"/>
                      <a:pt x="218" y="346"/>
                      <a:pt x="218" y="346"/>
                    </a:cubicBezTo>
                    <a:lnTo>
                      <a:pt x="218" y="437"/>
                    </a:lnTo>
                    <a:close/>
                    <a:moveTo>
                      <a:pt x="218" y="255"/>
                    </a:moveTo>
                    <a:cubicBezTo>
                      <a:pt x="164" y="255"/>
                      <a:pt x="164" y="255"/>
                      <a:pt x="164" y="255"/>
                    </a:cubicBezTo>
                    <a:cubicBezTo>
                      <a:pt x="164" y="182"/>
                      <a:pt x="164" y="182"/>
                      <a:pt x="164" y="182"/>
                    </a:cubicBezTo>
                    <a:cubicBezTo>
                      <a:pt x="218" y="182"/>
                      <a:pt x="218" y="182"/>
                      <a:pt x="218" y="182"/>
                    </a:cubicBezTo>
                    <a:lnTo>
                      <a:pt x="218" y="255"/>
                    </a:lnTo>
                    <a:close/>
                    <a:moveTo>
                      <a:pt x="218" y="91"/>
                    </a:moveTo>
                    <a:cubicBezTo>
                      <a:pt x="164" y="91"/>
                      <a:pt x="164" y="91"/>
                      <a:pt x="164" y="91"/>
                    </a:cubicBezTo>
                    <a:cubicBezTo>
                      <a:pt x="164" y="18"/>
                      <a:pt x="164" y="18"/>
                      <a:pt x="164" y="18"/>
                    </a:cubicBezTo>
                    <a:cubicBezTo>
                      <a:pt x="218" y="18"/>
                      <a:pt x="218" y="18"/>
                      <a:pt x="218" y="18"/>
                    </a:cubicBezTo>
                    <a:lnTo>
                      <a:pt x="218" y="91"/>
                    </a:lnTo>
                    <a:close/>
                    <a:moveTo>
                      <a:pt x="291" y="437"/>
                    </a:moveTo>
                    <a:cubicBezTo>
                      <a:pt x="236" y="437"/>
                      <a:pt x="236" y="437"/>
                      <a:pt x="236" y="437"/>
                    </a:cubicBezTo>
                    <a:cubicBezTo>
                      <a:pt x="236" y="346"/>
                      <a:pt x="236" y="346"/>
                      <a:pt x="236" y="346"/>
                    </a:cubicBezTo>
                    <a:cubicBezTo>
                      <a:pt x="291" y="346"/>
                      <a:pt x="291" y="346"/>
                      <a:pt x="291" y="346"/>
                    </a:cubicBezTo>
                    <a:lnTo>
                      <a:pt x="291" y="437"/>
                    </a:lnTo>
                    <a:close/>
                    <a:moveTo>
                      <a:pt x="291" y="255"/>
                    </a:moveTo>
                    <a:cubicBezTo>
                      <a:pt x="236" y="255"/>
                      <a:pt x="236" y="255"/>
                      <a:pt x="236" y="255"/>
                    </a:cubicBezTo>
                    <a:cubicBezTo>
                      <a:pt x="236" y="182"/>
                      <a:pt x="236" y="182"/>
                      <a:pt x="236" y="182"/>
                    </a:cubicBezTo>
                    <a:cubicBezTo>
                      <a:pt x="291" y="182"/>
                      <a:pt x="291" y="182"/>
                      <a:pt x="291" y="182"/>
                    </a:cubicBezTo>
                    <a:lnTo>
                      <a:pt x="291" y="255"/>
                    </a:lnTo>
                    <a:close/>
                    <a:moveTo>
                      <a:pt x="291" y="91"/>
                    </a:moveTo>
                    <a:cubicBezTo>
                      <a:pt x="236" y="91"/>
                      <a:pt x="236" y="91"/>
                      <a:pt x="236" y="91"/>
                    </a:cubicBezTo>
                    <a:cubicBezTo>
                      <a:pt x="236" y="18"/>
                      <a:pt x="236" y="18"/>
                      <a:pt x="236" y="18"/>
                    </a:cubicBezTo>
                    <a:cubicBezTo>
                      <a:pt x="291" y="18"/>
                      <a:pt x="291" y="18"/>
                      <a:pt x="291" y="18"/>
                    </a:cubicBezTo>
                    <a:lnTo>
                      <a:pt x="291" y="91"/>
                    </a:lnTo>
                    <a:close/>
                    <a:moveTo>
                      <a:pt x="364" y="437"/>
                    </a:moveTo>
                    <a:cubicBezTo>
                      <a:pt x="309" y="437"/>
                      <a:pt x="309" y="437"/>
                      <a:pt x="309" y="437"/>
                    </a:cubicBezTo>
                    <a:cubicBezTo>
                      <a:pt x="309" y="346"/>
                      <a:pt x="309" y="346"/>
                      <a:pt x="309" y="346"/>
                    </a:cubicBezTo>
                    <a:cubicBezTo>
                      <a:pt x="364" y="346"/>
                      <a:pt x="364" y="346"/>
                      <a:pt x="364" y="346"/>
                    </a:cubicBezTo>
                    <a:lnTo>
                      <a:pt x="364" y="437"/>
                    </a:lnTo>
                    <a:close/>
                    <a:moveTo>
                      <a:pt x="364" y="255"/>
                    </a:moveTo>
                    <a:cubicBezTo>
                      <a:pt x="309" y="255"/>
                      <a:pt x="309" y="255"/>
                      <a:pt x="309" y="255"/>
                    </a:cubicBezTo>
                    <a:cubicBezTo>
                      <a:pt x="309" y="182"/>
                      <a:pt x="309" y="182"/>
                      <a:pt x="309" y="182"/>
                    </a:cubicBezTo>
                    <a:cubicBezTo>
                      <a:pt x="364" y="182"/>
                      <a:pt x="364" y="182"/>
                      <a:pt x="364" y="182"/>
                    </a:cubicBezTo>
                    <a:lnTo>
                      <a:pt x="364" y="255"/>
                    </a:lnTo>
                    <a:close/>
                    <a:moveTo>
                      <a:pt x="437" y="437"/>
                    </a:moveTo>
                    <a:cubicBezTo>
                      <a:pt x="382" y="437"/>
                      <a:pt x="382" y="437"/>
                      <a:pt x="382" y="437"/>
                    </a:cubicBezTo>
                    <a:cubicBezTo>
                      <a:pt x="382" y="346"/>
                      <a:pt x="382" y="346"/>
                      <a:pt x="382" y="346"/>
                    </a:cubicBezTo>
                    <a:cubicBezTo>
                      <a:pt x="437" y="346"/>
                      <a:pt x="437" y="346"/>
                      <a:pt x="437" y="346"/>
                    </a:cubicBezTo>
                    <a:lnTo>
                      <a:pt x="437" y="437"/>
                    </a:lnTo>
                    <a:close/>
                    <a:moveTo>
                      <a:pt x="437" y="255"/>
                    </a:moveTo>
                    <a:cubicBezTo>
                      <a:pt x="382" y="255"/>
                      <a:pt x="382" y="255"/>
                      <a:pt x="382" y="255"/>
                    </a:cubicBezTo>
                    <a:cubicBezTo>
                      <a:pt x="382" y="182"/>
                      <a:pt x="382" y="182"/>
                      <a:pt x="382" y="182"/>
                    </a:cubicBezTo>
                    <a:cubicBezTo>
                      <a:pt x="437" y="182"/>
                      <a:pt x="437" y="182"/>
                      <a:pt x="437" y="182"/>
                    </a:cubicBezTo>
                    <a:lnTo>
                      <a:pt x="437" y="2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reeform 43">
                <a:extLst>
                  <a:ext uri="{FF2B5EF4-FFF2-40B4-BE49-F238E27FC236}">
                    <a16:creationId xmlns:a16="http://schemas.microsoft.com/office/drawing/2014/main" id="{1D81E932-C9AF-9979-CAB0-1E788CD3D7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4350" y="2176462"/>
                <a:ext cx="244475" cy="901700"/>
              </a:xfrm>
              <a:custGeom>
                <a:avLst/>
                <a:gdLst>
                  <a:gd name="T0" fmla="*/ 0 w 154"/>
                  <a:gd name="T1" fmla="*/ 0 h 568"/>
                  <a:gd name="T2" fmla="*/ 0 w 154"/>
                  <a:gd name="T3" fmla="*/ 21 h 568"/>
                  <a:gd name="T4" fmla="*/ 131 w 154"/>
                  <a:gd name="T5" fmla="*/ 21 h 568"/>
                  <a:gd name="T6" fmla="*/ 131 w 154"/>
                  <a:gd name="T7" fmla="*/ 568 h 568"/>
                  <a:gd name="T8" fmla="*/ 154 w 154"/>
                  <a:gd name="T9" fmla="*/ 568 h 568"/>
                  <a:gd name="T10" fmla="*/ 154 w 154"/>
                  <a:gd name="T11" fmla="*/ 0 h 568"/>
                  <a:gd name="T12" fmla="*/ 0 w 154"/>
                  <a:gd name="T13" fmla="*/ 0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" h="568">
                    <a:moveTo>
                      <a:pt x="0" y="0"/>
                    </a:moveTo>
                    <a:lnTo>
                      <a:pt x="0" y="21"/>
                    </a:lnTo>
                    <a:lnTo>
                      <a:pt x="131" y="21"/>
                    </a:lnTo>
                    <a:lnTo>
                      <a:pt x="131" y="568"/>
                    </a:lnTo>
                    <a:lnTo>
                      <a:pt x="154" y="568"/>
                    </a:lnTo>
                    <a:lnTo>
                      <a:pt x="15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E220DB-B9C8-0B21-AD78-C2B29FC4E8F6}"/>
              </a:ext>
            </a:extLst>
          </p:cNvPr>
          <p:cNvGrpSpPr/>
          <p:nvPr/>
        </p:nvGrpSpPr>
        <p:grpSpPr>
          <a:xfrm>
            <a:off x="2180231" y="1847313"/>
            <a:ext cx="1737360" cy="1967484"/>
            <a:chOff x="2180231" y="1847313"/>
            <a:chExt cx="1737360" cy="1967484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63F66F3-7B12-ECBF-2016-83C0474C7E28}"/>
                </a:ext>
              </a:extLst>
            </p:cNvPr>
            <p:cNvGrpSpPr/>
            <p:nvPr/>
          </p:nvGrpSpPr>
          <p:grpSpPr>
            <a:xfrm>
              <a:off x="2180231" y="1847313"/>
              <a:ext cx="1737360" cy="1967484"/>
              <a:chOff x="2398776" y="2072639"/>
              <a:chExt cx="1737360" cy="1967484"/>
            </a:xfrm>
          </p:grpSpPr>
          <p:sp>
            <p:nvSpPr>
              <p:cNvPr id="56" name="object 8">
                <a:extLst>
                  <a:ext uri="{FF2B5EF4-FFF2-40B4-BE49-F238E27FC236}">
                    <a16:creationId xmlns:a16="http://schemas.microsoft.com/office/drawing/2014/main" id="{4F819F2B-2E35-A2A4-4265-3B1CE8D65656}"/>
                  </a:ext>
                </a:extLst>
              </p:cNvPr>
              <p:cNvSpPr/>
              <p:nvPr/>
            </p:nvSpPr>
            <p:spPr>
              <a:xfrm>
                <a:off x="2398776" y="2072639"/>
                <a:ext cx="1737360" cy="1737360"/>
              </a:xfrm>
              <a:custGeom>
                <a:avLst/>
                <a:gdLst/>
                <a:ahLst/>
                <a:cxnLst/>
                <a:rect l="l" t="t" r="r" b="b"/>
                <a:pathLst>
                  <a:path w="2146300" h="2146300">
                    <a:moveTo>
                      <a:pt x="1072896" y="0"/>
                    </a:moveTo>
                    <a:lnTo>
                      <a:pt x="1025102" y="1045"/>
                    </a:lnTo>
                    <a:lnTo>
                      <a:pt x="977843" y="4152"/>
                    </a:lnTo>
                    <a:lnTo>
                      <a:pt x="931164" y="9276"/>
                    </a:lnTo>
                    <a:lnTo>
                      <a:pt x="885108" y="16375"/>
                    </a:lnTo>
                    <a:lnTo>
                      <a:pt x="839718" y="25405"/>
                    </a:lnTo>
                    <a:lnTo>
                      <a:pt x="795039" y="36322"/>
                    </a:lnTo>
                    <a:lnTo>
                      <a:pt x="751112" y="49082"/>
                    </a:lnTo>
                    <a:lnTo>
                      <a:pt x="707984" y="63643"/>
                    </a:lnTo>
                    <a:lnTo>
                      <a:pt x="665696" y="79959"/>
                    </a:lnTo>
                    <a:lnTo>
                      <a:pt x="624292" y="97989"/>
                    </a:lnTo>
                    <a:lnTo>
                      <a:pt x="583816" y="117687"/>
                    </a:lnTo>
                    <a:lnTo>
                      <a:pt x="544312" y="139011"/>
                    </a:lnTo>
                    <a:lnTo>
                      <a:pt x="505823" y="161917"/>
                    </a:lnTo>
                    <a:lnTo>
                      <a:pt x="468393" y="186361"/>
                    </a:lnTo>
                    <a:lnTo>
                      <a:pt x="432065" y="212301"/>
                    </a:lnTo>
                    <a:lnTo>
                      <a:pt x="396884" y="239691"/>
                    </a:lnTo>
                    <a:lnTo>
                      <a:pt x="362892" y="268489"/>
                    </a:lnTo>
                    <a:lnTo>
                      <a:pt x="330133" y="298650"/>
                    </a:lnTo>
                    <a:lnTo>
                      <a:pt x="298650" y="330133"/>
                    </a:lnTo>
                    <a:lnTo>
                      <a:pt x="268489" y="362892"/>
                    </a:lnTo>
                    <a:lnTo>
                      <a:pt x="239691" y="396884"/>
                    </a:lnTo>
                    <a:lnTo>
                      <a:pt x="212301" y="432065"/>
                    </a:lnTo>
                    <a:lnTo>
                      <a:pt x="186361" y="468393"/>
                    </a:lnTo>
                    <a:lnTo>
                      <a:pt x="161917" y="505823"/>
                    </a:lnTo>
                    <a:lnTo>
                      <a:pt x="139011" y="544312"/>
                    </a:lnTo>
                    <a:lnTo>
                      <a:pt x="117687" y="583816"/>
                    </a:lnTo>
                    <a:lnTo>
                      <a:pt x="97989" y="624292"/>
                    </a:lnTo>
                    <a:lnTo>
                      <a:pt x="79959" y="665696"/>
                    </a:lnTo>
                    <a:lnTo>
                      <a:pt x="63643" y="707984"/>
                    </a:lnTo>
                    <a:lnTo>
                      <a:pt x="49082" y="751112"/>
                    </a:lnTo>
                    <a:lnTo>
                      <a:pt x="36322" y="795039"/>
                    </a:lnTo>
                    <a:lnTo>
                      <a:pt x="25405" y="839718"/>
                    </a:lnTo>
                    <a:lnTo>
                      <a:pt x="16375" y="885108"/>
                    </a:lnTo>
                    <a:lnTo>
                      <a:pt x="9276" y="931164"/>
                    </a:lnTo>
                    <a:lnTo>
                      <a:pt x="4152" y="977843"/>
                    </a:lnTo>
                    <a:lnTo>
                      <a:pt x="1045" y="1025102"/>
                    </a:lnTo>
                    <a:lnTo>
                      <a:pt x="0" y="1072896"/>
                    </a:lnTo>
                    <a:lnTo>
                      <a:pt x="1045" y="1120689"/>
                    </a:lnTo>
                    <a:lnTo>
                      <a:pt x="4152" y="1167948"/>
                    </a:lnTo>
                    <a:lnTo>
                      <a:pt x="9276" y="1214627"/>
                    </a:lnTo>
                    <a:lnTo>
                      <a:pt x="16375" y="1260683"/>
                    </a:lnTo>
                    <a:lnTo>
                      <a:pt x="25405" y="1306073"/>
                    </a:lnTo>
                    <a:lnTo>
                      <a:pt x="36322" y="1350752"/>
                    </a:lnTo>
                    <a:lnTo>
                      <a:pt x="49082" y="1394679"/>
                    </a:lnTo>
                    <a:lnTo>
                      <a:pt x="63643" y="1437807"/>
                    </a:lnTo>
                    <a:lnTo>
                      <a:pt x="79959" y="1480095"/>
                    </a:lnTo>
                    <a:lnTo>
                      <a:pt x="97989" y="1521499"/>
                    </a:lnTo>
                    <a:lnTo>
                      <a:pt x="117687" y="1561975"/>
                    </a:lnTo>
                    <a:lnTo>
                      <a:pt x="139011" y="1601479"/>
                    </a:lnTo>
                    <a:lnTo>
                      <a:pt x="161917" y="1639968"/>
                    </a:lnTo>
                    <a:lnTo>
                      <a:pt x="186361" y="1677398"/>
                    </a:lnTo>
                    <a:lnTo>
                      <a:pt x="212301" y="1713726"/>
                    </a:lnTo>
                    <a:lnTo>
                      <a:pt x="239691" y="1748907"/>
                    </a:lnTo>
                    <a:lnTo>
                      <a:pt x="268489" y="1782899"/>
                    </a:lnTo>
                    <a:lnTo>
                      <a:pt x="298650" y="1815658"/>
                    </a:lnTo>
                    <a:lnTo>
                      <a:pt x="330133" y="1847141"/>
                    </a:lnTo>
                    <a:lnTo>
                      <a:pt x="362892" y="1877302"/>
                    </a:lnTo>
                    <a:lnTo>
                      <a:pt x="396884" y="1906100"/>
                    </a:lnTo>
                    <a:lnTo>
                      <a:pt x="432065" y="1933490"/>
                    </a:lnTo>
                    <a:lnTo>
                      <a:pt x="468393" y="1959430"/>
                    </a:lnTo>
                    <a:lnTo>
                      <a:pt x="505823" y="1983874"/>
                    </a:lnTo>
                    <a:lnTo>
                      <a:pt x="544312" y="2006780"/>
                    </a:lnTo>
                    <a:lnTo>
                      <a:pt x="583816" y="2028104"/>
                    </a:lnTo>
                    <a:lnTo>
                      <a:pt x="624292" y="2047802"/>
                    </a:lnTo>
                    <a:lnTo>
                      <a:pt x="665696" y="2065832"/>
                    </a:lnTo>
                    <a:lnTo>
                      <a:pt x="707984" y="2082148"/>
                    </a:lnTo>
                    <a:lnTo>
                      <a:pt x="751112" y="2096709"/>
                    </a:lnTo>
                    <a:lnTo>
                      <a:pt x="795039" y="2109469"/>
                    </a:lnTo>
                    <a:lnTo>
                      <a:pt x="839718" y="2120386"/>
                    </a:lnTo>
                    <a:lnTo>
                      <a:pt x="885108" y="2129416"/>
                    </a:lnTo>
                    <a:lnTo>
                      <a:pt x="931164" y="2136515"/>
                    </a:lnTo>
                    <a:lnTo>
                      <a:pt x="977843" y="2141639"/>
                    </a:lnTo>
                    <a:lnTo>
                      <a:pt x="1025102" y="2144746"/>
                    </a:lnTo>
                    <a:lnTo>
                      <a:pt x="1072896" y="2145792"/>
                    </a:lnTo>
                    <a:lnTo>
                      <a:pt x="1120689" y="2144746"/>
                    </a:lnTo>
                    <a:lnTo>
                      <a:pt x="1167948" y="2141639"/>
                    </a:lnTo>
                    <a:lnTo>
                      <a:pt x="1214627" y="2136515"/>
                    </a:lnTo>
                    <a:lnTo>
                      <a:pt x="1260683" y="2129416"/>
                    </a:lnTo>
                    <a:lnTo>
                      <a:pt x="1306073" y="2120386"/>
                    </a:lnTo>
                    <a:lnTo>
                      <a:pt x="1350752" y="2109469"/>
                    </a:lnTo>
                    <a:lnTo>
                      <a:pt x="1394679" y="2096709"/>
                    </a:lnTo>
                    <a:lnTo>
                      <a:pt x="1437807" y="2082148"/>
                    </a:lnTo>
                    <a:lnTo>
                      <a:pt x="1480095" y="2065832"/>
                    </a:lnTo>
                    <a:lnTo>
                      <a:pt x="1521499" y="2047802"/>
                    </a:lnTo>
                    <a:lnTo>
                      <a:pt x="1561975" y="2028104"/>
                    </a:lnTo>
                    <a:lnTo>
                      <a:pt x="1601479" y="2006780"/>
                    </a:lnTo>
                    <a:lnTo>
                      <a:pt x="1639968" y="1983874"/>
                    </a:lnTo>
                    <a:lnTo>
                      <a:pt x="1677398" y="1959430"/>
                    </a:lnTo>
                    <a:lnTo>
                      <a:pt x="1713726" y="1933490"/>
                    </a:lnTo>
                    <a:lnTo>
                      <a:pt x="1748907" y="1906100"/>
                    </a:lnTo>
                    <a:lnTo>
                      <a:pt x="1782899" y="1877302"/>
                    </a:lnTo>
                    <a:lnTo>
                      <a:pt x="1815658" y="1847141"/>
                    </a:lnTo>
                    <a:lnTo>
                      <a:pt x="1847141" y="1815658"/>
                    </a:lnTo>
                    <a:lnTo>
                      <a:pt x="1877302" y="1782899"/>
                    </a:lnTo>
                    <a:lnTo>
                      <a:pt x="1906100" y="1748907"/>
                    </a:lnTo>
                    <a:lnTo>
                      <a:pt x="1933490" y="1713726"/>
                    </a:lnTo>
                    <a:lnTo>
                      <a:pt x="1959430" y="1677398"/>
                    </a:lnTo>
                    <a:lnTo>
                      <a:pt x="1983874" y="1639968"/>
                    </a:lnTo>
                    <a:lnTo>
                      <a:pt x="2006780" y="1601479"/>
                    </a:lnTo>
                    <a:lnTo>
                      <a:pt x="2028104" y="1561975"/>
                    </a:lnTo>
                    <a:lnTo>
                      <a:pt x="2047802" y="1521499"/>
                    </a:lnTo>
                    <a:lnTo>
                      <a:pt x="2065832" y="1480095"/>
                    </a:lnTo>
                    <a:lnTo>
                      <a:pt x="2082148" y="1437807"/>
                    </a:lnTo>
                    <a:lnTo>
                      <a:pt x="2096709" y="1394679"/>
                    </a:lnTo>
                    <a:lnTo>
                      <a:pt x="2109469" y="1350752"/>
                    </a:lnTo>
                    <a:lnTo>
                      <a:pt x="2120386" y="1306073"/>
                    </a:lnTo>
                    <a:lnTo>
                      <a:pt x="2129416" y="1260683"/>
                    </a:lnTo>
                    <a:lnTo>
                      <a:pt x="2136515" y="1214627"/>
                    </a:lnTo>
                    <a:lnTo>
                      <a:pt x="2141639" y="1167948"/>
                    </a:lnTo>
                    <a:lnTo>
                      <a:pt x="2144746" y="1120689"/>
                    </a:lnTo>
                    <a:lnTo>
                      <a:pt x="2145791" y="1072896"/>
                    </a:lnTo>
                    <a:lnTo>
                      <a:pt x="2144746" y="1025102"/>
                    </a:lnTo>
                    <a:lnTo>
                      <a:pt x="2141639" y="977843"/>
                    </a:lnTo>
                    <a:lnTo>
                      <a:pt x="2136515" y="931164"/>
                    </a:lnTo>
                    <a:lnTo>
                      <a:pt x="2129416" y="885108"/>
                    </a:lnTo>
                    <a:lnTo>
                      <a:pt x="2120386" y="839718"/>
                    </a:lnTo>
                    <a:lnTo>
                      <a:pt x="2109469" y="795039"/>
                    </a:lnTo>
                    <a:lnTo>
                      <a:pt x="2096709" y="751112"/>
                    </a:lnTo>
                    <a:lnTo>
                      <a:pt x="2082148" y="707984"/>
                    </a:lnTo>
                    <a:lnTo>
                      <a:pt x="2065832" y="665696"/>
                    </a:lnTo>
                    <a:lnTo>
                      <a:pt x="2047802" y="624292"/>
                    </a:lnTo>
                    <a:lnTo>
                      <a:pt x="2028104" y="583816"/>
                    </a:lnTo>
                    <a:lnTo>
                      <a:pt x="2006780" y="544312"/>
                    </a:lnTo>
                    <a:lnTo>
                      <a:pt x="1983874" y="505823"/>
                    </a:lnTo>
                    <a:lnTo>
                      <a:pt x="1959430" y="468393"/>
                    </a:lnTo>
                    <a:lnTo>
                      <a:pt x="1933490" y="432065"/>
                    </a:lnTo>
                    <a:lnTo>
                      <a:pt x="1906100" y="396884"/>
                    </a:lnTo>
                    <a:lnTo>
                      <a:pt x="1877302" y="362892"/>
                    </a:lnTo>
                    <a:lnTo>
                      <a:pt x="1847141" y="330133"/>
                    </a:lnTo>
                    <a:lnTo>
                      <a:pt x="1815658" y="298650"/>
                    </a:lnTo>
                    <a:lnTo>
                      <a:pt x="1782899" y="268489"/>
                    </a:lnTo>
                    <a:lnTo>
                      <a:pt x="1748907" y="239691"/>
                    </a:lnTo>
                    <a:lnTo>
                      <a:pt x="1713726" y="212301"/>
                    </a:lnTo>
                    <a:lnTo>
                      <a:pt x="1677398" y="186361"/>
                    </a:lnTo>
                    <a:lnTo>
                      <a:pt x="1639968" y="161917"/>
                    </a:lnTo>
                    <a:lnTo>
                      <a:pt x="1601479" y="139011"/>
                    </a:lnTo>
                    <a:lnTo>
                      <a:pt x="1561975" y="117687"/>
                    </a:lnTo>
                    <a:lnTo>
                      <a:pt x="1521499" y="97989"/>
                    </a:lnTo>
                    <a:lnTo>
                      <a:pt x="1480095" y="79959"/>
                    </a:lnTo>
                    <a:lnTo>
                      <a:pt x="1437807" y="63643"/>
                    </a:lnTo>
                    <a:lnTo>
                      <a:pt x="1394679" y="49082"/>
                    </a:lnTo>
                    <a:lnTo>
                      <a:pt x="1350752" y="36322"/>
                    </a:lnTo>
                    <a:lnTo>
                      <a:pt x="1306073" y="25405"/>
                    </a:lnTo>
                    <a:lnTo>
                      <a:pt x="1260683" y="16375"/>
                    </a:lnTo>
                    <a:lnTo>
                      <a:pt x="1214627" y="9276"/>
                    </a:lnTo>
                    <a:lnTo>
                      <a:pt x="1167948" y="4152"/>
                    </a:lnTo>
                    <a:lnTo>
                      <a:pt x="1120689" y="1045"/>
                    </a:lnTo>
                    <a:lnTo>
                      <a:pt x="1072896" y="0"/>
                    </a:lnTo>
                    <a:close/>
                  </a:path>
                </a:pathLst>
              </a:custGeom>
              <a:solidFill>
                <a:srgbClr val="001489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7" name="object 9">
                <a:extLst>
                  <a:ext uri="{FF2B5EF4-FFF2-40B4-BE49-F238E27FC236}">
                    <a16:creationId xmlns:a16="http://schemas.microsoft.com/office/drawing/2014/main" id="{495AD0A9-EEB8-4E6D-8DA5-1C1EC937B07C}"/>
                  </a:ext>
                </a:extLst>
              </p:cNvPr>
              <p:cNvSpPr/>
              <p:nvPr/>
            </p:nvSpPr>
            <p:spPr>
              <a:xfrm>
                <a:off x="2592323" y="2266188"/>
                <a:ext cx="1371600" cy="1371600"/>
              </a:xfrm>
              <a:prstGeom prst="rect">
                <a:avLst/>
              </a:prstGeom>
              <a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8" name="object 10">
                <a:extLst>
                  <a:ext uri="{FF2B5EF4-FFF2-40B4-BE49-F238E27FC236}">
                    <a16:creationId xmlns:a16="http://schemas.microsoft.com/office/drawing/2014/main" id="{F0C109B5-F435-C047-D226-372B41C30714}"/>
                  </a:ext>
                </a:extLst>
              </p:cNvPr>
              <p:cNvSpPr/>
              <p:nvPr/>
            </p:nvSpPr>
            <p:spPr>
              <a:xfrm>
                <a:off x="2639567" y="2313432"/>
                <a:ext cx="1280160" cy="1280160"/>
              </a:xfrm>
              <a:custGeom>
                <a:avLst/>
                <a:gdLst/>
                <a:ahLst/>
                <a:cxnLst/>
                <a:rect l="l" t="t" r="r" b="b"/>
                <a:pathLst>
                  <a:path w="1664335" h="1663064">
                    <a:moveTo>
                      <a:pt x="832104" y="0"/>
                    </a:moveTo>
                    <a:lnTo>
                      <a:pt x="783206" y="1411"/>
                    </a:lnTo>
                    <a:lnTo>
                      <a:pt x="735052" y="5593"/>
                    </a:lnTo>
                    <a:lnTo>
                      <a:pt x="687722" y="12468"/>
                    </a:lnTo>
                    <a:lnTo>
                      <a:pt x="641292" y="21958"/>
                    </a:lnTo>
                    <a:lnTo>
                      <a:pt x="595842" y="33984"/>
                    </a:lnTo>
                    <a:lnTo>
                      <a:pt x="551447" y="48469"/>
                    </a:lnTo>
                    <a:lnTo>
                      <a:pt x="508188" y="65335"/>
                    </a:lnTo>
                    <a:lnTo>
                      <a:pt x="466141" y="84504"/>
                    </a:lnTo>
                    <a:lnTo>
                      <a:pt x="425385" y="105897"/>
                    </a:lnTo>
                    <a:lnTo>
                      <a:pt x="385998" y="129437"/>
                    </a:lnTo>
                    <a:lnTo>
                      <a:pt x="348058" y="155046"/>
                    </a:lnTo>
                    <a:lnTo>
                      <a:pt x="311642" y="182646"/>
                    </a:lnTo>
                    <a:lnTo>
                      <a:pt x="276829" y="212159"/>
                    </a:lnTo>
                    <a:lnTo>
                      <a:pt x="243697" y="243506"/>
                    </a:lnTo>
                    <a:lnTo>
                      <a:pt x="212323" y="276610"/>
                    </a:lnTo>
                    <a:lnTo>
                      <a:pt x="182786" y="311393"/>
                    </a:lnTo>
                    <a:lnTo>
                      <a:pt x="155164" y="347777"/>
                    </a:lnTo>
                    <a:lnTo>
                      <a:pt x="129535" y="385683"/>
                    </a:lnTo>
                    <a:lnTo>
                      <a:pt x="105976" y="425035"/>
                    </a:lnTo>
                    <a:lnTo>
                      <a:pt x="84566" y="465753"/>
                    </a:lnTo>
                    <a:lnTo>
                      <a:pt x="65383" y="507759"/>
                    </a:lnTo>
                    <a:lnTo>
                      <a:pt x="48504" y="550977"/>
                    </a:lnTo>
                    <a:lnTo>
                      <a:pt x="34008" y="595327"/>
                    </a:lnTo>
                    <a:lnTo>
                      <a:pt x="21973" y="640733"/>
                    </a:lnTo>
                    <a:lnTo>
                      <a:pt x="12477" y="687115"/>
                    </a:lnTo>
                    <a:lnTo>
                      <a:pt x="5597" y="734395"/>
                    </a:lnTo>
                    <a:lnTo>
                      <a:pt x="1412" y="782497"/>
                    </a:lnTo>
                    <a:lnTo>
                      <a:pt x="0" y="831341"/>
                    </a:lnTo>
                    <a:lnTo>
                      <a:pt x="1412" y="880186"/>
                    </a:lnTo>
                    <a:lnTo>
                      <a:pt x="5597" y="928288"/>
                    </a:lnTo>
                    <a:lnTo>
                      <a:pt x="12477" y="975568"/>
                    </a:lnTo>
                    <a:lnTo>
                      <a:pt x="21973" y="1021950"/>
                    </a:lnTo>
                    <a:lnTo>
                      <a:pt x="34008" y="1067356"/>
                    </a:lnTo>
                    <a:lnTo>
                      <a:pt x="48504" y="1111706"/>
                    </a:lnTo>
                    <a:lnTo>
                      <a:pt x="65383" y="1154924"/>
                    </a:lnTo>
                    <a:lnTo>
                      <a:pt x="84566" y="1196930"/>
                    </a:lnTo>
                    <a:lnTo>
                      <a:pt x="105976" y="1237648"/>
                    </a:lnTo>
                    <a:lnTo>
                      <a:pt x="129535" y="1277000"/>
                    </a:lnTo>
                    <a:lnTo>
                      <a:pt x="155164" y="1314906"/>
                    </a:lnTo>
                    <a:lnTo>
                      <a:pt x="182786" y="1351290"/>
                    </a:lnTo>
                    <a:lnTo>
                      <a:pt x="212323" y="1386073"/>
                    </a:lnTo>
                    <a:lnTo>
                      <a:pt x="243697" y="1419177"/>
                    </a:lnTo>
                    <a:lnTo>
                      <a:pt x="276829" y="1450524"/>
                    </a:lnTo>
                    <a:lnTo>
                      <a:pt x="311642" y="1480037"/>
                    </a:lnTo>
                    <a:lnTo>
                      <a:pt x="348058" y="1507637"/>
                    </a:lnTo>
                    <a:lnTo>
                      <a:pt x="385998" y="1533246"/>
                    </a:lnTo>
                    <a:lnTo>
                      <a:pt x="425385" y="1556786"/>
                    </a:lnTo>
                    <a:lnTo>
                      <a:pt x="466141" y="1578179"/>
                    </a:lnTo>
                    <a:lnTo>
                      <a:pt x="508188" y="1597348"/>
                    </a:lnTo>
                    <a:lnTo>
                      <a:pt x="551447" y="1614214"/>
                    </a:lnTo>
                    <a:lnTo>
                      <a:pt x="595842" y="1628699"/>
                    </a:lnTo>
                    <a:lnTo>
                      <a:pt x="641292" y="1640725"/>
                    </a:lnTo>
                    <a:lnTo>
                      <a:pt x="687722" y="1650215"/>
                    </a:lnTo>
                    <a:lnTo>
                      <a:pt x="735052" y="1657090"/>
                    </a:lnTo>
                    <a:lnTo>
                      <a:pt x="783206" y="1661272"/>
                    </a:lnTo>
                    <a:lnTo>
                      <a:pt x="832104" y="1662683"/>
                    </a:lnTo>
                    <a:lnTo>
                      <a:pt x="881001" y="1661272"/>
                    </a:lnTo>
                    <a:lnTo>
                      <a:pt x="929155" y="1657090"/>
                    </a:lnTo>
                    <a:lnTo>
                      <a:pt x="976485" y="1650215"/>
                    </a:lnTo>
                    <a:lnTo>
                      <a:pt x="1022915" y="1640725"/>
                    </a:lnTo>
                    <a:lnTo>
                      <a:pt x="1068365" y="1628699"/>
                    </a:lnTo>
                    <a:lnTo>
                      <a:pt x="1112760" y="1614214"/>
                    </a:lnTo>
                    <a:lnTo>
                      <a:pt x="1156019" y="1597348"/>
                    </a:lnTo>
                    <a:lnTo>
                      <a:pt x="1198066" y="1578179"/>
                    </a:lnTo>
                    <a:lnTo>
                      <a:pt x="1238822" y="1556786"/>
                    </a:lnTo>
                    <a:lnTo>
                      <a:pt x="1278209" y="1533246"/>
                    </a:lnTo>
                    <a:lnTo>
                      <a:pt x="1316149" y="1507637"/>
                    </a:lnTo>
                    <a:lnTo>
                      <a:pt x="1352565" y="1480037"/>
                    </a:lnTo>
                    <a:lnTo>
                      <a:pt x="1387378" y="1450524"/>
                    </a:lnTo>
                    <a:lnTo>
                      <a:pt x="1420510" y="1419177"/>
                    </a:lnTo>
                    <a:lnTo>
                      <a:pt x="1451884" y="1386073"/>
                    </a:lnTo>
                    <a:lnTo>
                      <a:pt x="1481421" y="1351290"/>
                    </a:lnTo>
                    <a:lnTo>
                      <a:pt x="1509043" y="1314906"/>
                    </a:lnTo>
                    <a:lnTo>
                      <a:pt x="1534672" y="1277000"/>
                    </a:lnTo>
                    <a:lnTo>
                      <a:pt x="1558231" y="1237648"/>
                    </a:lnTo>
                    <a:lnTo>
                      <a:pt x="1579641" y="1196930"/>
                    </a:lnTo>
                    <a:lnTo>
                      <a:pt x="1598824" y="1154924"/>
                    </a:lnTo>
                    <a:lnTo>
                      <a:pt x="1615703" y="1111706"/>
                    </a:lnTo>
                    <a:lnTo>
                      <a:pt x="1630199" y="1067356"/>
                    </a:lnTo>
                    <a:lnTo>
                      <a:pt x="1642234" y="1021950"/>
                    </a:lnTo>
                    <a:lnTo>
                      <a:pt x="1651730" y="975568"/>
                    </a:lnTo>
                    <a:lnTo>
                      <a:pt x="1658610" y="928288"/>
                    </a:lnTo>
                    <a:lnTo>
                      <a:pt x="1662795" y="880186"/>
                    </a:lnTo>
                    <a:lnTo>
                      <a:pt x="1664208" y="831341"/>
                    </a:lnTo>
                    <a:lnTo>
                      <a:pt x="1662795" y="782497"/>
                    </a:lnTo>
                    <a:lnTo>
                      <a:pt x="1658610" y="734395"/>
                    </a:lnTo>
                    <a:lnTo>
                      <a:pt x="1651730" y="687115"/>
                    </a:lnTo>
                    <a:lnTo>
                      <a:pt x="1642234" y="640733"/>
                    </a:lnTo>
                    <a:lnTo>
                      <a:pt x="1630199" y="595327"/>
                    </a:lnTo>
                    <a:lnTo>
                      <a:pt x="1615703" y="550977"/>
                    </a:lnTo>
                    <a:lnTo>
                      <a:pt x="1598824" y="507759"/>
                    </a:lnTo>
                    <a:lnTo>
                      <a:pt x="1579641" y="465753"/>
                    </a:lnTo>
                    <a:lnTo>
                      <a:pt x="1558231" y="425035"/>
                    </a:lnTo>
                    <a:lnTo>
                      <a:pt x="1534672" y="385683"/>
                    </a:lnTo>
                    <a:lnTo>
                      <a:pt x="1509043" y="347777"/>
                    </a:lnTo>
                    <a:lnTo>
                      <a:pt x="1481421" y="311393"/>
                    </a:lnTo>
                    <a:lnTo>
                      <a:pt x="1451884" y="276610"/>
                    </a:lnTo>
                    <a:lnTo>
                      <a:pt x="1420510" y="243506"/>
                    </a:lnTo>
                    <a:lnTo>
                      <a:pt x="1387378" y="212159"/>
                    </a:lnTo>
                    <a:lnTo>
                      <a:pt x="1352565" y="182646"/>
                    </a:lnTo>
                    <a:lnTo>
                      <a:pt x="1316149" y="155046"/>
                    </a:lnTo>
                    <a:lnTo>
                      <a:pt x="1278209" y="129437"/>
                    </a:lnTo>
                    <a:lnTo>
                      <a:pt x="1238822" y="105897"/>
                    </a:lnTo>
                    <a:lnTo>
                      <a:pt x="1198066" y="84504"/>
                    </a:lnTo>
                    <a:lnTo>
                      <a:pt x="1156019" y="65335"/>
                    </a:lnTo>
                    <a:lnTo>
                      <a:pt x="1112760" y="48469"/>
                    </a:lnTo>
                    <a:lnTo>
                      <a:pt x="1068365" y="33984"/>
                    </a:lnTo>
                    <a:lnTo>
                      <a:pt x="1022915" y="21958"/>
                    </a:lnTo>
                    <a:lnTo>
                      <a:pt x="976485" y="12468"/>
                    </a:lnTo>
                    <a:lnTo>
                      <a:pt x="929155" y="5593"/>
                    </a:lnTo>
                    <a:lnTo>
                      <a:pt x="881001" y="1411"/>
                    </a:lnTo>
                    <a:lnTo>
                      <a:pt x="832104" y="0"/>
                    </a:lnTo>
                    <a:close/>
                  </a:path>
                </a:pathLst>
              </a:custGeom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9" name="object 11">
                <a:extLst>
                  <a:ext uri="{FF2B5EF4-FFF2-40B4-BE49-F238E27FC236}">
                    <a16:creationId xmlns:a16="http://schemas.microsoft.com/office/drawing/2014/main" id="{828972B9-4330-EAE1-29FB-09BD20DEFF1D}"/>
                  </a:ext>
                </a:extLst>
              </p:cNvPr>
              <p:cNvSpPr/>
              <p:nvPr/>
            </p:nvSpPr>
            <p:spPr>
              <a:xfrm>
                <a:off x="2980818" y="3674363"/>
                <a:ext cx="640080" cy="365760"/>
              </a:xfrm>
              <a:custGeom>
                <a:avLst/>
                <a:gdLst/>
                <a:ahLst/>
                <a:cxnLst/>
                <a:rect l="l" t="t" r="r" b="b"/>
                <a:pathLst>
                  <a:path w="710564" h="387350">
                    <a:moveTo>
                      <a:pt x="710183" y="0"/>
                    </a:moveTo>
                    <a:lnTo>
                      <a:pt x="0" y="0"/>
                    </a:lnTo>
                    <a:lnTo>
                      <a:pt x="355092" y="387096"/>
                    </a:lnTo>
                    <a:lnTo>
                      <a:pt x="710183" y="0"/>
                    </a:lnTo>
                    <a:close/>
                  </a:path>
                </a:pathLst>
              </a:custGeom>
              <a:solidFill>
                <a:srgbClr val="001489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3" name="Freeform 62">
              <a:extLst>
                <a:ext uri="{FF2B5EF4-FFF2-40B4-BE49-F238E27FC236}">
                  <a16:creationId xmlns:a16="http://schemas.microsoft.com/office/drawing/2014/main" id="{13A868B5-C51B-69DD-2057-56A2DC168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5342" y="2378186"/>
              <a:ext cx="731520" cy="640080"/>
            </a:xfrm>
            <a:custGeom>
              <a:avLst/>
              <a:gdLst>
                <a:gd name="T0" fmla="*/ 357 w 358"/>
                <a:gd name="T1" fmla="*/ 157 h 314"/>
                <a:gd name="T2" fmla="*/ 187 w 358"/>
                <a:gd name="T3" fmla="*/ 24 h 314"/>
                <a:gd name="T4" fmla="*/ 187 w 358"/>
                <a:gd name="T5" fmla="*/ 8 h 314"/>
                <a:gd name="T6" fmla="*/ 179 w 358"/>
                <a:gd name="T7" fmla="*/ 0 h 314"/>
                <a:gd name="T8" fmla="*/ 171 w 358"/>
                <a:gd name="T9" fmla="*/ 8 h 314"/>
                <a:gd name="T10" fmla="*/ 171 w 358"/>
                <a:gd name="T11" fmla="*/ 24 h 314"/>
                <a:gd name="T12" fmla="*/ 1 w 358"/>
                <a:gd name="T13" fmla="*/ 157 h 314"/>
                <a:gd name="T14" fmla="*/ 4 w 358"/>
                <a:gd name="T15" fmla="*/ 163 h 314"/>
                <a:gd name="T16" fmla="*/ 9 w 358"/>
                <a:gd name="T17" fmla="*/ 160 h 314"/>
                <a:gd name="T18" fmla="*/ 59 w 358"/>
                <a:gd name="T19" fmla="*/ 128 h 314"/>
                <a:gd name="T20" fmla="*/ 109 w 358"/>
                <a:gd name="T21" fmla="*/ 161 h 314"/>
                <a:gd name="T22" fmla="*/ 113 w 358"/>
                <a:gd name="T23" fmla="*/ 164 h 314"/>
                <a:gd name="T24" fmla="*/ 117 w 358"/>
                <a:gd name="T25" fmla="*/ 161 h 314"/>
                <a:gd name="T26" fmla="*/ 171 w 358"/>
                <a:gd name="T27" fmla="*/ 129 h 314"/>
                <a:gd name="T28" fmla="*/ 171 w 358"/>
                <a:gd name="T29" fmla="*/ 269 h 314"/>
                <a:gd name="T30" fmla="*/ 142 w 358"/>
                <a:gd name="T31" fmla="*/ 298 h 314"/>
                <a:gd name="T32" fmla="*/ 113 w 358"/>
                <a:gd name="T33" fmla="*/ 269 h 314"/>
                <a:gd name="T34" fmla="*/ 104 w 358"/>
                <a:gd name="T35" fmla="*/ 261 h 314"/>
                <a:gd name="T36" fmla="*/ 96 w 358"/>
                <a:gd name="T37" fmla="*/ 269 h 314"/>
                <a:gd name="T38" fmla="*/ 96 w 358"/>
                <a:gd name="T39" fmla="*/ 269 h 314"/>
                <a:gd name="T40" fmla="*/ 142 w 358"/>
                <a:gd name="T41" fmla="*/ 314 h 314"/>
                <a:gd name="T42" fmla="*/ 187 w 358"/>
                <a:gd name="T43" fmla="*/ 269 h 314"/>
                <a:gd name="T44" fmla="*/ 187 w 358"/>
                <a:gd name="T45" fmla="*/ 129 h 314"/>
                <a:gd name="T46" fmla="*/ 241 w 358"/>
                <a:gd name="T47" fmla="*/ 161 h 314"/>
                <a:gd name="T48" fmla="*/ 245 w 358"/>
                <a:gd name="T49" fmla="*/ 164 h 314"/>
                <a:gd name="T50" fmla="*/ 246 w 358"/>
                <a:gd name="T51" fmla="*/ 164 h 314"/>
                <a:gd name="T52" fmla="*/ 249 w 358"/>
                <a:gd name="T53" fmla="*/ 161 h 314"/>
                <a:gd name="T54" fmla="*/ 299 w 358"/>
                <a:gd name="T55" fmla="*/ 128 h 314"/>
                <a:gd name="T56" fmla="*/ 349 w 358"/>
                <a:gd name="T57" fmla="*/ 160 h 314"/>
                <a:gd name="T58" fmla="*/ 354 w 358"/>
                <a:gd name="T59" fmla="*/ 163 h 314"/>
                <a:gd name="T60" fmla="*/ 357 w 358"/>
                <a:gd name="T61" fmla="*/ 157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8" h="314">
                  <a:moveTo>
                    <a:pt x="357" y="157"/>
                  </a:moveTo>
                  <a:cubicBezTo>
                    <a:pt x="335" y="83"/>
                    <a:pt x="268" y="27"/>
                    <a:pt x="187" y="24"/>
                  </a:cubicBezTo>
                  <a:cubicBezTo>
                    <a:pt x="187" y="8"/>
                    <a:pt x="187" y="8"/>
                    <a:pt x="187" y="8"/>
                  </a:cubicBezTo>
                  <a:cubicBezTo>
                    <a:pt x="187" y="4"/>
                    <a:pt x="183" y="0"/>
                    <a:pt x="179" y="0"/>
                  </a:cubicBezTo>
                  <a:cubicBezTo>
                    <a:pt x="174" y="0"/>
                    <a:pt x="171" y="4"/>
                    <a:pt x="171" y="8"/>
                  </a:cubicBezTo>
                  <a:cubicBezTo>
                    <a:pt x="171" y="24"/>
                    <a:pt x="171" y="24"/>
                    <a:pt x="171" y="24"/>
                  </a:cubicBezTo>
                  <a:cubicBezTo>
                    <a:pt x="90" y="28"/>
                    <a:pt x="23" y="83"/>
                    <a:pt x="1" y="157"/>
                  </a:cubicBezTo>
                  <a:cubicBezTo>
                    <a:pt x="0" y="160"/>
                    <a:pt x="2" y="162"/>
                    <a:pt x="4" y="163"/>
                  </a:cubicBezTo>
                  <a:cubicBezTo>
                    <a:pt x="6" y="164"/>
                    <a:pt x="8" y="162"/>
                    <a:pt x="9" y="160"/>
                  </a:cubicBezTo>
                  <a:cubicBezTo>
                    <a:pt x="18" y="141"/>
                    <a:pt x="37" y="128"/>
                    <a:pt x="59" y="128"/>
                  </a:cubicBezTo>
                  <a:cubicBezTo>
                    <a:pt x="81" y="128"/>
                    <a:pt x="100" y="142"/>
                    <a:pt x="109" y="161"/>
                  </a:cubicBezTo>
                  <a:cubicBezTo>
                    <a:pt x="109" y="162"/>
                    <a:pt x="111" y="163"/>
                    <a:pt x="113" y="164"/>
                  </a:cubicBezTo>
                  <a:cubicBezTo>
                    <a:pt x="114" y="164"/>
                    <a:pt x="116" y="163"/>
                    <a:pt x="117" y="161"/>
                  </a:cubicBezTo>
                  <a:cubicBezTo>
                    <a:pt x="126" y="144"/>
                    <a:pt x="146" y="131"/>
                    <a:pt x="171" y="129"/>
                  </a:cubicBezTo>
                  <a:cubicBezTo>
                    <a:pt x="171" y="269"/>
                    <a:pt x="171" y="269"/>
                    <a:pt x="171" y="269"/>
                  </a:cubicBezTo>
                  <a:cubicBezTo>
                    <a:pt x="171" y="285"/>
                    <a:pt x="158" y="298"/>
                    <a:pt x="142" y="298"/>
                  </a:cubicBezTo>
                  <a:cubicBezTo>
                    <a:pt x="126" y="298"/>
                    <a:pt x="113" y="285"/>
                    <a:pt x="113" y="269"/>
                  </a:cubicBezTo>
                  <a:cubicBezTo>
                    <a:pt x="113" y="264"/>
                    <a:pt x="109" y="261"/>
                    <a:pt x="104" y="261"/>
                  </a:cubicBezTo>
                  <a:cubicBezTo>
                    <a:pt x="100" y="261"/>
                    <a:pt x="96" y="264"/>
                    <a:pt x="96" y="269"/>
                  </a:cubicBezTo>
                  <a:cubicBezTo>
                    <a:pt x="96" y="269"/>
                    <a:pt x="96" y="269"/>
                    <a:pt x="96" y="269"/>
                  </a:cubicBezTo>
                  <a:cubicBezTo>
                    <a:pt x="96" y="294"/>
                    <a:pt x="117" y="314"/>
                    <a:pt x="142" y="314"/>
                  </a:cubicBezTo>
                  <a:cubicBezTo>
                    <a:pt x="167" y="314"/>
                    <a:pt x="187" y="294"/>
                    <a:pt x="187" y="26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212" y="131"/>
                    <a:pt x="232" y="144"/>
                    <a:pt x="241" y="161"/>
                  </a:cubicBezTo>
                  <a:cubicBezTo>
                    <a:pt x="242" y="163"/>
                    <a:pt x="244" y="164"/>
                    <a:pt x="245" y="164"/>
                  </a:cubicBezTo>
                  <a:cubicBezTo>
                    <a:pt x="245" y="164"/>
                    <a:pt x="245" y="164"/>
                    <a:pt x="246" y="164"/>
                  </a:cubicBezTo>
                  <a:cubicBezTo>
                    <a:pt x="247" y="163"/>
                    <a:pt x="249" y="162"/>
                    <a:pt x="249" y="161"/>
                  </a:cubicBezTo>
                  <a:cubicBezTo>
                    <a:pt x="258" y="142"/>
                    <a:pt x="277" y="128"/>
                    <a:pt x="299" y="128"/>
                  </a:cubicBezTo>
                  <a:cubicBezTo>
                    <a:pt x="321" y="128"/>
                    <a:pt x="340" y="141"/>
                    <a:pt x="349" y="160"/>
                  </a:cubicBezTo>
                  <a:cubicBezTo>
                    <a:pt x="350" y="162"/>
                    <a:pt x="352" y="164"/>
                    <a:pt x="354" y="163"/>
                  </a:cubicBezTo>
                  <a:cubicBezTo>
                    <a:pt x="357" y="162"/>
                    <a:pt x="358" y="160"/>
                    <a:pt x="357" y="157"/>
                  </a:cubicBezTo>
                  <a:close/>
                </a:path>
              </a:pathLst>
            </a:custGeom>
            <a:solidFill>
              <a:srgbClr val="00148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6155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62C84-9FD2-6362-1960-9D427B1EA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pc="-9"/>
              <a:t>What Will We Do With Your Feedback?</a:t>
            </a:r>
            <a:endParaRPr lang="en-US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083B11B7-45A9-8169-2A5D-2BB04D0A3068}"/>
              </a:ext>
            </a:extLst>
          </p:cNvPr>
          <p:cNvSpPr>
            <a:spLocks/>
          </p:cNvSpPr>
          <p:nvPr/>
        </p:nvSpPr>
        <p:spPr bwMode="auto">
          <a:xfrm>
            <a:off x="2653335" y="4759132"/>
            <a:ext cx="9061467" cy="731520"/>
          </a:xfrm>
          <a:custGeom>
            <a:avLst/>
            <a:gdLst>
              <a:gd name="T0" fmla="*/ 31 w 2262"/>
              <a:gd name="T1" fmla="*/ 0 h 459"/>
              <a:gd name="T2" fmla="*/ 0 w 2262"/>
              <a:gd name="T3" fmla="*/ 31 h 459"/>
              <a:gd name="T4" fmla="*/ 0 w 2262"/>
              <a:gd name="T5" fmla="*/ 428 h 459"/>
              <a:gd name="T6" fmla="*/ 31 w 2262"/>
              <a:gd name="T7" fmla="*/ 459 h 459"/>
              <a:gd name="T8" fmla="*/ 2262 w 2262"/>
              <a:gd name="T9" fmla="*/ 459 h 459"/>
              <a:gd name="T10" fmla="*/ 2262 w 2262"/>
              <a:gd name="T11" fmla="*/ 0 h 459"/>
              <a:gd name="T12" fmla="*/ 31 w 2262"/>
              <a:gd name="T13" fmla="*/ 0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62" h="459">
                <a:moveTo>
                  <a:pt x="31" y="0"/>
                </a:moveTo>
                <a:cubicBezTo>
                  <a:pt x="14" y="0"/>
                  <a:pt x="0" y="14"/>
                  <a:pt x="0" y="31"/>
                </a:cubicBezTo>
                <a:cubicBezTo>
                  <a:pt x="0" y="428"/>
                  <a:pt x="0" y="428"/>
                  <a:pt x="0" y="428"/>
                </a:cubicBezTo>
                <a:cubicBezTo>
                  <a:pt x="0" y="445"/>
                  <a:pt x="14" y="459"/>
                  <a:pt x="31" y="459"/>
                </a:cubicBezTo>
                <a:cubicBezTo>
                  <a:pt x="2262" y="459"/>
                  <a:pt x="2262" y="459"/>
                  <a:pt x="2262" y="459"/>
                </a:cubicBezTo>
                <a:cubicBezTo>
                  <a:pt x="2262" y="0"/>
                  <a:pt x="2262" y="0"/>
                  <a:pt x="2262" y="0"/>
                </a:cubicBezTo>
                <a:lnTo>
                  <a:pt x="31" y="0"/>
                </a:lnTo>
                <a:close/>
              </a:path>
            </a:pathLst>
          </a:custGeom>
          <a:solidFill>
            <a:srgbClr val="FFFFFF">
              <a:lumMod val="9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Franklin Gothic Book" panose="020B050302010202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7F04D322-7BEE-E00D-65BB-F146A9A48636}"/>
              </a:ext>
            </a:extLst>
          </p:cNvPr>
          <p:cNvSpPr>
            <a:spLocks/>
          </p:cNvSpPr>
          <p:nvPr/>
        </p:nvSpPr>
        <p:spPr bwMode="auto">
          <a:xfrm>
            <a:off x="365871" y="3335397"/>
            <a:ext cx="11348931" cy="731520"/>
          </a:xfrm>
          <a:custGeom>
            <a:avLst/>
            <a:gdLst>
              <a:gd name="T0" fmla="*/ 31 w 2262"/>
              <a:gd name="T1" fmla="*/ 0 h 459"/>
              <a:gd name="T2" fmla="*/ 0 w 2262"/>
              <a:gd name="T3" fmla="*/ 31 h 459"/>
              <a:gd name="T4" fmla="*/ 0 w 2262"/>
              <a:gd name="T5" fmla="*/ 428 h 459"/>
              <a:gd name="T6" fmla="*/ 31 w 2262"/>
              <a:gd name="T7" fmla="*/ 459 h 459"/>
              <a:gd name="T8" fmla="*/ 2262 w 2262"/>
              <a:gd name="T9" fmla="*/ 459 h 459"/>
              <a:gd name="T10" fmla="*/ 2262 w 2262"/>
              <a:gd name="T11" fmla="*/ 0 h 459"/>
              <a:gd name="T12" fmla="*/ 31 w 2262"/>
              <a:gd name="T13" fmla="*/ 0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62" h="459">
                <a:moveTo>
                  <a:pt x="31" y="0"/>
                </a:moveTo>
                <a:cubicBezTo>
                  <a:pt x="14" y="0"/>
                  <a:pt x="0" y="14"/>
                  <a:pt x="0" y="31"/>
                </a:cubicBezTo>
                <a:cubicBezTo>
                  <a:pt x="0" y="428"/>
                  <a:pt x="0" y="428"/>
                  <a:pt x="0" y="428"/>
                </a:cubicBezTo>
                <a:cubicBezTo>
                  <a:pt x="0" y="445"/>
                  <a:pt x="14" y="459"/>
                  <a:pt x="31" y="459"/>
                </a:cubicBezTo>
                <a:cubicBezTo>
                  <a:pt x="2262" y="459"/>
                  <a:pt x="2262" y="459"/>
                  <a:pt x="2262" y="459"/>
                </a:cubicBezTo>
                <a:cubicBezTo>
                  <a:pt x="2262" y="0"/>
                  <a:pt x="2262" y="0"/>
                  <a:pt x="2262" y="0"/>
                </a:cubicBezTo>
                <a:lnTo>
                  <a:pt x="31" y="0"/>
                </a:lnTo>
                <a:close/>
              </a:path>
            </a:pathLst>
          </a:custGeom>
          <a:solidFill>
            <a:srgbClr val="FFFFFF">
              <a:lumMod val="9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D4824BE7-8BAD-D3DC-1374-8696F0F480F9}"/>
              </a:ext>
            </a:extLst>
          </p:cNvPr>
          <p:cNvSpPr>
            <a:spLocks/>
          </p:cNvSpPr>
          <p:nvPr/>
        </p:nvSpPr>
        <p:spPr bwMode="auto">
          <a:xfrm>
            <a:off x="2619786" y="2060486"/>
            <a:ext cx="9125211" cy="731520"/>
          </a:xfrm>
          <a:custGeom>
            <a:avLst/>
            <a:gdLst>
              <a:gd name="T0" fmla="*/ 31 w 2262"/>
              <a:gd name="T1" fmla="*/ 0 h 459"/>
              <a:gd name="T2" fmla="*/ 0 w 2262"/>
              <a:gd name="T3" fmla="*/ 31 h 459"/>
              <a:gd name="T4" fmla="*/ 0 w 2262"/>
              <a:gd name="T5" fmla="*/ 428 h 459"/>
              <a:gd name="T6" fmla="*/ 31 w 2262"/>
              <a:gd name="T7" fmla="*/ 459 h 459"/>
              <a:gd name="T8" fmla="*/ 2262 w 2262"/>
              <a:gd name="T9" fmla="*/ 459 h 459"/>
              <a:gd name="T10" fmla="*/ 2262 w 2262"/>
              <a:gd name="T11" fmla="*/ 0 h 459"/>
              <a:gd name="T12" fmla="*/ 31 w 2262"/>
              <a:gd name="T13" fmla="*/ 0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62" h="459">
                <a:moveTo>
                  <a:pt x="31" y="0"/>
                </a:moveTo>
                <a:cubicBezTo>
                  <a:pt x="14" y="0"/>
                  <a:pt x="0" y="14"/>
                  <a:pt x="0" y="31"/>
                </a:cubicBezTo>
                <a:cubicBezTo>
                  <a:pt x="0" y="428"/>
                  <a:pt x="0" y="428"/>
                  <a:pt x="0" y="428"/>
                </a:cubicBezTo>
                <a:cubicBezTo>
                  <a:pt x="0" y="445"/>
                  <a:pt x="14" y="459"/>
                  <a:pt x="31" y="459"/>
                </a:cubicBezTo>
                <a:cubicBezTo>
                  <a:pt x="2262" y="459"/>
                  <a:pt x="2262" y="459"/>
                  <a:pt x="2262" y="459"/>
                </a:cubicBezTo>
                <a:cubicBezTo>
                  <a:pt x="2262" y="0"/>
                  <a:pt x="2262" y="0"/>
                  <a:pt x="2262" y="0"/>
                </a:cubicBezTo>
                <a:lnTo>
                  <a:pt x="31" y="0"/>
                </a:lnTo>
                <a:close/>
              </a:path>
            </a:pathLst>
          </a:custGeom>
          <a:solidFill>
            <a:srgbClr val="FFFFFF">
              <a:lumMod val="9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Franklin Gothic Book" panose="020B0503020102020204" pitchFamily="34" charset="0"/>
              <a:ea typeface="Verdana" panose="020B0604030504040204" pitchFamily="34" charset="0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B58BC5-60F8-86E7-8E3E-92B20E328011}"/>
              </a:ext>
            </a:extLst>
          </p:cNvPr>
          <p:cNvGrpSpPr/>
          <p:nvPr/>
        </p:nvGrpSpPr>
        <p:grpSpPr>
          <a:xfrm>
            <a:off x="79483" y="1296342"/>
            <a:ext cx="2930006" cy="4548248"/>
            <a:chOff x="912675" y="1854208"/>
            <a:chExt cx="2639915" cy="4292450"/>
          </a:xfrm>
        </p:grpSpPr>
        <p:sp>
          <p:nvSpPr>
            <p:cNvPr id="22" name="Arrow: Circular 21">
              <a:extLst>
                <a:ext uri="{FF2B5EF4-FFF2-40B4-BE49-F238E27FC236}">
                  <a16:creationId xmlns:a16="http://schemas.microsoft.com/office/drawing/2014/main" id="{80459474-01A4-F914-BD6B-762D37FD9362}"/>
                </a:ext>
              </a:extLst>
            </p:cNvPr>
            <p:cNvSpPr/>
            <p:nvPr/>
          </p:nvSpPr>
          <p:spPr>
            <a:xfrm>
              <a:off x="1486519" y="1854208"/>
              <a:ext cx="2066071" cy="2066385"/>
            </a:xfrm>
            <a:prstGeom prst="circularArrow">
              <a:avLst>
                <a:gd name="adj1" fmla="val 10980"/>
                <a:gd name="adj2" fmla="val 1204105"/>
                <a:gd name="adj3" fmla="val 4500000"/>
                <a:gd name="adj4" fmla="val 10800000"/>
                <a:gd name="adj5" fmla="val 12500"/>
              </a:avLst>
            </a:prstGeom>
            <a:solidFill>
              <a:srgbClr val="001489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04FD5C5-FCFE-9842-5873-54CCE38ABFFB}"/>
                </a:ext>
              </a:extLst>
            </p:cNvPr>
            <p:cNvSpPr/>
            <p:nvPr/>
          </p:nvSpPr>
          <p:spPr>
            <a:xfrm>
              <a:off x="1943189" y="2600235"/>
              <a:ext cx="1148076" cy="573900"/>
            </a:xfrm>
            <a:custGeom>
              <a:avLst/>
              <a:gdLst>
                <a:gd name="connsiteX0" fmla="*/ 0 w 1148076"/>
                <a:gd name="connsiteY0" fmla="*/ 0 h 573900"/>
                <a:gd name="connsiteX1" fmla="*/ 1148076 w 1148076"/>
                <a:gd name="connsiteY1" fmla="*/ 0 h 573900"/>
                <a:gd name="connsiteX2" fmla="*/ 1148076 w 1148076"/>
                <a:gd name="connsiteY2" fmla="*/ 573900 h 573900"/>
                <a:gd name="connsiteX3" fmla="*/ 0 w 1148076"/>
                <a:gd name="connsiteY3" fmla="*/ 573900 h 573900"/>
                <a:gd name="connsiteX4" fmla="*/ 0 w 1148076"/>
                <a:gd name="connsiteY4" fmla="*/ 0 h 57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8076" h="573900">
                  <a:moveTo>
                    <a:pt x="0" y="0"/>
                  </a:moveTo>
                  <a:lnTo>
                    <a:pt x="1148076" y="0"/>
                  </a:lnTo>
                  <a:lnTo>
                    <a:pt x="1148076" y="573900"/>
                  </a:lnTo>
                  <a:lnTo>
                    <a:pt x="0" y="5739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Capture</a:t>
              </a:r>
            </a:p>
          </p:txBody>
        </p:sp>
        <p:sp>
          <p:nvSpPr>
            <p:cNvPr id="24" name="Shape 23">
              <a:extLst>
                <a:ext uri="{FF2B5EF4-FFF2-40B4-BE49-F238E27FC236}">
                  <a16:creationId xmlns:a16="http://schemas.microsoft.com/office/drawing/2014/main" id="{3B7F5B10-C4C7-CE9B-7F8F-CC43FAB0098D}"/>
                </a:ext>
              </a:extLst>
            </p:cNvPr>
            <p:cNvSpPr/>
            <p:nvPr/>
          </p:nvSpPr>
          <p:spPr>
            <a:xfrm>
              <a:off x="912675" y="3041499"/>
              <a:ext cx="2066071" cy="2066385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solidFill>
              <a:srgbClr val="4E008E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7771AEA-C5FC-FD56-8E1B-EE4F9D06DD01}"/>
                </a:ext>
              </a:extLst>
            </p:cNvPr>
            <p:cNvSpPr/>
            <p:nvPr/>
          </p:nvSpPr>
          <p:spPr>
            <a:xfrm>
              <a:off x="1371673" y="3794395"/>
              <a:ext cx="1148076" cy="573900"/>
            </a:xfrm>
            <a:custGeom>
              <a:avLst/>
              <a:gdLst>
                <a:gd name="connsiteX0" fmla="*/ 0 w 1148076"/>
                <a:gd name="connsiteY0" fmla="*/ 0 h 573900"/>
                <a:gd name="connsiteX1" fmla="*/ 1148076 w 1148076"/>
                <a:gd name="connsiteY1" fmla="*/ 0 h 573900"/>
                <a:gd name="connsiteX2" fmla="*/ 1148076 w 1148076"/>
                <a:gd name="connsiteY2" fmla="*/ 573900 h 573900"/>
                <a:gd name="connsiteX3" fmla="*/ 0 w 1148076"/>
                <a:gd name="connsiteY3" fmla="*/ 573900 h 573900"/>
                <a:gd name="connsiteX4" fmla="*/ 0 w 1148076"/>
                <a:gd name="connsiteY4" fmla="*/ 0 h 57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8076" h="573900">
                  <a:moveTo>
                    <a:pt x="0" y="0"/>
                  </a:moveTo>
                  <a:lnTo>
                    <a:pt x="1148076" y="0"/>
                  </a:lnTo>
                  <a:lnTo>
                    <a:pt x="1148076" y="573900"/>
                  </a:lnTo>
                  <a:lnTo>
                    <a:pt x="0" y="5739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Analyze</a:t>
              </a:r>
            </a:p>
          </p:txBody>
        </p:sp>
        <p:sp>
          <p:nvSpPr>
            <p:cNvPr id="26" name="Block Arc 25">
              <a:extLst>
                <a:ext uri="{FF2B5EF4-FFF2-40B4-BE49-F238E27FC236}">
                  <a16:creationId xmlns:a16="http://schemas.microsoft.com/office/drawing/2014/main" id="{BF023B37-BA36-20C5-60CA-C1EAB06B9263}"/>
                </a:ext>
              </a:extLst>
            </p:cNvPr>
            <p:cNvSpPr/>
            <p:nvPr/>
          </p:nvSpPr>
          <p:spPr>
            <a:xfrm>
              <a:off x="1633569" y="4370872"/>
              <a:ext cx="1775075" cy="1775786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rgbClr val="007864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394B681-DBBA-586E-E673-322E1CA8FA31}"/>
                </a:ext>
              </a:extLst>
            </p:cNvPr>
            <p:cNvSpPr/>
            <p:nvPr/>
          </p:nvSpPr>
          <p:spPr>
            <a:xfrm>
              <a:off x="1945905" y="4990272"/>
              <a:ext cx="1148076" cy="573900"/>
            </a:xfrm>
            <a:custGeom>
              <a:avLst/>
              <a:gdLst>
                <a:gd name="connsiteX0" fmla="*/ 0 w 1148076"/>
                <a:gd name="connsiteY0" fmla="*/ 0 h 573900"/>
                <a:gd name="connsiteX1" fmla="*/ 1148076 w 1148076"/>
                <a:gd name="connsiteY1" fmla="*/ 0 h 573900"/>
                <a:gd name="connsiteX2" fmla="*/ 1148076 w 1148076"/>
                <a:gd name="connsiteY2" fmla="*/ 573900 h 573900"/>
                <a:gd name="connsiteX3" fmla="*/ 0 w 1148076"/>
                <a:gd name="connsiteY3" fmla="*/ 573900 h 573900"/>
                <a:gd name="connsiteX4" fmla="*/ 0 w 1148076"/>
                <a:gd name="connsiteY4" fmla="*/ 0 h 57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8076" h="573900">
                  <a:moveTo>
                    <a:pt x="0" y="0"/>
                  </a:moveTo>
                  <a:lnTo>
                    <a:pt x="1148076" y="0"/>
                  </a:lnTo>
                  <a:lnTo>
                    <a:pt x="1148076" y="573900"/>
                  </a:lnTo>
                  <a:lnTo>
                    <a:pt x="0" y="5739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Inform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62DC7AE-821B-D40D-AF51-A3C8BCFA60FB}"/>
                </a:ext>
              </a:extLst>
            </p:cNvPr>
            <p:cNvSpPr/>
            <p:nvPr/>
          </p:nvSpPr>
          <p:spPr>
            <a:xfrm>
              <a:off x="1596688" y="5098745"/>
              <a:ext cx="320040" cy="320040"/>
            </a:xfrm>
            <a:prstGeom prst="ellipse">
              <a:avLst/>
            </a:prstGeom>
            <a:solidFill>
              <a:srgbClr val="00786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BB89826-0DEE-2C68-F434-8AF31DF970F2}"/>
              </a:ext>
            </a:extLst>
          </p:cNvPr>
          <p:cNvSpPr txBox="1"/>
          <p:nvPr/>
        </p:nvSpPr>
        <p:spPr>
          <a:xfrm>
            <a:off x="2925804" y="2238009"/>
            <a:ext cx="8513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Capture all feedback.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10AE15-3330-E037-2686-33E245604373}"/>
              </a:ext>
            </a:extLst>
          </p:cNvPr>
          <p:cNvSpPr txBox="1"/>
          <p:nvPr/>
        </p:nvSpPr>
        <p:spPr>
          <a:xfrm>
            <a:off x="2197493" y="3509461"/>
            <a:ext cx="8513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Analyze feedback and identify key themes.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BA6693-E94F-559A-8810-DD571FE6D459}"/>
              </a:ext>
            </a:extLst>
          </p:cNvPr>
          <p:cNvSpPr txBox="1"/>
          <p:nvPr/>
        </p:nvSpPr>
        <p:spPr>
          <a:xfrm>
            <a:off x="2999098" y="4770949"/>
            <a:ext cx="8513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Use themes to inform program design. As appropriate, provide information about progress and program on our website.</a:t>
            </a:r>
          </a:p>
        </p:txBody>
      </p:sp>
    </p:spTree>
    <p:extLst>
      <p:ext uri="{BB962C8B-B14F-4D97-AF65-F5344CB8AC3E}">
        <p14:creationId xmlns:p14="http://schemas.microsoft.com/office/powerpoint/2010/main" val="585870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357">
            <a:extLst>
              <a:ext uri="{FF2B5EF4-FFF2-40B4-BE49-F238E27FC236}">
                <a16:creationId xmlns:a16="http://schemas.microsoft.com/office/drawing/2014/main" id="{91A271A2-9E9C-87F9-CE91-0E7CDB283F8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826927" y="1301970"/>
            <a:ext cx="457200" cy="458544"/>
          </a:xfrm>
          <a:custGeom>
            <a:avLst/>
            <a:gdLst>
              <a:gd name="T0" fmla="*/ 256 w 512"/>
              <a:gd name="T1" fmla="*/ 0 h 512"/>
              <a:gd name="T2" fmla="*/ 0 w 512"/>
              <a:gd name="T3" fmla="*/ 256 h 512"/>
              <a:gd name="T4" fmla="*/ 256 w 512"/>
              <a:gd name="T5" fmla="*/ 512 h 512"/>
              <a:gd name="T6" fmla="*/ 512 w 512"/>
              <a:gd name="T7" fmla="*/ 256 h 512"/>
              <a:gd name="T8" fmla="*/ 256 w 512"/>
              <a:gd name="T9" fmla="*/ 0 h 512"/>
              <a:gd name="T10" fmla="*/ 384 w 512"/>
              <a:gd name="T11" fmla="*/ 352 h 512"/>
              <a:gd name="T12" fmla="*/ 352 w 512"/>
              <a:gd name="T13" fmla="*/ 320 h 512"/>
              <a:gd name="T14" fmla="*/ 373 w 512"/>
              <a:gd name="T15" fmla="*/ 290 h 512"/>
              <a:gd name="T16" fmla="*/ 373 w 512"/>
              <a:gd name="T17" fmla="*/ 245 h 512"/>
              <a:gd name="T18" fmla="*/ 341 w 512"/>
              <a:gd name="T19" fmla="*/ 213 h 512"/>
              <a:gd name="T20" fmla="*/ 309 w 512"/>
              <a:gd name="T21" fmla="*/ 245 h 512"/>
              <a:gd name="T22" fmla="*/ 309 w 512"/>
              <a:gd name="T23" fmla="*/ 341 h 512"/>
              <a:gd name="T24" fmla="*/ 234 w 512"/>
              <a:gd name="T25" fmla="*/ 416 h 512"/>
              <a:gd name="T26" fmla="*/ 160 w 512"/>
              <a:gd name="T27" fmla="*/ 341 h 512"/>
              <a:gd name="T28" fmla="*/ 160 w 512"/>
              <a:gd name="T29" fmla="*/ 287 h 512"/>
              <a:gd name="T30" fmla="*/ 96 w 512"/>
              <a:gd name="T31" fmla="*/ 224 h 512"/>
              <a:gd name="T32" fmla="*/ 96 w 512"/>
              <a:gd name="T33" fmla="*/ 149 h 512"/>
              <a:gd name="T34" fmla="*/ 106 w 512"/>
              <a:gd name="T35" fmla="*/ 138 h 512"/>
              <a:gd name="T36" fmla="*/ 128 w 512"/>
              <a:gd name="T37" fmla="*/ 138 h 512"/>
              <a:gd name="T38" fmla="*/ 138 w 512"/>
              <a:gd name="T39" fmla="*/ 149 h 512"/>
              <a:gd name="T40" fmla="*/ 128 w 512"/>
              <a:gd name="T41" fmla="*/ 160 h 512"/>
              <a:gd name="T42" fmla="*/ 117 w 512"/>
              <a:gd name="T43" fmla="*/ 160 h 512"/>
              <a:gd name="T44" fmla="*/ 117 w 512"/>
              <a:gd name="T45" fmla="*/ 224 h 512"/>
              <a:gd name="T46" fmla="*/ 170 w 512"/>
              <a:gd name="T47" fmla="*/ 266 h 512"/>
              <a:gd name="T48" fmla="*/ 224 w 512"/>
              <a:gd name="T49" fmla="*/ 224 h 512"/>
              <a:gd name="T50" fmla="*/ 224 w 512"/>
              <a:gd name="T51" fmla="*/ 160 h 512"/>
              <a:gd name="T52" fmla="*/ 213 w 512"/>
              <a:gd name="T53" fmla="*/ 160 h 512"/>
              <a:gd name="T54" fmla="*/ 202 w 512"/>
              <a:gd name="T55" fmla="*/ 149 h 512"/>
              <a:gd name="T56" fmla="*/ 213 w 512"/>
              <a:gd name="T57" fmla="*/ 138 h 512"/>
              <a:gd name="T58" fmla="*/ 234 w 512"/>
              <a:gd name="T59" fmla="*/ 138 h 512"/>
              <a:gd name="T60" fmla="*/ 245 w 512"/>
              <a:gd name="T61" fmla="*/ 149 h 512"/>
              <a:gd name="T62" fmla="*/ 245 w 512"/>
              <a:gd name="T63" fmla="*/ 224 h 512"/>
              <a:gd name="T64" fmla="*/ 181 w 512"/>
              <a:gd name="T65" fmla="*/ 287 h 512"/>
              <a:gd name="T66" fmla="*/ 181 w 512"/>
              <a:gd name="T67" fmla="*/ 341 h 512"/>
              <a:gd name="T68" fmla="*/ 234 w 512"/>
              <a:gd name="T69" fmla="*/ 394 h 512"/>
              <a:gd name="T70" fmla="*/ 288 w 512"/>
              <a:gd name="T71" fmla="*/ 341 h 512"/>
              <a:gd name="T72" fmla="*/ 288 w 512"/>
              <a:gd name="T73" fmla="*/ 245 h 512"/>
              <a:gd name="T74" fmla="*/ 341 w 512"/>
              <a:gd name="T75" fmla="*/ 192 h 512"/>
              <a:gd name="T76" fmla="*/ 394 w 512"/>
              <a:gd name="T77" fmla="*/ 245 h 512"/>
              <a:gd name="T78" fmla="*/ 394 w 512"/>
              <a:gd name="T79" fmla="*/ 290 h 512"/>
              <a:gd name="T80" fmla="*/ 416 w 512"/>
              <a:gd name="T81" fmla="*/ 320 h 512"/>
              <a:gd name="T82" fmla="*/ 384 w 512"/>
              <a:gd name="T83" fmla="*/ 352 h 512"/>
              <a:gd name="T84" fmla="*/ 394 w 512"/>
              <a:gd name="T85" fmla="*/ 320 h 512"/>
              <a:gd name="T86" fmla="*/ 384 w 512"/>
              <a:gd name="T87" fmla="*/ 330 h 512"/>
              <a:gd name="T88" fmla="*/ 373 w 512"/>
              <a:gd name="T89" fmla="*/ 320 h 512"/>
              <a:gd name="T90" fmla="*/ 384 w 512"/>
              <a:gd name="T91" fmla="*/ 309 h 512"/>
              <a:gd name="T92" fmla="*/ 394 w 512"/>
              <a:gd name="T93" fmla="*/ 32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384" y="352"/>
                </a:moveTo>
                <a:cubicBezTo>
                  <a:pt x="366" y="352"/>
                  <a:pt x="352" y="337"/>
                  <a:pt x="352" y="320"/>
                </a:cubicBezTo>
                <a:cubicBezTo>
                  <a:pt x="352" y="306"/>
                  <a:pt x="361" y="294"/>
                  <a:pt x="373" y="290"/>
                </a:cubicBezTo>
                <a:cubicBezTo>
                  <a:pt x="373" y="245"/>
                  <a:pt x="373" y="245"/>
                  <a:pt x="373" y="245"/>
                </a:cubicBezTo>
                <a:cubicBezTo>
                  <a:pt x="373" y="227"/>
                  <a:pt x="359" y="213"/>
                  <a:pt x="341" y="213"/>
                </a:cubicBezTo>
                <a:cubicBezTo>
                  <a:pt x="323" y="213"/>
                  <a:pt x="309" y="227"/>
                  <a:pt x="309" y="245"/>
                </a:cubicBezTo>
                <a:cubicBezTo>
                  <a:pt x="309" y="341"/>
                  <a:pt x="309" y="341"/>
                  <a:pt x="309" y="341"/>
                </a:cubicBezTo>
                <a:cubicBezTo>
                  <a:pt x="309" y="382"/>
                  <a:pt x="276" y="416"/>
                  <a:pt x="234" y="416"/>
                </a:cubicBezTo>
                <a:cubicBezTo>
                  <a:pt x="193" y="416"/>
                  <a:pt x="160" y="382"/>
                  <a:pt x="160" y="341"/>
                </a:cubicBezTo>
                <a:cubicBezTo>
                  <a:pt x="160" y="287"/>
                  <a:pt x="160" y="287"/>
                  <a:pt x="160" y="287"/>
                </a:cubicBezTo>
                <a:cubicBezTo>
                  <a:pt x="128" y="282"/>
                  <a:pt x="96" y="256"/>
                  <a:pt x="96" y="224"/>
                </a:cubicBezTo>
                <a:cubicBezTo>
                  <a:pt x="96" y="149"/>
                  <a:pt x="96" y="149"/>
                  <a:pt x="96" y="149"/>
                </a:cubicBezTo>
                <a:cubicBezTo>
                  <a:pt x="96" y="143"/>
                  <a:pt x="100" y="138"/>
                  <a:pt x="106" y="138"/>
                </a:cubicBezTo>
                <a:cubicBezTo>
                  <a:pt x="128" y="138"/>
                  <a:pt x="128" y="138"/>
                  <a:pt x="128" y="138"/>
                </a:cubicBezTo>
                <a:cubicBezTo>
                  <a:pt x="134" y="138"/>
                  <a:pt x="138" y="143"/>
                  <a:pt x="138" y="149"/>
                </a:cubicBezTo>
                <a:cubicBezTo>
                  <a:pt x="138" y="155"/>
                  <a:pt x="134" y="160"/>
                  <a:pt x="128" y="160"/>
                </a:cubicBezTo>
                <a:cubicBezTo>
                  <a:pt x="117" y="160"/>
                  <a:pt x="117" y="160"/>
                  <a:pt x="117" y="160"/>
                </a:cubicBezTo>
                <a:cubicBezTo>
                  <a:pt x="117" y="224"/>
                  <a:pt x="117" y="224"/>
                  <a:pt x="117" y="224"/>
                </a:cubicBezTo>
                <a:cubicBezTo>
                  <a:pt x="117" y="247"/>
                  <a:pt x="146" y="266"/>
                  <a:pt x="170" y="266"/>
                </a:cubicBezTo>
                <a:cubicBezTo>
                  <a:pt x="194" y="266"/>
                  <a:pt x="224" y="247"/>
                  <a:pt x="224" y="224"/>
                </a:cubicBezTo>
                <a:cubicBezTo>
                  <a:pt x="224" y="160"/>
                  <a:pt x="224" y="160"/>
                  <a:pt x="224" y="160"/>
                </a:cubicBezTo>
                <a:cubicBezTo>
                  <a:pt x="213" y="160"/>
                  <a:pt x="213" y="160"/>
                  <a:pt x="213" y="160"/>
                </a:cubicBezTo>
                <a:cubicBezTo>
                  <a:pt x="207" y="160"/>
                  <a:pt x="202" y="155"/>
                  <a:pt x="202" y="149"/>
                </a:cubicBezTo>
                <a:cubicBezTo>
                  <a:pt x="202" y="143"/>
                  <a:pt x="207" y="138"/>
                  <a:pt x="213" y="138"/>
                </a:cubicBezTo>
                <a:cubicBezTo>
                  <a:pt x="234" y="138"/>
                  <a:pt x="234" y="138"/>
                  <a:pt x="234" y="138"/>
                </a:cubicBezTo>
                <a:cubicBezTo>
                  <a:pt x="240" y="138"/>
                  <a:pt x="245" y="143"/>
                  <a:pt x="245" y="149"/>
                </a:cubicBezTo>
                <a:cubicBezTo>
                  <a:pt x="245" y="224"/>
                  <a:pt x="245" y="224"/>
                  <a:pt x="245" y="224"/>
                </a:cubicBezTo>
                <a:cubicBezTo>
                  <a:pt x="245" y="256"/>
                  <a:pt x="213" y="282"/>
                  <a:pt x="181" y="287"/>
                </a:cubicBezTo>
                <a:cubicBezTo>
                  <a:pt x="181" y="341"/>
                  <a:pt x="181" y="341"/>
                  <a:pt x="181" y="341"/>
                </a:cubicBezTo>
                <a:cubicBezTo>
                  <a:pt x="181" y="370"/>
                  <a:pt x="205" y="394"/>
                  <a:pt x="234" y="394"/>
                </a:cubicBezTo>
                <a:cubicBezTo>
                  <a:pt x="264" y="394"/>
                  <a:pt x="288" y="370"/>
                  <a:pt x="288" y="341"/>
                </a:cubicBezTo>
                <a:cubicBezTo>
                  <a:pt x="288" y="245"/>
                  <a:pt x="288" y="245"/>
                  <a:pt x="288" y="245"/>
                </a:cubicBezTo>
                <a:cubicBezTo>
                  <a:pt x="288" y="216"/>
                  <a:pt x="312" y="192"/>
                  <a:pt x="341" y="192"/>
                </a:cubicBezTo>
                <a:cubicBezTo>
                  <a:pt x="370" y="192"/>
                  <a:pt x="394" y="216"/>
                  <a:pt x="394" y="245"/>
                </a:cubicBezTo>
                <a:cubicBezTo>
                  <a:pt x="394" y="290"/>
                  <a:pt x="394" y="290"/>
                  <a:pt x="394" y="290"/>
                </a:cubicBezTo>
                <a:cubicBezTo>
                  <a:pt x="407" y="294"/>
                  <a:pt x="416" y="306"/>
                  <a:pt x="416" y="320"/>
                </a:cubicBezTo>
                <a:cubicBezTo>
                  <a:pt x="416" y="337"/>
                  <a:pt x="401" y="352"/>
                  <a:pt x="384" y="352"/>
                </a:cubicBezTo>
                <a:close/>
                <a:moveTo>
                  <a:pt x="394" y="320"/>
                </a:moveTo>
                <a:cubicBezTo>
                  <a:pt x="394" y="326"/>
                  <a:pt x="390" y="330"/>
                  <a:pt x="384" y="330"/>
                </a:cubicBezTo>
                <a:cubicBezTo>
                  <a:pt x="378" y="330"/>
                  <a:pt x="373" y="326"/>
                  <a:pt x="373" y="320"/>
                </a:cubicBezTo>
                <a:cubicBezTo>
                  <a:pt x="373" y="314"/>
                  <a:pt x="378" y="309"/>
                  <a:pt x="384" y="309"/>
                </a:cubicBezTo>
                <a:cubicBezTo>
                  <a:pt x="390" y="309"/>
                  <a:pt x="394" y="314"/>
                  <a:pt x="394" y="32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3" name="Freeform 805">
            <a:extLst>
              <a:ext uri="{FF2B5EF4-FFF2-40B4-BE49-F238E27FC236}">
                <a16:creationId xmlns:a16="http://schemas.microsoft.com/office/drawing/2014/main" id="{23BB17A0-83D6-DD5B-9B01-19F7FF058D9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34555" y="1301970"/>
            <a:ext cx="457200" cy="457200"/>
          </a:xfrm>
          <a:custGeom>
            <a:avLst/>
            <a:gdLst>
              <a:gd name="T0" fmla="*/ 309 w 512"/>
              <a:gd name="T1" fmla="*/ 149 h 512"/>
              <a:gd name="T2" fmla="*/ 202 w 512"/>
              <a:gd name="T3" fmla="*/ 149 h 512"/>
              <a:gd name="T4" fmla="*/ 181 w 512"/>
              <a:gd name="T5" fmla="*/ 138 h 512"/>
              <a:gd name="T6" fmla="*/ 373 w 512"/>
              <a:gd name="T7" fmla="*/ 373 h 512"/>
              <a:gd name="T8" fmla="*/ 330 w 512"/>
              <a:gd name="T9" fmla="*/ 149 h 512"/>
              <a:gd name="T10" fmla="*/ 170 w 512"/>
              <a:gd name="T11" fmla="*/ 320 h 512"/>
              <a:gd name="T12" fmla="*/ 170 w 512"/>
              <a:gd name="T13" fmla="*/ 298 h 512"/>
              <a:gd name="T14" fmla="*/ 181 w 512"/>
              <a:gd name="T15" fmla="*/ 288 h 512"/>
              <a:gd name="T16" fmla="*/ 160 w 512"/>
              <a:gd name="T17" fmla="*/ 245 h 512"/>
              <a:gd name="T18" fmla="*/ 170 w 512"/>
              <a:gd name="T19" fmla="*/ 256 h 512"/>
              <a:gd name="T20" fmla="*/ 170 w 512"/>
              <a:gd name="T21" fmla="*/ 192 h 512"/>
              <a:gd name="T22" fmla="*/ 213 w 512"/>
              <a:gd name="T23" fmla="*/ 341 h 512"/>
              <a:gd name="T24" fmla="*/ 224 w 512"/>
              <a:gd name="T25" fmla="*/ 330 h 512"/>
              <a:gd name="T26" fmla="*/ 202 w 512"/>
              <a:gd name="T27" fmla="*/ 288 h 512"/>
              <a:gd name="T28" fmla="*/ 213 w 512"/>
              <a:gd name="T29" fmla="*/ 298 h 512"/>
              <a:gd name="T30" fmla="*/ 213 w 512"/>
              <a:gd name="T31" fmla="*/ 234 h 512"/>
              <a:gd name="T32" fmla="*/ 213 w 512"/>
              <a:gd name="T33" fmla="*/ 213 h 512"/>
              <a:gd name="T34" fmla="*/ 224 w 512"/>
              <a:gd name="T35" fmla="*/ 202 h 512"/>
              <a:gd name="T36" fmla="*/ 245 w 512"/>
              <a:gd name="T37" fmla="*/ 330 h 512"/>
              <a:gd name="T38" fmla="*/ 256 w 512"/>
              <a:gd name="T39" fmla="*/ 341 h 512"/>
              <a:gd name="T40" fmla="*/ 256 w 512"/>
              <a:gd name="T41" fmla="*/ 277 h 512"/>
              <a:gd name="T42" fmla="*/ 256 w 512"/>
              <a:gd name="T43" fmla="*/ 256 h 512"/>
              <a:gd name="T44" fmla="*/ 266 w 512"/>
              <a:gd name="T45" fmla="*/ 245 h 512"/>
              <a:gd name="T46" fmla="*/ 245 w 512"/>
              <a:gd name="T47" fmla="*/ 202 h 512"/>
              <a:gd name="T48" fmla="*/ 256 w 512"/>
              <a:gd name="T49" fmla="*/ 213 h 512"/>
              <a:gd name="T50" fmla="*/ 298 w 512"/>
              <a:gd name="T51" fmla="*/ 320 h 512"/>
              <a:gd name="T52" fmla="*/ 298 w 512"/>
              <a:gd name="T53" fmla="*/ 298 h 512"/>
              <a:gd name="T54" fmla="*/ 309 w 512"/>
              <a:gd name="T55" fmla="*/ 288 h 512"/>
              <a:gd name="T56" fmla="*/ 288 w 512"/>
              <a:gd name="T57" fmla="*/ 245 h 512"/>
              <a:gd name="T58" fmla="*/ 298 w 512"/>
              <a:gd name="T59" fmla="*/ 256 h 512"/>
              <a:gd name="T60" fmla="*/ 298 w 512"/>
              <a:gd name="T61" fmla="*/ 192 h 512"/>
              <a:gd name="T62" fmla="*/ 341 w 512"/>
              <a:gd name="T63" fmla="*/ 298 h 512"/>
              <a:gd name="T64" fmla="*/ 352 w 512"/>
              <a:gd name="T65" fmla="*/ 288 h 512"/>
              <a:gd name="T66" fmla="*/ 330 w 512"/>
              <a:gd name="T67" fmla="*/ 245 h 512"/>
              <a:gd name="T68" fmla="*/ 341 w 512"/>
              <a:gd name="T69" fmla="*/ 256 h 512"/>
              <a:gd name="T70" fmla="*/ 341 w 512"/>
              <a:gd name="T71" fmla="*/ 213 h 512"/>
              <a:gd name="T72" fmla="*/ 256 w 512"/>
              <a:gd name="T73" fmla="*/ 0 h 512"/>
              <a:gd name="T74" fmla="*/ 512 w 512"/>
              <a:gd name="T75" fmla="*/ 256 h 512"/>
              <a:gd name="T76" fmla="*/ 384 w 512"/>
              <a:gd name="T77" fmla="*/ 394 h 512"/>
              <a:gd name="T78" fmla="*/ 117 w 512"/>
              <a:gd name="T79" fmla="*/ 128 h 512"/>
              <a:gd name="T80" fmla="*/ 181 w 512"/>
              <a:gd name="T81" fmla="*/ 106 h 512"/>
              <a:gd name="T82" fmla="*/ 202 w 512"/>
              <a:gd name="T83" fmla="*/ 117 h 512"/>
              <a:gd name="T84" fmla="*/ 320 w 512"/>
              <a:gd name="T85" fmla="*/ 96 h 512"/>
              <a:gd name="T86" fmla="*/ 384 w 512"/>
              <a:gd name="T87" fmla="*/ 117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12" h="512">
                <a:moveTo>
                  <a:pt x="330" y="149"/>
                </a:moveTo>
                <a:cubicBezTo>
                  <a:pt x="330" y="155"/>
                  <a:pt x="326" y="160"/>
                  <a:pt x="320" y="160"/>
                </a:cubicBezTo>
                <a:cubicBezTo>
                  <a:pt x="314" y="160"/>
                  <a:pt x="309" y="155"/>
                  <a:pt x="309" y="149"/>
                </a:cubicBezTo>
                <a:cubicBezTo>
                  <a:pt x="309" y="138"/>
                  <a:pt x="309" y="138"/>
                  <a:pt x="309" y="138"/>
                </a:cubicBezTo>
                <a:cubicBezTo>
                  <a:pt x="202" y="138"/>
                  <a:pt x="202" y="138"/>
                  <a:pt x="202" y="138"/>
                </a:cubicBezTo>
                <a:cubicBezTo>
                  <a:pt x="202" y="149"/>
                  <a:pt x="202" y="149"/>
                  <a:pt x="202" y="149"/>
                </a:cubicBezTo>
                <a:cubicBezTo>
                  <a:pt x="202" y="155"/>
                  <a:pt x="198" y="160"/>
                  <a:pt x="192" y="160"/>
                </a:cubicBezTo>
                <a:cubicBezTo>
                  <a:pt x="186" y="160"/>
                  <a:pt x="181" y="155"/>
                  <a:pt x="181" y="149"/>
                </a:cubicBezTo>
                <a:cubicBezTo>
                  <a:pt x="181" y="138"/>
                  <a:pt x="181" y="138"/>
                  <a:pt x="181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373"/>
                  <a:pt x="138" y="373"/>
                  <a:pt x="138" y="373"/>
                </a:cubicBezTo>
                <a:cubicBezTo>
                  <a:pt x="373" y="373"/>
                  <a:pt x="373" y="373"/>
                  <a:pt x="373" y="373"/>
                </a:cubicBezTo>
                <a:cubicBezTo>
                  <a:pt x="373" y="138"/>
                  <a:pt x="373" y="138"/>
                  <a:pt x="373" y="138"/>
                </a:cubicBezTo>
                <a:cubicBezTo>
                  <a:pt x="330" y="138"/>
                  <a:pt x="330" y="138"/>
                  <a:pt x="330" y="138"/>
                </a:cubicBezTo>
                <a:lnTo>
                  <a:pt x="330" y="149"/>
                </a:lnTo>
                <a:close/>
                <a:moveTo>
                  <a:pt x="170" y="341"/>
                </a:moveTo>
                <a:cubicBezTo>
                  <a:pt x="164" y="341"/>
                  <a:pt x="160" y="336"/>
                  <a:pt x="160" y="330"/>
                </a:cubicBezTo>
                <a:cubicBezTo>
                  <a:pt x="160" y="324"/>
                  <a:pt x="164" y="320"/>
                  <a:pt x="170" y="320"/>
                </a:cubicBezTo>
                <a:cubicBezTo>
                  <a:pt x="176" y="320"/>
                  <a:pt x="181" y="324"/>
                  <a:pt x="181" y="330"/>
                </a:cubicBezTo>
                <a:cubicBezTo>
                  <a:pt x="181" y="336"/>
                  <a:pt x="176" y="341"/>
                  <a:pt x="170" y="341"/>
                </a:cubicBezTo>
                <a:close/>
                <a:moveTo>
                  <a:pt x="170" y="298"/>
                </a:moveTo>
                <a:cubicBezTo>
                  <a:pt x="164" y="298"/>
                  <a:pt x="160" y="294"/>
                  <a:pt x="160" y="288"/>
                </a:cubicBezTo>
                <a:cubicBezTo>
                  <a:pt x="160" y="282"/>
                  <a:pt x="164" y="277"/>
                  <a:pt x="170" y="277"/>
                </a:cubicBezTo>
                <a:cubicBezTo>
                  <a:pt x="176" y="277"/>
                  <a:pt x="181" y="282"/>
                  <a:pt x="181" y="288"/>
                </a:cubicBezTo>
                <a:cubicBezTo>
                  <a:pt x="181" y="294"/>
                  <a:pt x="176" y="298"/>
                  <a:pt x="170" y="298"/>
                </a:cubicBezTo>
                <a:close/>
                <a:moveTo>
                  <a:pt x="170" y="256"/>
                </a:moveTo>
                <a:cubicBezTo>
                  <a:pt x="164" y="256"/>
                  <a:pt x="160" y="251"/>
                  <a:pt x="160" y="245"/>
                </a:cubicBezTo>
                <a:cubicBezTo>
                  <a:pt x="160" y="239"/>
                  <a:pt x="164" y="234"/>
                  <a:pt x="170" y="234"/>
                </a:cubicBezTo>
                <a:cubicBezTo>
                  <a:pt x="176" y="234"/>
                  <a:pt x="181" y="239"/>
                  <a:pt x="181" y="245"/>
                </a:cubicBezTo>
                <a:cubicBezTo>
                  <a:pt x="181" y="251"/>
                  <a:pt x="176" y="256"/>
                  <a:pt x="170" y="256"/>
                </a:cubicBezTo>
                <a:close/>
                <a:moveTo>
                  <a:pt x="170" y="213"/>
                </a:moveTo>
                <a:cubicBezTo>
                  <a:pt x="164" y="213"/>
                  <a:pt x="160" y="208"/>
                  <a:pt x="160" y="202"/>
                </a:cubicBezTo>
                <a:cubicBezTo>
                  <a:pt x="160" y="196"/>
                  <a:pt x="164" y="192"/>
                  <a:pt x="170" y="192"/>
                </a:cubicBezTo>
                <a:cubicBezTo>
                  <a:pt x="176" y="192"/>
                  <a:pt x="181" y="196"/>
                  <a:pt x="181" y="202"/>
                </a:cubicBezTo>
                <a:cubicBezTo>
                  <a:pt x="181" y="208"/>
                  <a:pt x="176" y="213"/>
                  <a:pt x="170" y="213"/>
                </a:cubicBezTo>
                <a:close/>
                <a:moveTo>
                  <a:pt x="213" y="341"/>
                </a:moveTo>
                <a:cubicBezTo>
                  <a:pt x="207" y="341"/>
                  <a:pt x="202" y="336"/>
                  <a:pt x="202" y="330"/>
                </a:cubicBezTo>
                <a:cubicBezTo>
                  <a:pt x="202" y="324"/>
                  <a:pt x="207" y="320"/>
                  <a:pt x="213" y="320"/>
                </a:cubicBezTo>
                <a:cubicBezTo>
                  <a:pt x="219" y="320"/>
                  <a:pt x="224" y="324"/>
                  <a:pt x="224" y="330"/>
                </a:cubicBezTo>
                <a:cubicBezTo>
                  <a:pt x="224" y="336"/>
                  <a:pt x="219" y="341"/>
                  <a:pt x="213" y="341"/>
                </a:cubicBezTo>
                <a:close/>
                <a:moveTo>
                  <a:pt x="213" y="298"/>
                </a:moveTo>
                <a:cubicBezTo>
                  <a:pt x="207" y="298"/>
                  <a:pt x="202" y="294"/>
                  <a:pt x="202" y="288"/>
                </a:cubicBezTo>
                <a:cubicBezTo>
                  <a:pt x="202" y="282"/>
                  <a:pt x="207" y="277"/>
                  <a:pt x="213" y="277"/>
                </a:cubicBezTo>
                <a:cubicBezTo>
                  <a:pt x="219" y="277"/>
                  <a:pt x="224" y="282"/>
                  <a:pt x="224" y="288"/>
                </a:cubicBezTo>
                <a:cubicBezTo>
                  <a:pt x="224" y="294"/>
                  <a:pt x="219" y="298"/>
                  <a:pt x="213" y="298"/>
                </a:cubicBezTo>
                <a:close/>
                <a:moveTo>
                  <a:pt x="213" y="256"/>
                </a:moveTo>
                <a:cubicBezTo>
                  <a:pt x="207" y="256"/>
                  <a:pt x="202" y="251"/>
                  <a:pt x="202" y="245"/>
                </a:cubicBezTo>
                <a:cubicBezTo>
                  <a:pt x="202" y="239"/>
                  <a:pt x="207" y="234"/>
                  <a:pt x="213" y="234"/>
                </a:cubicBezTo>
                <a:cubicBezTo>
                  <a:pt x="219" y="234"/>
                  <a:pt x="224" y="239"/>
                  <a:pt x="224" y="245"/>
                </a:cubicBezTo>
                <a:cubicBezTo>
                  <a:pt x="224" y="251"/>
                  <a:pt x="219" y="256"/>
                  <a:pt x="213" y="256"/>
                </a:cubicBezTo>
                <a:close/>
                <a:moveTo>
                  <a:pt x="213" y="213"/>
                </a:moveTo>
                <a:cubicBezTo>
                  <a:pt x="207" y="213"/>
                  <a:pt x="202" y="208"/>
                  <a:pt x="202" y="202"/>
                </a:cubicBezTo>
                <a:cubicBezTo>
                  <a:pt x="202" y="196"/>
                  <a:pt x="207" y="192"/>
                  <a:pt x="213" y="192"/>
                </a:cubicBezTo>
                <a:cubicBezTo>
                  <a:pt x="219" y="192"/>
                  <a:pt x="224" y="196"/>
                  <a:pt x="224" y="202"/>
                </a:cubicBezTo>
                <a:cubicBezTo>
                  <a:pt x="224" y="208"/>
                  <a:pt x="219" y="213"/>
                  <a:pt x="213" y="213"/>
                </a:cubicBezTo>
                <a:close/>
                <a:moveTo>
                  <a:pt x="256" y="341"/>
                </a:moveTo>
                <a:cubicBezTo>
                  <a:pt x="250" y="341"/>
                  <a:pt x="245" y="336"/>
                  <a:pt x="245" y="330"/>
                </a:cubicBezTo>
                <a:cubicBezTo>
                  <a:pt x="245" y="324"/>
                  <a:pt x="250" y="320"/>
                  <a:pt x="256" y="320"/>
                </a:cubicBezTo>
                <a:cubicBezTo>
                  <a:pt x="262" y="320"/>
                  <a:pt x="266" y="324"/>
                  <a:pt x="266" y="330"/>
                </a:cubicBezTo>
                <a:cubicBezTo>
                  <a:pt x="266" y="336"/>
                  <a:pt x="262" y="341"/>
                  <a:pt x="256" y="341"/>
                </a:cubicBezTo>
                <a:close/>
                <a:moveTo>
                  <a:pt x="256" y="298"/>
                </a:moveTo>
                <a:cubicBezTo>
                  <a:pt x="250" y="298"/>
                  <a:pt x="245" y="294"/>
                  <a:pt x="245" y="288"/>
                </a:cubicBezTo>
                <a:cubicBezTo>
                  <a:pt x="245" y="282"/>
                  <a:pt x="250" y="277"/>
                  <a:pt x="256" y="277"/>
                </a:cubicBezTo>
                <a:cubicBezTo>
                  <a:pt x="262" y="277"/>
                  <a:pt x="266" y="282"/>
                  <a:pt x="266" y="288"/>
                </a:cubicBezTo>
                <a:cubicBezTo>
                  <a:pt x="266" y="294"/>
                  <a:pt x="262" y="298"/>
                  <a:pt x="256" y="298"/>
                </a:cubicBezTo>
                <a:close/>
                <a:moveTo>
                  <a:pt x="256" y="256"/>
                </a:moveTo>
                <a:cubicBezTo>
                  <a:pt x="250" y="256"/>
                  <a:pt x="245" y="251"/>
                  <a:pt x="245" y="245"/>
                </a:cubicBezTo>
                <a:cubicBezTo>
                  <a:pt x="245" y="239"/>
                  <a:pt x="250" y="234"/>
                  <a:pt x="256" y="234"/>
                </a:cubicBezTo>
                <a:cubicBezTo>
                  <a:pt x="262" y="234"/>
                  <a:pt x="266" y="239"/>
                  <a:pt x="266" y="245"/>
                </a:cubicBezTo>
                <a:cubicBezTo>
                  <a:pt x="266" y="251"/>
                  <a:pt x="262" y="256"/>
                  <a:pt x="256" y="256"/>
                </a:cubicBezTo>
                <a:close/>
                <a:moveTo>
                  <a:pt x="256" y="213"/>
                </a:moveTo>
                <a:cubicBezTo>
                  <a:pt x="250" y="213"/>
                  <a:pt x="245" y="208"/>
                  <a:pt x="245" y="202"/>
                </a:cubicBezTo>
                <a:cubicBezTo>
                  <a:pt x="245" y="196"/>
                  <a:pt x="250" y="192"/>
                  <a:pt x="256" y="192"/>
                </a:cubicBezTo>
                <a:cubicBezTo>
                  <a:pt x="262" y="192"/>
                  <a:pt x="266" y="196"/>
                  <a:pt x="266" y="202"/>
                </a:cubicBezTo>
                <a:cubicBezTo>
                  <a:pt x="266" y="208"/>
                  <a:pt x="262" y="213"/>
                  <a:pt x="256" y="213"/>
                </a:cubicBezTo>
                <a:close/>
                <a:moveTo>
                  <a:pt x="298" y="341"/>
                </a:moveTo>
                <a:cubicBezTo>
                  <a:pt x="292" y="341"/>
                  <a:pt x="288" y="336"/>
                  <a:pt x="288" y="330"/>
                </a:cubicBezTo>
                <a:cubicBezTo>
                  <a:pt x="288" y="324"/>
                  <a:pt x="292" y="320"/>
                  <a:pt x="298" y="320"/>
                </a:cubicBezTo>
                <a:cubicBezTo>
                  <a:pt x="304" y="320"/>
                  <a:pt x="309" y="324"/>
                  <a:pt x="309" y="330"/>
                </a:cubicBezTo>
                <a:cubicBezTo>
                  <a:pt x="309" y="336"/>
                  <a:pt x="304" y="341"/>
                  <a:pt x="298" y="341"/>
                </a:cubicBezTo>
                <a:close/>
                <a:moveTo>
                  <a:pt x="298" y="298"/>
                </a:moveTo>
                <a:cubicBezTo>
                  <a:pt x="292" y="298"/>
                  <a:pt x="288" y="294"/>
                  <a:pt x="288" y="288"/>
                </a:cubicBezTo>
                <a:cubicBezTo>
                  <a:pt x="288" y="282"/>
                  <a:pt x="292" y="277"/>
                  <a:pt x="298" y="277"/>
                </a:cubicBezTo>
                <a:cubicBezTo>
                  <a:pt x="304" y="277"/>
                  <a:pt x="309" y="282"/>
                  <a:pt x="309" y="288"/>
                </a:cubicBezTo>
                <a:cubicBezTo>
                  <a:pt x="309" y="294"/>
                  <a:pt x="304" y="298"/>
                  <a:pt x="298" y="298"/>
                </a:cubicBezTo>
                <a:close/>
                <a:moveTo>
                  <a:pt x="298" y="256"/>
                </a:moveTo>
                <a:cubicBezTo>
                  <a:pt x="292" y="256"/>
                  <a:pt x="288" y="251"/>
                  <a:pt x="288" y="245"/>
                </a:cubicBezTo>
                <a:cubicBezTo>
                  <a:pt x="288" y="239"/>
                  <a:pt x="292" y="234"/>
                  <a:pt x="298" y="234"/>
                </a:cubicBezTo>
                <a:cubicBezTo>
                  <a:pt x="304" y="234"/>
                  <a:pt x="309" y="239"/>
                  <a:pt x="309" y="245"/>
                </a:cubicBezTo>
                <a:cubicBezTo>
                  <a:pt x="309" y="251"/>
                  <a:pt x="304" y="256"/>
                  <a:pt x="298" y="256"/>
                </a:cubicBezTo>
                <a:close/>
                <a:moveTo>
                  <a:pt x="298" y="213"/>
                </a:moveTo>
                <a:cubicBezTo>
                  <a:pt x="292" y="213"/>
                  <a:pt x="288" y="208"/>
                  <a:pt x="288" y="202"/>
                </a:cubicBezTo>
                <a:cubicBezTo>
                  <a:pt x="288" y="196"/>
                  <a:pt x="292" y="192"/>
                  <a:pt x="298" y="192"/>
                </a:cubicBezTo>
                <a:cubicBezTo>
                  <a:pt x="304" y="192"/>
                  <a:pt x="309" y="196"/>
                  <a:pt x="309" y="202"/>
                </a:cubicBezTo>
                <a:cubicBezTo>
                  <a:pt x="309" y="208"/>
                  <a:pt x="304" y="213"/>
                  <a:pt x="298" y="213"/>
                </a:cubicBezTo>
                <a:close/>
                <a:moveTo>
                  <a:pt x="341" y="298"/>
                </a:moveTo>
                <a:cubicBezTo>
                  <a:pt x="335" y="298"/>
                  <a:pt x="330" y="294"/>
                  <a:pt x="330" y="288"/>
                </a:cubicBezTo>
                <a:cubicBezTo>
                  <a:pt x="330" y="282"/>
                  <a:pt x="335" y="277"/>
                  <a:pt x="341" y="277"/>
                </a:cubicBezTo>
                <a:cubicBezTo>
                  <a:pt x="347" y="277"/>
                  <a:pt x="352" y="282"/>
                  <a:pt x="352" y="288"/>
                </a:cubicBezTo>
                <a:cubicBezTo>
                  <a:pt x="352" y="294"/>
                  <a:pt x="347" y="298"/>
                  <a:pt x="341" y="298"/>
                </a:cubicBezTo>
                <a:close/>
                <a:moveTo>
                  <a:pt x="341" y="256"/>
                </a:moveTo>
                <a:cubicBezTo>
                  <a:pt x="335" y="256"/>
                  <a:pt x="330" y="251"/>
                  <a:pt x="330" y="245"/>
                </a:cubicBezTo>
                <a:cubicBezTo>
                  <a:pt x="330" y="239"/>
                  <a:pt x="335" y="234"/>
                  <a:pt x="341" y="234"/>
                </a:cubicBezTo>
                <a:cubicBezTo>
                  <a:pt x="347" y="234"/>
                  <a:pt x="352" y="239"/>
                  <a:pt x="352" y="245"/>
                </a:cubicBezTo>
                <a:cubicBezTo>
                  <a:pt x="352" y="251"/>
                  <a:pt x="347" y="256"/>
                  <a:pt x="341" y="256"/>
                </a:cubicBezTo>
                <a:close/>
                <a:moveTo>
                  <a:pt x="341" y="192"/>
                </a:moveTo>
                <a:cubicBezTo>
                  <a:pt x="347" y="192"/>
                  <a:pt x="352" y="196"/>
                  <a:pt x="352" y="202"/>
                </a:cubicBezTo>
                <a:cubicBezTo>
                  <a:pt x="352" y="208"/>
                  <a:pt x="347" y="213"/>
                  <a:pt x="341" y="213"/>
                </a:cubicBezTo>
                <a:cubicBezTo>
                  <a:pt x="335" y="213"/>
                  <a:pt x="330" y="208"/>
                  <a:pt x="330" y="202"/>
                </a:cubicBezTo>
                <a:cubicBezTo>
                  <a:pt x="330" y="196"/>
                  <a:pt x="335" y="192"/>
                  <a:pt x="341" y="192"/>
                </a:cubicBezTo>
                <a:close/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394" y="384"/>
                </a:moveTo>
                <a:cubicBezTo>
                  <a:pt x="394" y="390"/>
                  <a:pt x="390" y="394"/>
                  <a:pt x="384" y="394"/>
                </a:cubicBezTo>
                <a:cubicBezTo>
                  <a:pt x="128" y="394"/>
                  <a:pt x="128" y="394"/>
                  <a:pt x="128" y="394"/>
                </a:cubicBezTo>
                <a:cubicBezTo>
                  <a:pt x="122" y="394"/>
                  <a:pt x="117" y="390"/>
                  <a:pt x="117" y="384"/>
                </a:cubicBezTo>
                <a:cubicBezTo>
                  <a:pt x="117" y="128"/>
                  <a:pt x="117" y="128"/>
                  <a:pt x="117" y="128"/>
                </a:cubicBezTo>
                <a:cubicBezTo>
                  <a:pt x="117" y="122"/>
                  <a:pt x="122" y="117"/>
                  <a:pt x="128" y="117"/>
                </a:cubicBezTo>
                <a:cubicBezTo>
                  <a:pt x="181" y="117"/>
                  <a:pt x="181" y="117"/>
                  <a:pt x="181" y="117"/>
                </a:cubicBezTo>
                <a:cubicBezTo>
                  <a:pt x="181" y="106"/>
                  <a:pt x="181" y="106"/>
                  <a:pt x="181" y="106"/>
                </a:cubicBezTo>
                <a:cubicBezTo>
                  <a:pt x="181" y="100"/>
                  <a:pt x="186" y="96"/>
                  <a:pt x="192" y="96"/>
                </a:cubicBezTo>
                <a:cubicBezTo>
                  <a:pt x="198" y="96"/>
                  <a:pt x="202" y="100"/>
                  <a:pt x="202" y="106"/>
                </a:cubicBezTo>
                <a:cubicBezTo>
                  <a:pt x="202" y="117"/>
                  <a:pt x="202" y="117"/>
                  <a:pt x="202" y="117"/>
                </a:cubicBezTo>
                <a:cubicBezTo>
                  <a:pt x="309" y="117"/>
                  <a:pt x="309" y="117"/>
                  <a:pt x="309" y="117"/>
                </a:cubicBezTo>
                <a:cubicBezTo>
                  <a:pt x="309" y="106"/>
                  <a:pt x="309" y="106"/>
                  <a:pt x="309" y="106"/>
                </a:cubicBezTo>
                <a:cubicBezTo>
                  <a:pt x="309" y="100"/>
                  <a:pt x="314" y="96"/>
                  <a:pt x="320" y="96"/>
                </a:cubicBezTo>
                <a:cubicBezTo>
                  <a:pt x="326" y="96"/>
                  <a:pt x="330" y="100"/>
                  <a:pt x="330" y="106"/>
                </a:cubicBezTo>
                <a:cubicBezTo>
                  <a:pt x="330" y="117"/>
                  <a:pt x="330" y="117"/>
                  <a:pt x="330" y="117"/>
                </a:cubicBezTo>
                <a:cubicBezTo>
                  <a:pt x="384" y="117"/>
                  <a:pt x="384" y="117"/>
                  <a:pt x="384" y="117"/>
                </a:cubicBezTo>
                <a:cubicBezTo>
                  <a:pt x="390" y="117"/>
                  <a:pt x="394" y="122"/>
                  <a:pt x="394" y="128"/>
                </a:cubicBezTo>
                <a:lnTo>
                  <a:pt x="394" y="38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A75A8-377D-F3D7-1B75-D6462151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18" y="320675"/>
            <a:ext cx="9889273" cy="560271"/>
          </a:xfrm>
        </p:spPr>
        <p:txBody>
          <a:bodyPr>
            <a:noAutofit/>
          </a:bodyPr>
          <a:lstStyle/>
          <a:p>
            <a:r>
              <a:rPr lang="en-US" sz="3600"/>
              <a:t>How Findings Can Inform the State’s Approach</a:t>
            </a:r>
          </a:p>
        </p:txBody>
      </p:sp>
      <p:sp>
        <p:nvSpPr>
          <p:cNvPr id="113" name="Text Placeholder 4">
            <a:extLst>
              <a:ext uri="{FF2B5EF4-FFF2-40B4-BE49-F238E27FC236}">
                <a16:creationId xmlns:a16="http://schemas.microsoft.com/office/drawing/2014/main" id="{267B309C-C06D-9307-AD74-13C0C0EC2945}"/>
              </a:ext>
            </a:extLst>
          </p:cNvPr>
          <p:cNvSpPr txBox="1">
            <a:spLocks/>
          </p:cNvSpPr>
          <p:nvPr/>
        </p:nvSpPr>
        <p:spPr bwMode="gray">
          <a:xfrm>
            <a:off x="256056" y="1954768"/>
            <a:ext cx="1645920" cy="64008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SzPct val="100000"/>
              <a:buFont typeface="Arial" panose="020B0604020202020204" pitchFamily="34" charset="0"/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032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•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18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−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604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◦"/>
              <a:defRPr lang="en-US" sz="16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89000" indent="-203200" algn="l" defTabSz="798513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−"/>
              <a:tabLst/>
              <a:defRPr lang="en-US" sz="16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7086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6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Transition Timing, Sequencing, and Concerns</a:t>
            </a: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61B06D75-D4B7-77AE-88A6-360BA3DE8136}"/>
              </a:ext>
            </a:extLst>
          </p:cNvPr>
          <p:cNvCxnSpPr>
            <a:cxnSpLocks/>
          </p:cNvCxnSpPr>
          <p:nvPr/>
        </p:nvCxnSpPr>
        <p:spPr>
          <a:xfrm>
            <a:off x="331266" y="1879355"/>
            <a:ext cx="1495501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</a:ln>
          <a:effectLst/>
        </p:spPr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98A1FAE3-D5A4-3BFC-F618-CDEAF5B7E181}"/>
              </a:ext>
            </a:extLst>
          </p:cNvPr>
          <p:cNvCxnSpPr>
            <a:cxnSpLocks/>
          </p:cNvCxnSpPr>
          <p:nvPr/>
        </p:nvCxnSpPr>
        <p:spPr>
          <a:xfrm>
            <a:off x="331266" y="2679802"/>
            <a:ext cx="1495501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</a:ln>
          <a:effectLst/>
        </p:spPr>
      </p:cxnSp>
      <p:sp>
        <p:nvSpPr>
          <p:cNvPr id="116" name="Rectangle 115">
            <a:extLst>
              <a:ext uri="{FF2B5EF4-FFF2-40B4-BE49-F238E27FC236}">
                <a16:creationId xmlns:a16="http://schemas.microsoft.com/office/drawing/2014/main" id="{F4435282-4841-5755-13F1-5371CD69B279}"/>
              </a:ext>
            </a:extLst>
          </p:cNvPr>
          <p:cNvSpPr/>
          <p:nvPr/>
        </p:nvSpPr>
        <p:spPr>
          <a:xfrm>
            <a:off x="125808" y="2794737"/>
            <a:ext cx="1920240" cy="3566296"/>
          </a:xfrm>
          <a:prstGeom prst="rect">
            <a:avLst/>
          </a:prstGeom>
        </p:spPr>
        <p:txBody>
          <a:bodyPr wrap="square" lIns="57086" tIns="28543" rIns="57086" bIns="28543" anchor="t">
            <a:spAutoFit/>
          </a:bodyPr>
          <a:lstStyle/>
          <a:p>
            <a:pPr algn="ctr"/>
            <a:r>
              <a:rPr lang="en-US" sz="1200">
                <a:latin typeface="Franklin Gothic Book" panose="020B0503020102020204" pitchFamily="34" charset="0"/>
              </a:rPr>
              <a:t>Respondents expressed </a:t>
            </a:r>
            <a:r>
              <a:rPr lang="en-US" sz="1200" b="1">
                <a:latin typeface="Franklin Gothic Book" panose="020B0503020102020204" pitchFamily="34" charset="0"/>
              </a:rPr>
              <a:t>concern that compressed or poorly phased timelines could exacerbate payment delays, administrative errors, or service disruptions, particularly for smaller and rural providers with limited capacity to absorb additional risk.</a:t>
            </a:r>
            <a:r>
              <a:rPr lang="en-US" sz="1200">
                <a:latin typeface="Franklin Gothic Book" panose="020B0503020102020204" pitchFamily="34" charset="0"/>
              </a:rPr>
              <a:t> Members’ concerns are transition-specific, </a:t>
            </a:r>
            <a:r>
              <a:rPr lang="en-US" sz="1200" b="1">
                <a:latin typeface="Franklin Gothic Book" panose="020B0503020102020204" pitchFamily="34" charset="0"/>
              </a:rPr>
              <a:t>focused on what could go wrong during implementation rather than on the transition</a:t>
            </a:r>
            <a:r>
              <a:rPr lang="en-US" sz="1200">
                <a:latin typeface="Franklin Gothic Book" panose="020B0503020102020204" pitchFamily="34" charset="0"/>
              </a:rPr>
              <a:t> to managed care itself. 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86913BBB-7FF8-3C6E-B815-0D291FC76416}"/>
              </a:ext>
            </a:extLst>
          </p:cNvPr>
          <p:cNvSpPr/>
          <p:nvPr/>
        </p:nvSpPr>
        <p:spPr bwMode="gray">
          <a:xfrm>
            <a:off x="111469" y="1248561"/>
            <a:ext cx="1920240" cy="5404787"/>
          </a:xfrm>
          <a:prstGeom prst="roundRect">
            <a:avLst/>
          </a:prstGeom>
          <a:noFill/>
          <a:ln w="6350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9" name="Text Placeholder 4">
            <a:extLst>
              <a:ext uri="{FF2B5EF4-FFF2-40B4-BE49-F238E27FC236}">
                <a16:creationId xmlns:a16="http://schemas.microsoft.com/office/drawing/2014/main" id="{CEBC73F6-5DEA-665C-7B8A-89F0F21FF7BB}"/>
              </a:ext>
            </a:extLst>
          </p:cNvPr>
          <p:cNvSpPr txBox="1">
            <a:spLocks/>
          </p:cNvSpPr>
          <p:nvPr/>
        </p:nvSpPr>
        <p:spPr bwMode="gray">
          <a:xfrm>
            <a:off x="2276984" y="1954768"/>
            <a:ext cx="1645920" cy="64008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SzPct val="100000"/>
              <a:buFont typeface="Arial" panose="020B0604020202020204" pitchFamily="34" charset="0"/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032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•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18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−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604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◦"/>
              <a:defRPr lang="en-US" sz="16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89000" indent="-203200" algn="l" defTabSz="798513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−"/>
              <a:tabLst/>
              <a:defRPr lang="en-US" sz="16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57086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400" b="1" kern="600">
                <a:solidFill>
                  <a:srgbClr val="1E1E1E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Network Adequacy Standards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2BFC34CE-8D57-02E9-22B5-E896CF70C3C6}"/>
              </a:ext>
            </a:extLst>
          </p:cNvPr>
          <p:cNvCxnSpPr>
            <a:cxnSpLocks/>
          </p:cNvCxnSpPr>
          <p:nvPr/>
        </p:nvCxnSpPr>
        <p:spPr>
          <a:xfrm>
            <a:off x="2382307" y="1879355"/>
            <a:ext cx="1435274" cy="0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</a:ln>
          <a:effectLst/>
        </p:spPr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87366CBB-6ECE-B950-2831-09F281238657}"/>
              </a:ext>
            </a:extLst>
          </p:cNvPr>
          <p:cNvCxnSpPr>
            <a:cxnSpLocks/>
          </p:cNvCxnSpPr>
          <p:nvPr/>
        </p:nvCxnSpPr>
        <p:spPr>
          <a:xfrm>
            <a:off x="2382307" y="2679802"/>
            <a:ext cx="1435274" cy="0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</a:ln>
          <a:effectLst/>
        </p:spPr>
      </p:cxn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6942298-6FB4-4AFD-D180-B9C58A55E1A8}"/>
              </a:ext>
            </a:extLst>
          </p:cNvPr>
          <p:cNvSpPr/>
          <p:nvPr/>
        </p:nvSpPr>
        <p:spPr>
          <a:xfrm>
            <a:off x="2141838" y="2794737"/>
            <a:ext cx="1920240" cy="3566296"/>
          </a:xfrm>
          <a:prstGeom prst="rect">
            <a:avLst/>
          </a:prstGeom>
        </p:spPr>
        <p:txBody>
          <a:bodyPr wrap="square" lIns="57086" tIns="28543" rIns="57086" bIns="28543" anchor="t">
            <a:spAutoFit/>
          </a:bodyPr>
          <a:lstStyle/>
          <a:p>
            <a:pPr algn="ctr"/>
            <a:r>
              <a:rPr lang="en-US" sz="1200">
                <a:latin typeface="Franklin Gothic Book" panose="020B0503020102020204" pitchFamily="34" charset="0"/>
              </a:rPr>
              <a:t>Importance of </a:t>
            </a:r>
            <a:r>
              <a:rPr lang="en-US" sz="1200" b="1">
                <a:latin typeface="Franklin Gothic Book" panose="020B0503020102020204" pitchFamily="34" charset="0"/>
              </a:rPr>
              <a:t>how standards are defined, monitored, and enforced</a:t>
            </a:r>
            <a:r>
              <a:rPr lang="en-US" sz="1200">
                <a:latin typeface="Franklin Gothic Book" panose="020B0503020102020204" pitchFamily="34" charset="0"/>
              </a:rPr>
              <a:t>. Respondents emphasized that </a:t>
            </a:r>
            <a:r>
              <a:rPr lang="en-US" sz="1200" b="1">
                <a:latin typeface="Franklin Gothic Book" panose="020B0503020102020204" pitchFamily="34" charset="0"/>
              </a:rPr>
              <a:t>network adequacy is meaningful only insofar as it translates into real-world access, including provider availability, reasonable travel distances, and appointment timeliness</a:t>
            </a:r>
            <a:r>
              <a:rPr lang="en-US" sz="1200">
                <a:latin typeface="Franklin Gothic Book" panose="020B0503020102020204" pitchFamily="34" charset="0"/>
              </a:rPr>
              <a:t>. Standards not paired with active oversight could fail to prevent access gaps, especially in rural and specialty care markets.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8FD69DB7-C633-335B-CB95-F0BB07BD1280}"/>
              </a:ext>
            </a:extLst>
          </p:cNvPr>
          <p:cNvSpPr/>
          <p:nvPr/>
        </p:nvSpPr>
        <p:spPr bwMode="gray">
          <a:xfrm>
            <a:off x="2131431" y="1248561"/>
            <a:ext cx="1920240" cy="5404787"/>
          </a:xfrm>
          <a:prstGeom prst="roundRect">
            <a:avLst/>
          </a:prstGeom>
          <a:noFill/>
          <a:ln w="6350" algn="ctr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5" name="Text Placeholder 4">
            <a:extLst>
              <a:ext uri="{FF2B5EF4-FFF2-40B4-BE49-F238E27FC236}">
                <a16:creationId xmlns:a16="http://schemas.microsoft.com/office/drawing/2014/main" id="{CBF5D4EF-0441-B944-7428-5E2B5F9224DC}"/>
              </a:ext>
            </a:extLst>
          </p:cNvPr>
          <p:cNvSpPr txBox="1">
            <a:spLocks/>
          </p:cNvSpPr>
          <p:nvPr/>
        </p:nvSpPr>
        <p:spPr bwMode="gray">
          <a:xfrm>
            <a:off x="4260767" y="1954768"/>
            <a:ext cx="1645920" cy="64008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SzPct val="100000"/>
              <a:buFont typeface="Arial" panose="020B0604020202020204" pitchFamily="34" charset="0"/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032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•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18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−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604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◦"/>
              <a:defRPr lang="en-US" sz="16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89000" indent="-203200" algn="l" defTabSz="798513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−"/>
              <a:tabLst/>
              <a:defRPr lang="en-US" sz="16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kern="600">
                <a:solidFill>
                  <a:srgbClr val="1E1E1E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BH, DD, and Waiver Services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DD5169F9-9011-69DC-936A-6916639D2B5F}"/>
              </a:ext>
            </a:extLst>
          </p:cNvPr>
          <p:cNvCxnSpPr>
            <a:cxnSpLocks/>
          </p:cNvCxnSpPr>
          <p:nvPr/>
        </p:nvCxnSpPr>
        <p:spPr>
          <a:xfrm>
            <a:off x="4364158" y="1879355"/>
            <a:ext cx="1439139" cy="0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</a:ln>
          <a:effectLst/>
        </p:spPr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EEBB892D-74A7-9A7E-2B83-62EDA3BD7B38}"/>
              </a:ext>
            </a:extLst>
          </p:cNvPr>
          <p:cNvCxnSpPr>
            <a:cxnSpLocks/>
          </p:cNvCxnSpPr>
          <p:nvPr/>
        </p:nvCxnSpPr>
        <p:spPr>
          <a:xfrm>
            <a:off x="4364158" y="2679802"/>
            <a:ext cx="1439139" cy="0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</a:ln>
          <a:effectLst/>
        </p:spPr>
      </p:cxnSp>
      <p:sp>
        <p:nvSpPr>
          <p:cNvPr id="128" name="Rectangle 127">
            <a:extLst>
              <a:ext uri="{FF2B5EF4-FFF2-40B4-BE49-F238E27FC236}">
                <a16:creationId xmlns:a16="http://schemas.microsoft.com/office/drawing/2014/main" id="{9C595233-CE36-5BFF-0A82-512292AE8083}"/>
              </a:ext>
            </a:extLst>
          </p:cNvPr>
          <p:cNvSpPr/>
          <p:nvPr/>
        </p:nvSpPr>
        <p:spPr>
          <a:xfrm>
            <a:off x="4157868" y="2794737"/>
            <a:ext cx="1920240" cy="3196964"/>
          </a:xfrm>
          <a:prstGeom prst="rect">
            <a:avLst/>
          </a:prstGeom>
        </p:spPr>
        <p:txBody>
          <a:bodyPr wrap="square" lIns="57086" tIns="28543" rIns="57086" bIns="28543" anchor="t">
            <a:spAutoFit/>
          </a:bodyPr>
          <a:lstStyle/>
          <a:p>
            <a:pPr algn="ctr"/>
            <a:r>
              <a:rPr lang="en-US" sz="1200">
                <a:latin typeface="Franklin Gothic Book" panose="020B0503020102020204" pitchFamily="34" charset="0"/>
              </a:rPr>
              <a:t>Respondents emphasized </a:t>
            </a:r>
            <a:r>
              <a:rPr lang="en-US" sz="1200" b="1">
                <a:latin typeface="Franklin Gothic Book" panose="020B0503020102020204" pitchFamily="34" charset="0"/>
              </a:rPr>
              <a:t>sensitivity around changes to service authorization processes, continuity of existing providers, and the transitions’ impacts on individuals with complex or long-term needs. </a:t>
            </a:r>
            <a:r>
              <a:rPr lang="en-US" sz="1200">
                <a:latin typeface="Franklin Gothic Book" panose="020B0503020102020204" pitchFamily="34" charset="0"/>
              </a:rPr>
              <a:t>Even temporary disruptions in these areas were described as having disproportionate consequences for members and families, with limited ability to handle gaps in care.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5F20390D-C19A-CB30-2466-F1EC256A204B}"/>
              </a:ext>
            </a:extLst>
          </p:cNvPr>
          <p:cNvSpPr/>
          <p:nvPr/>
        </p:nvSpPr>
        <p:spPr bwMode="gray">
          <a:xfrm>
            <a:off x="4151393" y="1248561"/>
            <a:ext cx="1920240" cy="5404787"/>
          </a:xfrm>
          <a:prstGeom prst="roundRect">
            <a:avLst/>
          </a:prstGeom>
          <a:noFill/>
          <a:ln w="6350" algn="ctr">
            <a:solidFill>
              <a:schemeClr val="accent3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1" name="Text Placeholder 4">
            <a:extLst>
              <a:ext uri="{FF2B5EF4-FFF2-40B4-BE49-F238E27FC236}">
                <a16:creationId xmlns:a16="http://schemas.microsoft.com/office/drawing/2014/main" id="{4210721E-5138-9001-CD8E-A8837B3C4F46}"/>
              </a:ext>
            </a:extLst>
          </p:cNvPr>
          <p:cNvSpPr txBox="1">
            <a:spLocks/>
          </p:cNvSpPr>
          <p:nvPr/>
        </p:nvSpPr>
        <p:spPr bwMode="gray">
          <a:xfrm>
            <a:off x="6303154" y="1954768"/>
            <a:ext cx="1645920" cy="64008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SzPct val="100000"/>
              <a:buFont typeface="Arial" panose="020B0604020202020204" pitchFamily="34" charset="0"/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032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•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18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−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604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◦"/>
              <a:defRPr lang="en-US" sz="16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89000" indent="-203200" algn="l" defTabSz="798513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−"/>
              <a:tabLst/>
              <a:defRPr lang="en-US" sz="16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57086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400" b="1" kern="600">
                <a:solidFill>
                  <a:srgbClr val="1E1E1E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 Coordination</a:t>
            </a:r>
            <a:endParaRPr kumimoji="0" lang="en-US" sz="1400" b="1" i="0" u="none" strike="noStrike" kern="6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B9E2A6A4-65D3-B0B1-2673-E8C2296E7AD7}"/>
              </a:ext>
            </a:extLst>
          </p:cNvPr>
          <p:cNvCxnSpPr>
            <a:cxnSpLocks/>
          </p:cNvCxnSpPr>
          <p:nvPr/>
        </p:nvCxnSpPr>
        <p:spPr>
          <a:xfrm>
            <a:off x="6411343" y="1879355"/>
            <a:ext cx="1429542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</a:ln>
          <a:effectLst/>
        </p:spPr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FB54FF39-EFA2-AA27-779A-0AC9985AA90A}"/>
              </a:ext>
            </a:extLst>
          </p:cNvPr>
          <p:cNvCxnSpPr>
            <a:cxnSpLocks/>
          </p:cNvCxnSpPr>
          <p:nvPr/>
        </p:nvCxnSpPr>
        <p:spPr>
          <a:xfrm>
            <a:off x="6411343" y="2679802"/>
            <a:ext cx="1429542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</a:ln>
          <a:effectLst/>
        </p:spPr>
      </p:cxnSp>
      <p:sp>
        <p:nvSpPr>
          <p:cNvPr id="134" name="Rectangle 133">
            <a:extLst>
              <a:ext uri="{FF2B5EF4-FFF2-40B4-BE49-F238E27FC236}">
                <a16:creationId xmlns:a16="http://schemas.microsoft.com/office/drawing/2014/main" id="{129E1D6F-25B7-2B8D-7C3D-43BB0388407B}"/>
              </a:ext>
            </a:extLst>
          </p:cNvPr>
          <p:cNvSpPr/>
          <p:nvPr/>
        </p:nvSpPr>
        <p:spPr>
          <a:xfrm>
            <a:off x="6173898" y="2794737"/>
            <a:ext cx="1920240" cy="3935628"/>
          </a:xfrm>
          <a:prstGeom prst="rect">
            <a:avLst/>
          </a:prstGeom>
        </p:spPr>
        <p:txBody>
          <a:bodyPr wrap="square" lIns="57086" tIns="28543" rIns="57086" bIns="28543" anchor="t">
            <a:spAutoFit/>
          </a:bodyPr>
          <a:lstStyle/>
          <a:p>
            <a:pPr algn="ctr"/>
            <a:r>
              <a:rPr lang="en-US" sz="1200">
                <a:latin typeface="Franklin Gothic Book" panose="020B0503020102020204" pitchFamily="34" charset="0"/>
              </a:rPr>
              <a:t>Care coordination should </a:t>
            </a:r>
            <a:r>
              <a:rPr lang="en-US" sz="1200" b="1">
                <a:latin typeface="Franklin Gothic Book" panose="020B0503020102020204" pitchFamily="34" charset="0"/>
              </a:rPr>
              <a:t>decrease the navigation burden on families, with clear accountability for managing services </a:t>
            </a:r>
            <a:r>
              <a:rPr lang="en-US" sz="1200">
                <a:latin typeface="Franklin Gothic Book" panose="020B0503020102020204" pitchFamily="34" charset="0"/>
              </a:rPr>
              <a:t>across medical, behavioral, developmental, and educational settings. Care coordination design should </a:t>
            </a:r>
            <a:r>
              <a:rPr lang="en-US" sz="1200" b="1">
                <a:latin typeface="Franklin Gothic Book" panose="020B0503020102020204" pitchFamily="34" charset="0"/>
              </a:rPr>
              <a:t>avoid duplication with existing coordination roles </a:t>
            </a:r>
            <a:r>
              <a:rPr lang="en-US" sz="1200">
                <a:latin typeface="Franklin Gothic Book" panose="020B0503020102020204" pitchFamily="34" charset="0"/>
              </a:rPr>
              <a:t>where possible and focus on </a:t>
            </a:r>
            <a:r>
              <a:rPr lang="en-US" sz="1200" b="1">
                <a:latin typeface="Franklin Gothic Book" panose="020B0503020102020204" pitchFamily="34" charset="0"/>
              </a:rPr>
              <a:t>timely follow-up and navigation, confirming patients can access primary care, behavioral health, and preventive services </a:t>
            </a:r>
            <a:r>
              <a:rPr lang="en-US" sz="1200">
                <a:latin typeface="Franklin Gothic Book" panose="020B0503020102020204" pitchFamily="34" charset="0"/>
              </a:rPr>
              <a:t>before conditions escalate.</a:t>
            </a:r>
            <a:endParaRPr lang="en-US" sz="1200">
              <a:latin typeface="Franklin Gothic Book" panose="020B0503020102020204" pitchFamily="34" charset="0"/>
              <a:ea typeface="Source Sans Pro"/>
            </a:endParaRP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759853B9-D707-FA50-DD02-E4EE952E003B}"/>
              </a:ext>
            </a:extLst>
          </p:cNvPr>
          <p:cNvSpPr/>
          <p:nvPr/>
        </p:nvSpPr>
        <p:spPr bwMode="gray">
          <a:xfrm>
            <a:off x="6171355" y="1248561"/>
            <a:ext cx="1920240" cy="5404787"/>
          </a:xfrm>
          <a:prstGeom prst="roundRect">
            <a:avLst/>
          </a:prstGeom>
          <a:noFill/>
          <a:ln w="6350" algn="ctr">
            <a:solidFill>
              <a:schemeClr val="accent5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7" name="Text Placeholder 4">
            <a:extLst>
              <a:ext uri="{FF2B5EF4-FFF2-40B4-BE49-F238E27FC236}">
                <a16:creationId xmlns:a16="http://schemas.microsoft.com/office/drawing/2014/main" id="{93DBD4F0-001B-EB12-2DF7-EF5B6584A705}"/>
              </a:ext>
            </a:extLst>
          </p:cNvPr>
          <p:cNvSpPr txBox="1">
            <a:spLocks/>
          </p:cNvSpPr>
          <p:nvPr/>
        </p:nvSpPr>
        <p:spPr bwMode="gray">
          <a:xfrm>
            <a:off x="8325623" y="1954768"/>
            <a:ext cx="1645920" cy="64008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SzPct val="100000"/>
              <a:buFont typeface="Arial" panose="020B0604020202020204" pitchFamily="34" charset="0"/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032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•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18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−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604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◦"/>
              <a:defRPr lang="en-US" sz="16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89000" indent="-203200" algn="l" defTabSz="798513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−"/>
              <a:tabLst/>
              <a:defRPr lang="en-US" sz="16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57086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400" b="1" kern="600">
                <a:solidFill>
                  <a:srgbClr val="1E1E1E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 Streamlining and Simplification</a:t>
            </a:r>
            <a:endParaRPr lang="en-US" sz="1400" b="1" kern="600">
              <a:solidFill>
                <a:prstClr val="black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DF5C676F-E0F6-251F-4F76-B99E1FB9F342}"/>
              </a:ext>
            </a:extLst>
          </p:cNvPr>
          <p:cNvCxnSpPr>
            <a:cxnSpLocks/>
          </p:cNvCxnSpPr>
          <p:nvPr/>
        </p:nvCxnSpPr>
        <p:spPr>
          <a:xfrm>
            <a:off x="8459455" y="1879355"/>
            <a:ext cx="1378257" cy="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2AE75EC-86ED-7532-31E1-65AF60FE3AA1}"/>
              </a:ext>
            </a:extLst>
          </p:cNvPr>
          <p:cNvSpPr/>
          <p:nvPr/>
        </p:nvSpPr>
        <p:spPr>
          <a:xfrm>
            <a:off x="8189928" y="2794737"/>
            <a:ext cx="1920240" cy="3381630"/>
          </a:xfrm>
          <a:prstGeom prst="rect">
            <a:avLst/>
          </a:prstGeom>
        </p:spPr>
        <p:txBody>
          <a:bodyPr wrap="square" lIns="57086" tIns="28543" rIns="57086" bIns="28543" anchor="t">
            <a:spAutoFit/>
          </a:bodyPr>
          <a:lstStyle/>
          <a:p>
            <a:pPr algn="ctr"/>
            <a:r>
              <a:rPr lang="en-US" sz="1200">
                <a:latin typeface="Franklin Gothic Book" panose="020B0503020102020204" pitchFamily="34" charset="0"/>
              </a:rPr>
              <a:t>Members’ emphasize simplification and recommend </a:t>
            </a:r>
            <a:r>
              <a:rPr lang="en-US" sz="1200" b="1">
                <a:latin typeface="Franklin Gothic Book" panose="020B0503020102020204" pitchFamily="34" charset="0"/>
              </a:rPr>
              <a:t>prioritizing streamlining processes rather than layering additional requirements </a:t>
            </a:r>
            <a:r>
              <a:rPr lang="en-US" sz="1200">
                <a:latin typeface="Franklin Gothic Book" panose="020B0503020102020204" pitchFamily="34" charset="0"/>
              </a:rPr>
              <a:t>onto an already complex system. </a:t>
            </a:r>
            <a:r>
              <a:rPr lang="en-US" sz="1200" b="1">
                <a:latin typeface="Franklin Gothic Book" panose="020B0503020102020204" pitchFamily="34" charset="0"/>
              </a:rPr>
              <a:t>Medical necessity definitions, authorization criteria, and review processes should be clear, consistent, and clinically appropriate</a:t>
            </a:r>
            <a:r>
              <a:rPr lang="en-US" sz="1200">
                <a:latin typeface="Franklin Gothic Book" panose="020B0503020102020204" pitchFamily="34" charset="0"/>
              </a:rPr>
              <a:t>. Improvements to communication—such as </a:t>
            </a:r>
            <a:r>
              <a:rPr lang="en-US" sz="1200" b="1">
                <a:latin typeface="Franklin Gothic Book" panose="020B0503020102020204" pitchFamily="34" charset="0"/>
              </a:rPr>
              <a:t>plain-language explanations of coverage decisions and predictable timelines</a:t>
            </a:r>
            <a:r>
              <a:rPr lang="en-US" sz="1200">
                <a:latin typeface="Franklin Gothic Book" panose="020B0503020102020204" pitchFamily="34" charset="0"/>
              </a:rPr>
              <a:t>—can address many challenges.</a:t>
            </a: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71477AEC-9069-6C90-A0C3-44E98403F0F5}"/>
              </a:ext>
            </a:extLst>
          </p:cNvPr>
          <p:cNvCxnSpPr>
            <a:cxnSpLocks/>
          </p:cNvCxnSpPr>
          <p:nvPr/>
        </p:nvCxnSpPr>
        <p:spPr>
          <a:xfrm>
            <a:off x="8443192" y="2679802"/>
            <a:ext cx="1410782" cy="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225AF055-79AA-3380-3B46-E0F847FD2D81}"/>
              </a:ext>
            </a:extLst>
          </p:cNvPr>
          <p:cNvSpPr/>
          <p:nvPr/>
        </p:nvSpPr>
        <p:spPr bwMode="gray">
          <a:xfrm>
            <a:off x="8191317" y="1248561"/>
            <a:ext cx="1920240" cy="5404787"/>
          </a:xfrm>
          <a:prstGeom prst="roundRect">
            <a:avLst/>
          </a:prstGeom>
          <a:noFill/>
          <a:ln w="635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3" name="Text Placeholder 4">
            <a:extLst>
              <a:ext uri="{FF2B5EF4-FFF2-40B4-BE49-F238E27FC236}">
                <a16:creationId xmlns:a16="http://schemas.microsoft.com/office/drawing/2014/main" id="{C28B0BE0-4CB1-567D-D4B5-2A984BB1F5FF}"/>
              </a:ext>
            </a:extLst>
          </p:cNvPr>
          <p:cNvSpPr txBox="1">
            <a:spLocks/>
          </p:cNvSpPr>
          <p:nvPr/>
        </p:nvSpPr>
        <p:spPr bwMode="gray">
          <a:xfrm>
            <a:off x="10335666" y="1954768"/>
            <a:ext cx="1645920" cy="64008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SzPct val="100000"/>
              <a:buFont typeface="Arial" panose="020B0604020202020204" pitchFamily="34" charset="0"/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032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•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18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−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604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◦"/>
              <a:defRPr lang="en-US" sz="16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89000" indent="-203200" algn="l" defTabSz="798513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−"/>
              <a:tabLst/>
              <a:defRPr lang="en-US" sz="16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57086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400" b="1" kern="600">
                <a:solidFill>
                  <a:srgbClr val="1E1E1E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Pre-Launch Preparation and Activities</a:t>
            </a:r>
            <a:endParaRPr kumimoji="0" lang="en-US" sz="1400" b="1" i="0" u="none" strike="noStrike" kern="6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45C0EA01-85C0-BCD6-F40D-33734D1D1C26}"/>
              </a:ext>
            </a:extLst>
          </p:cNvPr>
          <p:cNvCxnSpPr>
            <a:cxnSpLocks/>
          </p:cNvCxnSpPr>
          <p:nvPr/>
        </p:nvCxnSpPr>
        <p:spPr>
          <a:xfrm>
            <a:off x="10439057" y="1879355"/>
            <a:ext cx="1439139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</a:ln>
          <a:effectLst/>
        </p:spPr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32C2A229-CD09-EBC2-094B-6A3AAF43DE62}"/>
              </a:ext>
            </a:extLst>
          </p:cNvPr>
          <p:cNvCxnSpPr>
            <a:cxnSpLocks/>
          </p:cNvCxnSpPr>
          <p:nvPr/>
        </p:nvCxnSpPr>
        <p:spPr>
          <a:xfrm>
            <a:off x="10439057" y="2679802"/>
            <a:ext cx="1439139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</a:ln>
          <a:effectLst/>
        </p:spPr>
      </p:cxnSp>
      <p:sp>
        <p:nvSpPr>
          <p:cNvPr id="146" name="Rectangle 145">
            <a:extLst>
              <a:ext uri="{FF2B5EF4-FFF2-40B4-BE49-F238E27FC236}">
                <a16:creationId xmlns:a16="http://schemas.microsoft.com/office/drawing/2014/main" id="{8A695F44-8A4C-5D0E-667B-3EEB04E914F8}"/>
              </a:ext>
            </a:extLst>
          </p:cNvPr>
          <p:cNvSpPr/>
          <p:nvPr/>
        </p:nvSpPr>
        <p:spPr>
          <a:xfrm>
            <a:off x="10205958" y="2794737"/>
            <a:ext cx="1920240" cy="3935628"/>
          </a:xfrm>
          <a:prstGeom prst="rect">
            <a:avLst/>
          </a:prstGeom>
        </p:spPr>
        <p:txBody>
          <a:bodyPr wrap="square" lIns="57086" tIns="28543" rIns="57086" bIns="28543" anchor="t">
            <a:spAutoFit/>
          </a:bodyPr>
          <a:lstStyle/>
          <a:p>
            <a:pPr algn="ctr"/>
            <a:r>
              <a:rPr lang="en-US" sz="1200">
                <a:latin typeface="Franklin Gothic Book" panose="020B0503020102020204" pitchFamily="34" charset="0"/>
              </a:rPr>
              <a:t>Pre–go-live activities should include </a:t>
            </a:r>
            <a:r>
              <a:rPr lang="en-US" sz="1200" b="1">
                <a:latin typeface="Franklin Gothic Book" panose="020B0503020102020204" pitchFamily="34" charset="0"/>
              </a:rPr>
              <a:t>parallel claims testing, authorization workflow testing, and directory validation to identify issues before live operations. </a:t>
            </a:r>
            <a:r>
              <a:rPr lang="en-US" sz="1200">
                <a:latin typeface="Franklin Gothic Book" panose="020B0503020102020204" pitchFamily="34" charset="0"/>
              </a:rPr>
              <a:t>Clear, consistent </a:t>
            </a:r>
            <a:r>
              <a:rPr lang="en-US" sz="1200" b="1">
                <a:latin typeface="Franklin Gothic Book" panose="020B0503020102020204" pitchFamily="34" charset="0"/>
              </a:rPr>
              <a:t>communication and provider education should begin well before go-live and continue through stabilization</a:t>
            </a:r>
            <a:r>
              <a:rPr lang="en-US" sz="1200">
                <a:latin typeface="Franklin Gothic Book" panose="020B0503020102020204" pitchFamily="34" charset="0"/>
              </a:rPr>
              <a:t>. Transition timelines should be realistic and phased, allowing </a:t>
            </a:r>
            <a:r>
              <a:rPr lang="en-US" sz="1200" b="1">
                <a:latin typeface="Franklin Gothic Book" panose="020B0503020102020204" pitchFamily="34" charset="0"/>
              </a:rPr>
              <a:t>time to resolve issues before expanding scope or increasing performance expectations</a:t>
            </a:r>
            <a:r>
              <a:rPr lang="en-US" sz="1200">
                <a:latin typeface="Franklin Gothic Book" panose="020B0503020102020204" pitchFamily="34" charset="0"/>
              </a:rPr>
              <a:t>.</a:t>
            </a: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E635508B-10C2-D173-EC3C-CBA27D41EC3D}"/>
              </a:ext>
            </a:extLst>
          </p:cNvPr>
          <p:cNvSpPr/>
          <p:nvPr/>
        </p:nvSpPr>
        <p:spPr bwMode="gray">
          <a:xfrm>
            <a:off x="10211280" y="1248561"/>
            <a:ext cx="1920240" cy="5404787"/>
          </a:xfrm>
          <a:prstGeom prst="roundRect">
            <a:avLst/>
          </a:prstGeom>
          <a:noFill/>
          <a:ln w="6350" algn="ctr">
            <a:solidFill>
              <a:schemeClr val="bg2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4DEBC4C6-ED12-17D7-BBB2-270339D2B784}"/>
              </a:ext>
            </a:extLst>
          </p:cNvPr>
          <p:cNvGrpSpPr/>
          <p:nvPr/>
        </p:nvGrpSpPr>
        <p:grpSpPr>
          <a:xfrm>
            <a:off x="2870069" y="1301970"/>
            <a:ext cx="457200" cy="457200"/>
            <a:chOff x="2950761" y="1273292"/>
            <a:chExt cx="546810" cy="546810"/>
          </a:xfrm>
        </p:grpSpPr>
        <p:pic>
          <p:nvPicPr>
            <p:cNvPr id="66" name="Graphic 65" descr="First aid kit outline">
              <a:extLst>
                <a:ext uri="{FF2B5EF4-FFF2-40B4-BE49-F238E27FC236}">
                  <a16:creationId xmlns:a16="http://schemas.microsoft.com/office/drawing/2014/main" id="{0B1B0289-711C-4655-D6E2-5956F393B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51556" y="1289314"/>
              <a:ext cx="396239" cy="396239"/>
            </a:xfrm>
            <a:prstGeom prst="rect">
              <a:avLst/>
            </a:prstGeom>
          </p:spPr>
        </p:pic>
        <p:sp>
          <p:nvSpPr>
            <p:cNvPr id="68" name="Freeform 768">
              <a:extLst>
                <a:ext uri="{FF2B5EF4-FFF2-40B4-BE49-F238E27FC236}">
                  <a16:creationId xmlns:a16="http://schemas.microsoft.com/office/drawing/2014/main" id="{33733160-3F07-D3A3-4339-5CFF8AD3BCB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950761" y="1273292"/>
              <a:ext cx="546810" cy="546810"/>
            </a:xfrm>
            <a:custGeom>
              <a:avLst/>
              <a:gdLst>
                <a:gd name="T0" fmla="*/ 117 w 512"/>
                <a:gd name="T1" fmla="*/ 167 h 512"/>
                <a:gd name="T2" fmla="*/ 170 w 512"/>
                <a:gd name="T3" fmla="*/ 144 h 512"/>
                <a:gd name="T4" fmla="*/ 170 w 512"/>
                <a:gd name="T5" fmla="*/ 323 h 512"/>
                <a:gd name="T6" fmla="*/ 117 w 512"/>
                <a:gd name="T7" fmla="*/ 346 h 512"/>
                <a:gd name="T8" fmla="*/ 117 w 512"/>
                <a:gd name="T9" fmla="*/ 167 h 512"/>
                <a:gd name="T10" fmla="*/ 266 w 512"/>
                <a:gd name="T11" fmla="*/ 346 h 512"/>
                <a:gd name="T12" fmla="*/ 320 w 512"/>
                <a:gd name="T13" fmla="*/ 323 h 512"/>
                <a:gd name="T14" fmla="*/ 320 w 512"/>
                <a:gd name="T15" fmla="*/ 144 h 512"/>
                <a:gd name="T16" fmla="*/ 266 w 512"/>
                <a:gd name="T17" fmla="*/ 167 h 512"/>
                <a:gd name="T18" fmla="*/ 266 w 512"/>
                <a:gd name="T19" fmla="*/ 346 h 512"/>
                <a:gd name="T20" fmla="*/ 192 w 512"/>
                <a:gd name="T21" fmla="*/ 323 h 512"/>
                <a:gd name="T22" fmla="*/ 245 w 512"/>
                <a:gd name="T23" fmla="*/ 346 h 512"/>
                <a:gd name="T24" fmla="*/ 245 w 512"/>
                <a:gd name="T25" fmla="*/ 167 h 512"/>
                <a:gd name="T26" fmla="*/ 192 w 512"/>
                <a:gd name="T27" fmla="*/ 144 h 512"/>
                <a:gd name="T28" fmla="*/ 192 w 512"/>
                <a:gd name="T29" fmla="*/ 323 h 512"/>
                <a:gd name="T30" fmla="*/ 341 w 512"/>
                <a:gd name="T31" fmla="*/ 323 h 512"/>
                <a:gd name="T32" fmla="*/ 394 w 512"/>
                <a:gd name="T33" fmla="*/ 346 h 512"/>
                <a:gd name="T34" fmla="*/ 394 w 512"/>
                <a:gd name="T35" fmla="*/ 167 h 512"/>
                <a:gd name="T36" fmla="*/ 341 w 512"/>
                <a:gd name="T37" fmla="*/ 144 h 512"/>
                <a:gd name="T38" fmla="*/ 341 w 512"/>
                <a:gd name="T39" fmla="*/ 323 h 512"/>
                <a:gd name="T40" fmla="*/ 512 w 512"/>
                <a:gd name="T41" fmla="*/ 256 h 512"/>
                <a:gd name="T42" fmla="*/ 256 w 512"/>
                <a:gd name="T43" fmla="*/ 512 h 512"/>
                <a:gd name="T44" fmla="*/ 0 w 512"/>
                <a:gd name="T45" fmla="*/ 256 h 512"/>
                <a:gd name="T46" fmla="*/ 256 w 512"/>
                <a:gd name="T47" fmla="*/ 0 h 512"/>
                <a:gd name="T48" fmla="*/ 512 w 512"/>
                <a:gd name="T49" fmla="*/ 256 h 512"/>
                <a:gd name="T50" fmla="*/ 416 w 512"/>
                <a:gd name="T51" fmla="*/ 160 h 512"/>
                <a:gd name="T52" fmla="*/ 409 w 512"/>
                <a:gd name="T53" fmla="*/ 150 h 512"/>
                <a:gd name="T54" fmla="*/ 335 w 512"/>
                <a:gd name="T55" fmla="*/ 118 h 512"/>
                <a:gd name="T56" fmla="*/ 326 w 512"/>
                <a:gd name="T57" fmla="*/ 118 h 512"/>
                <a:gd name="T58" fmla="*/ 256 w 512"/>
                <a:gd name="T59" fmla="*/ 148 h 512"/>
                <a:gd name="T60" fmla="*/ 185 w 512"/>
                <a:gd name="T61" fmla="*/ 118 h 512"/>
                <a:gd name="T62" fmla="*/ 177 w 512"/>
                <a:gd name="T63" fmla="*/ 118 h 512"/>
                <a:gd name="T64" fmla="*/ 102 w 512"/>
                <a:gd name="T65" fmla="*/ 150 h 512"/>
                <a:gd name="T66" fmla="*/ 96 w 512"/>
                <a:gd name="T67" fmla="*/ 160 h 512"/>
                <a:gd name="T68" fmla="*/ 96 w 512"/>
                <a:gd name="T69" fmla="*/ 362 h 512"/>
                <a:gd name="T70" fmla="*/ 100 w 512"/>
                <a:gd name="T71" fmla="*/ 371 h 512"/>
                <a:gd name="T72" fmla="*/ 111 w 512"/>
                <a:gd name="T73" fmla="*/ 372 h 512"/>
                <a:gd name="T74" fmla="*/ 181 w 512"/>
                <a:gd name="T75" fmla="*/ 342 h 512"/>
                <a:gd name="T76" fmla="*/ 251 w 512"/>
                <a:gd name="T77" fmla="*/ 372 h 512"/>
                <a:gd name="T78" fmla="*/ 260 w 512"/>
                <a:gd name="T79" fmla="*/ 372 h 512"/>
                <a:gd name="T80" fmla="*/ 330 w 512"/>
                <a:gd name="T81" fmla="*/ 342 h 512"/>
                <a:gd name="T82" fmla="*/ 401 w 512"/>
                <a:gd name="T83" fmla="*/ 372 h 512"/>
                <a:gd name="T84" fmla="*/ 405 w 512"/>
                <a:gd name="T85" fmla="*/ 373 h 512"/>
                <a:gd name="T86" fmla="*/ 411 w 512"/>
                <a:gd name="T87" fmla="*/ 371 h 512"/>
                <a:gd name="T88" fmla="*/ 416 w 512"/>
                <a:gd name="T89" fmla="*/ 362 h 512"/>
                <a:gd name="T90" fmla="*/ 416 w 512"/>
                <a:gd name="T91" fmla="*/ 16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2" h="512">
                  <a:moveTo>
                    <a:pt x="117" y="167"/>
                  </a:moveTo>
                  <a:cubicBezTo>
                    <a:pt x="170" y="144"/>
                    <a:pt x="170" y="144"/>
                    <a:pt x="170" y="144"/>
                  </a:cubicBezTo>
                  <a:cubicBezTo>
                    <a:pt x="170" y="323"/>
                    <a:pt x="170" y="323"/>
                    <a:pt x="170" y="323"/>
                  </a:cubicBezTo>
                  <a:cubicBezTo>
                    <a:pt x="117" y="346"/>
                    <a:pt x="117" y="346"/>
                    <a:pt x="117" y="346"/>
                  </a:cubicBezTo>
                  <a:lnTo>
                    <a:pt x="117" y="167"/>
                  </a:lnTo>
                  <a:close/>
                  <a:moveTo>
                    <a:pt x="266" y="346"/>
                  </a:moveTo>
                  <a:cubicBezTo>
                    <a:pt x="320" y="323"/>
                    <a:pt x="320" y="323"/>
                    <a:pt x="320" y="323"/>
                  </a:cubicBezTo>
                  <a:cubicBezTo>
                    <a:pt x="320" y="144"/>
                    <a:pt x="320" y="144"/>
                    <a:pt x="320" y="144"/>
                  </a:cubicBezTo>
                  <a:cubicBezTo>
                    <a:pt x="266" y="167"/>
                    <a:pt x="266" y="167"/>
                    <a:pt x="266" y="167"/>
                  </a:cubicBezTo>
                  <a:lnTo>
                    <a:pt x="266" y="346"/>
                  </a:lnTo>
                  <a:close/>
                  <a:moveTo>
                    <a:pt x="192" y="323"/>
                  </a:moveTo>
                  <a:cubicBezTo>
                    <a:pt x="245" y="346"/>
                    <a:pt x="245" y="346"/>
                    <a:pt x="245" y="346"/>
                  </a:cubicBezTo>
                  <a:cubicBezTo>
                    <a:pt x="245" y="167"/>
                    <a:pt x="245" y="167"/>
                    <a:pt x="245" y="167"/>
                  </a:cubicBezTo>
                  <a:cubicBezTo>
                    <a:pt x="192" y="144"/>
                    <a:pt x="192" y="144"/>
                    <a:pt x="192" y="144"/>
                  </a:cubicBezTo>
                  <a:lnTo>
                    <a:pt x="192" y="323"/>
                  </a:lnTo>
                  <a:close/>
                  <a:moveTo>
                    <a:pt x="341" y="323"/>
                  </a:moveTo>
                  <a:cubicBezTo>
                    <a:pt x="394" y="346"/>
                    <a:pt x="394" y="346"/>
                    <a:pt x="394" y="346"/>
                  </a:cubicBezTo>
                  <a:cubicBezTo>
                    <a:pt x="394" y="167"/>
                    <a:pt x="394" y="167"/>
                    <a:pt x="394" y="167"/>
                  </a:cubicBezTo>
                  <a:cubicBezTo>
                    <a:pt x="341" y="144"/>
                    <a:pt x="341" y="144"/>
                    <a:pt x="341" y="144"/>
                  </a:cubicBezTo>
                  <a:lnTo>
                    <a:pt x="341" y="323"/>
                  </a:ln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416" y="160"/>
                  </a:moveTo>
                  <a:cubicBezTo>
                    <a:pt x="416" y="155"/>
                    <a:pt x="413" y="152"/>
                    <a:pt x="409" y="150"/>
                  </a:cubicBezTo>
                  <a:cubicBezTo>
                    <a:pt x="335" y="118"/>
                    <a:pt x="335" y="118"/>
                    <a:pt x="335" y="118"/>
                  </a:cubicBezTo>
                  <a:cubicBezTo>
                    <a:pt x="332" y="117"/>
                    <a:pt x="329" y="117"/>
                    <a:pt x="326" y="118"/>
                  </a:cubicBezTo>
                  <a:cubicBezTo>
                    <a:pt x="256" y="148"/>
                    <a:pt x="256" y="148"/>
                    <a:pt x="256" y="148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3" y="117"/>
                    <a:pt x="179" y="117"/>
                    <a:pt x="177" y="118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98" y="152"/>
                    <a:pt x="96" y="155"/>
                    <a:pt x="96" y="160"/>
                  </a:cubicBezTo>
                  <a:cubicBezTo>
                    <a:pt x="96" y="362"/>
                    <a:pt x="96" y="362"/>
                    <a:pt x="96" y="362"/>
                  </a:cubicBezTo>
                  <a:cubicBezTo>
                    <a:pt x="96" y="366"/>
                    <a:pt x="97" y="369"/>
                    <a:pt x="100" y="371"/>
                  </a:cubicBezTo>
                  <a:cubicBezTo>
                    <a:pt x="103" y="373"/>
                    <a:pt x="107" y="374"/>
                    <a:pt x="111" y="372"/>
                  </a:cubicBezTo>
                  <a:cubicBezTo>
                    <a:pt x="181" y="342"/>
                    <a:pt x="181" y="342"/>
                    <a:pt x="181" y="342"/>
                  </a:cubicBezTo>
                  <a:cubicBezTo>
                    <a:pt x="251" y="372"/>
                    <a:pt x="251" y="372"/>
                    <a:pt x="251" y="372"/>
                  </a:cubicBezTo>
                  <a:cubicBezTo>
                    <a:pt x="254" y="373"/>
                    <a:pt x="257" y="373"/>
                    <a:pt x="260" y="372"/>
                  </a:cubicBezTo>
                  <a:cubicBezTo>
                    <a:pt x="330" y="342"/>
                    <a:pt x="330" y="342"/>
                    <a:pt x="330" y="342"/>
                  </a:cubicBezTo>
                  <a:cubicBezTo>
                    <a:pt x="401" y="372"/>
                    <a:pt x="401" y="372"/>
                    <a:pt x="401" y="372"/>
                  </a:cubicBezTo>
                  <a:cubicBezTo>
                    <a:pt x="402" y="373"/>
                    <a:pt x="404" y="373"/>
                    <a:pt x="405" y="373"/>
                  </a:cubicBezTo>
                  <a:cubicBezTo>
                    <a:pt x="407" y="373"/>
                    <a:pt x="409" y="372"/>
                    <a:pt x="411" y="371"/>
                  </a:cubicBezTo>
                  <a:cubicBezTo>
                    <a:pt x="414" y="369"/>
                    <a:pt x="416" y="366"/>
                    <a:pt x="416" y="362"/>
                  </a:cubicBezTo>
                  <a:lnTo>
                    <a:pt x="416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153" name="Freeform 469">
            <a:extLst>
              <a:ext uri="{FF2B5EF4-FFF2-40B4-BE49-F238E27FC236}">
                <a16:creationId xmlns:a16="http://schemas.microsoft.com/office/drawing/2014/main" id="{6B1066B3-A2CB-CA38-E384-FDB82210080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976614" y="1308100"/>
            <a:ext cx="457200" cy="457200"/>
          </a:xfrm>
          <a:custGeom>
            <a:avLst/>
            <a:gdLst>
              <a:gd name="T0" fmla="*/ 309 w 512"/>
              <a:gd name="T1" fmla="*/ 320 h 512"/>
              <a:gd name="T2" fmla="*/ 288 w 512"/>
              <a:gd name="T3" fmla="*/ 341 h 512"/>
              <a:gd name="T4" fmla="*/ 266 w 512"/>
              <a:gd name="T5" fmla="*/ 320 h 512"/>
              <a:gd name="T6" fmla="*/ 288 w 512"/>
              <a:gd name="T7" fmla="*/ 298 h 512"/>
              <a:gd name="T8" fmla="*/ 309 w 512"/>
              <a:gd name="T9" fmla="*/ 320 h 512"/>
              <a:gd name="T10" fmla="*/ 213 w 512"/>
              <a:gd name="T11" fmla="*/ 160 h 512"/>
              <a:gd name="T12" fmla="*/ 192 w 512"/>
              <a:gd name="T13" fmla="*/ 181 h 512"/>
              <a:gd name="T14" fmla="*/ 213 w 512"/>
              <a:gd name="T15" fmla="*/ 202 h 512"/>
              <a:gd name="T16" fmla="*/ 234 w 512"/>
              <a:gd name="T17" fmla="*/ 181 h 512"/>
              <a:gd name="T18" fmla="*/ 213 w 512"/>
              <a:gd name="T19" fmla="*/ 160 h 512"/>
              <a:gd name="T20" fmla="*/ 138 w 512"/>
              <a:gd name="T21" fmla="*/ 298 h 512"/>
              <a:gd name="T22" fmla="*/ 117 w 512"/>
              <a:gd name="T23" fmla="*/ 320 h 512"/>
              <a:gd name="T24" fmla="*/ 138 w 512"/>
              <a:gd name="T25" fmla="*/ 341 h 512"/>
              <a:gd name="T26" fmla="*/ 160 w 512"/>
              <a:gd name="T27" fmla="*/ 320 h 512"/>
              <a:gd name="T28" fmla="*/ 138 w 512"/>
              <a:gd name="T29" fmla="*/ 298 h 512"/>
              <a:gd name="T30" fmla="*/ 512 w 512"/>
              <a:gd name="T31" fmla="*/ 256 h 512"/>
              <a:gd name="T32" fmla="*/ 256 w 512"/>
              <a:gd name="T33" fmla="*/ 512 h 512"/>
              <a:gd name="T34" fmla="*/ 0 w 512"/>
              <a:gd name="T35" fmla="*/ 256 h 512"/>
              <a:gd name="T36" fmla="*/ 256 w 512"/>
              <a:gd name="T37" fmla="*/ 0 h 512"/>
              <a:gd name="T38" fmla="*/ 512 w 512"/>
              <a:gd name="T39" fmla="*/ 256 h 512"/>
              <a:gd name="T40" fmla="*/ 416 w 512"/>
              <a:gd name="T41" fmla="*/ 181 h 512"/>
              <a:gd name="T42" fmla="*/ 373 w 512"/>
              <a:gd name="T43" fmla="*/ 138 h 512"/>
              <a:gd name="T44" fmla="*/ 330 w 512"/>
              <a:gd name="T45" fmla="*/ 181 h 512"/>
              <a:gd name="T46" fmla="*/ 342 w 512"/>
              <a:gd name="T47" fmla="*/ 211 h 512"/>
              <a:gd name="T48" fmla="*/ 300 w 512"/>
              <a:gd name="T49" fmla="*/ 279 h 512"/>
              <a:gd name="T50" fmla="*/ 288 w 512"/>
              <a:gd name="T51" fmla="*/ 277 h 512"/>
              <a:gd name="T52" fmla="*/ 278 w 512"/>
              <a:gd name="T53" fmla="*/ 278 h 512"/>
              <a:gd name="T54" fmla="*/ 242 w 512"/>
              <a:gd name="T55" fmla="*/ 212 h 512"/>
              <a:gd name="T56" fmla="*/ 256 w 512"/>
              <a:gd name="T57" fmla="*/ 181 h 512"/>
              <a:gd name="T58" fmla="*/ 213 w 512"/>
              <a:gd name="T59" fmla="*/ 138 h 512"/>
              <a:gd name="T60" fmla="*/ 170 w 512"/>
              <a:gd name="T61" fmla="*/ 181 h 512"/>
              <a:gd name="T62" fmla="*/ 184 w 512"/>
              <a:gd name="T63" fmla="*/ 212 h 512"/>
              <a:gd name="T64" fmla="*/ 148 w 512"/>
              <a:gd name="T65" fmla="*/ 278 h 512"/>
              <a:gd name="T66" fmla="*/ 138 w 512"/>
              <a:gd name="T67" fmla="*/ 277 h 512"/>
              <a:gd name="T68" fmla="*/ 96 w 512"/>
              <a:gd name="T69" fmla="*/ 320 h 512"/>
              <a:gd name="T70" fmla="*/ 138 w 512"/>
              <a:gd name="T71" fmla="*/ 362 h 512"/>
              <a:gd name="T72" fmla="*/ 181 w 512"/>
              <a:gd name="T73" fmla="*/ 320 h 512"/>
              <a:gd name="T74" fmla="*/ 167 w 512"/>
              <a:gd name="T75" fmla="*/ 288 h 512"/>
              <a:gd name="T76" fmla="*/ 203 w 512"/>
              <a:gd name="T77" fmla="*/ 222 h 512"/>
              <a:gd name="T78" fmla="*/ 213 w 512"/>
              <a:gd name="T79" fmla="*/ 224 h 512"/>
              <a:gd name="T80" fmla="*/ 223 w 512"/>
              <a:gd name="T81" fmla="*/ 222 h 512"/>
              <a:gd name="T82" fmla="*/ 259 w 512"/>
              <a:gd name="T83" fmla="*/ 288 h 512"/>
              <a:gd name="T84" fmla="*/ 245 w 512"/>
              <a:gd name="T85" fmla="*/ 320 h 512"/>
              <a:gd name="T86" fmla="*/ 288 w 512"/>
              <a:gd name="T87" fmla="*/ 362 h 512"/>
              <a:gd name="T88" fmla="*/ 330 w 512"/>
              <a:gd name="T89" fmla="*/ 320 h 512"/>
              <a:gd name="T90" fmla="*/ 318 w 512"/>
              <a:gd name="T91" fmla="*/ 290 h 512"/>
              <a:gd name="T92" fmla="*/ 361 w 512"/>
              <a:gd name="T93" fmla="*/ 222 h 512"/>
              <a:gd name="T94" fmla="*/ 373 w 512"/>
              <a:gd name="T95" fmla="*/ 224 h 512"/>
              <a:gd name="T96" fmla="*/ 416 w 512"/>
              <a:gd name="T97" fmla="*/ 181 h 512"/>
              <a:gd name="T98" fmla="*/ 373 w 512"/>
              <a:gd name="T99" fmla="*/ 160 h 512"/>
              <a:gd name="T100" fmla="*/ 352 w 512"/>
              <a:gd name="T101" fmla="*/ 181 h 512"/>
              <a:gd name="T102" fmla="*/ 373 w 512"/>
              <a:gd name="T103" fmla="*/ 202 h 512"/>
              <a:gd name="T104" fmla="*/ 394 w 512"/>
              <a:gd name="T105" fmla="*/ 181 h 512"/>
              <a:gd name="T106" fmla="*/ 373 w 512"/>
              <a:gd name="T107" fmla="*/ 16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2" h="512">
                <a:moveTo>
                  <a:pt x="309" y="320"/>
                </a:moveTo>
                <a:cubicBezTo>
                  <a:pt x="309" y="331"/>
                  <a:pt x="299" y="341"/>
                  <a:pt x="288" y="341"/>
                </a:cubicBezTo>
                <a:cubicBezTo>
                  <a:pt x="276" y="341"/>
                  <a:pt x="266" y="331"/>
                  <a:pt x="266" y="320"/>
                </a:cubicBezTo>
                <a:cubicBezTo>
                  <a:pt x="266" y="308"/>
                  <a:pt x="276" y="298"/>
                  <a:pt x="288" y="298"/>
                </a:cubicBezTo>
                <a:cubicBezTo>
                  <a:pt x="299" y="298"/>
                  <a:pt x="309" y="308"/>
                  <a:pt x="309" y="320"/>
                </a:cubicBezTo>
                <a:close/>
                <a:moveTo>
                  <a:pt x="213" y="160"/>
                </a:moveTo>
                <a:cubicBezTo>
                  <a:pt x="201" y="160"/>
                  <a:pt x="192" y="169"/>
                  <a:pt x="192" y="181"/>
                </a:cubicBezTo>
                <a:cubicBezTo>
                  <a:pt x="192" y="193"/>
                  <a:pt x="201" y="202"/>
                  <a:pt x="213" y="202"/>
                </a:cubicBezTo>
                <a:cubicBezTo>
                  <a:pt x="225" y="202"/>
                  <a:pt x="234" y="193"/>
                  <a:pt x="234" y="181"/>
                </a:cubicBezTo>
                <a:cubicBezTo>
                  <a:pt x="234" y="169"/>
                  <a:pt x="225" y="160"/>
                  <a:pt x="213" y="160"/>
                </a:cubicBezTo>
                <a:close/>
                <a:moveTo>
                  <a:pt x="138" y="298"/>
                </a:moveTo>
                <a:cubicBezTo>
                  <a:pt x="127" y="298"/>
                  <a:pt x="117" y="308"/>
                  <a:pt x="117" y="320"/>
                </a:cubicBezTo>
                <a:cubicBezTo>
                  <a:pt x="117" y="331"/>
                  <a:pt x="127" y="341"/>
                  <a:pt x="138" y="341"/>
                </a:cubicBezTo>
                <a:cubicBezTo>
                  <a:pt x="150" y="341"/>
                  <a:pt x="160" y="331"/>
                  <a:pt x="160" y="320"/>
                </a:cubicBezTo>
                <a:cubicBezTo>
                  <a:pt x="160" y="308"/>
                  <a:pt x="150" y="298"/>
                  <a:pt x="138" y="298"/>
                </a:cubicBez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416" y="181"/>
                </a:moveTo>
                <a:cubicBezTo>
                  <a:pt x="416" y="157"/>
                  <a:pt x="397" y="138"/>
                  <a:pt x="373" y="138"/>
                </a:cubicBezTo>
                <a:cubicBezTo>
                  <a:pt x="349" y="138"/>
                  <a:pt x="330" y="157"/>
                  <a:pt x="330" y="181"/>
                </a:cubicBezTo>
                <a:cubicBezTo>
                  <a:pt x="330" y="192"/>
                  <a:pt x="335" y="203"/>
                  <a:pt x="342" y="211"/>
                </a:cubicBezTo>
                <a:cubicBezTo>
                  <a:pt x="300" y="279"/>
                  <a:pt x="300" y="279"/>
                  <a:pt x="300" y="279"/>
                </a:cubicBezTo>
                <a:cubicBezTo>
                  <a:pt x="296" y="278"/>
                  <a:pt x="292" y="277"/>
                  <a:pt x="288" y="277"/>
                </a:cubicBezTo>
                <a:cubicBezTo>
                  <a:pt x="284" y="277"/>
                  <a:pt x="281" y="278"/>
                  <a:pt x="278" y="278"/>
                </a:cubicBezTo>
                <a:cubicBezTo>
                  <a:pt x="242" y="212"/>
                  <a:pt x="242" y="212"/>
                  <a:pt x="242" y="212"/>
                </a:cubicBezTo>
                <a:cubicBezTo>
                  <a:pt x="250" y="204"/>
                  <a:pt x="256" y="193"/>
                  <a:pt x="256" y="181"/>
                </a:cubicBezTo>
                <a:cubicBezTo>
                  <a:pt x="256" y="157"/>
                  <a:pt x="237" y="138"/>
                  <a:pt x="213" y="138"/>
                </a:cubicBezTo>
                <a:cubicBezTo>
                  <a:pt x="189" y="138"/>
                  <a:pt x="170" y="157"/>
                  <a:pt x="170" y="181"/>
                </a:cubicBezTo>
                <a:cubicBezTo>
                  <a:pt x="170" y="193"/>
                  <a:pt x="176" y="204"/>
                  <a:pt x="184" y="212"/>
                </a:cubicBezTo>
                <a:cubicBezTo>
                  <a:pt x="148" y="278"/>
                  <a:pt x="148" y="278"/>
                  <a:pt x="148" y="278"/>
                </a:cubicBezTo>
                <a:cubicBezTo>
                  <a:pt x="145" y="278"/>
                  <a:pt x="142" y="277"/>
                  <a:pt x="138" y="277"/>
                </a:cubicBezTo>
                <a:cubicBezTo>
                  <a:pt x="115" y="277"/>
                  <a:pt x="96" y="296"/>
                  <a:pt x="96" y="320"/>
                </a:cubicBezTo>
                <a:cubicBezTo>
                  <a:pt x="96" y="343"/>
                  <a:pt x="115" y="362"/>
                  <a:pt x="138" y="362"/>
                </a:cubicBezTo>
                <a:cubicBezTo>
                  <a:pt x="162" y="362"/>
                  <a:pt x="181" y="343"/>
                  <a:pt x="181" y="320"/>
                </a:cubicBezTo>
                <a:cubicBezTo>
                  <a:pt x="181" y="307"/>
                  <a:pt x="176" y="296"/>
                  <a:pt x="167" y="288"/>
                </a:cubicBezTo>
                <a:cubicBezTo>
                  <a:pt x="203" y="222"/>
                  <a:pt x="203" y="222"/>
                  <a:pt x="203" y="222"/>
                </a:cubicBezTo>
                <a:cubicBezTo>
                  <a:pt x="206" y="223"/>
                  <a:pt x="209" y="224"/>
                  <a:pt x="213" y="224"/>
                </a:cubicBezTo>
                <a:cubicBezTo>
                  <a:pt x="217" y="224"/>
                  <a:pt x="220" y="223"/>
                  <a:pt x="223" y="222"/>
                </a:cubicBezTo>
                <a:cubicBezTo>
                  <a:pt x="259" y="288"/>
                  <a:pt x="259" y="288"/>
                  <a:pt x="259" y="288"/>
                </a:cubicBezTo>
                <a:cubicBezTo>
                  <a:pt x="250" y="296"/>
                  <a:pt x="245" y="307"/>
                  <a:pt x="245" y="320"/>
                </a:cubicBezTo>
                <a:cubicBezTo>
                  <a:pt x="245" y="343"/>
                  <a:pt x="264" y="362"/>
                  <a:pt x="288" y="362"/>
                </a:cubicBezTo>
                <a:cubicBezTo>
                  <a:pt x="311" y="362"/>
                  <a:pt x="330" y="343"/>
                  <a:pt x="330" y="320"/>
                </a:cubicBezTo>
                <a:cubicBezTo>
                  <a:pt x="330" y="308"/>
                  <a:pt x="326" y="298"/>
                  <a:pt x="318" y="290"/>
                </a:cubicBezTo>
                <a:cubicBezTo>
                  <a:pt x="361" y="222"/>
                  <a:pt x="361" y="222"/>
                  <a:pt x="361" y="222"/>
                </a:cubicBezTo>
                <a:cubicBezTo>
                  <a:pt x="365" y="223"/>
                  <a:pt x="369" y="224"/>
                  <a:pt x="373" y="224"/>
                </a:cubicBezTo>
                <a:cubicBezTo>
                  <a:pt x="397" y="224"/>
                  <a:pt x="416" y="205"/>
                  <a:pt x="416" y="181"/>
                </a:cubicBezTo>
                <a:close/>
                <a:moveTo>
                  <a:pt x="373" y="160"/>
                </a:moveTo>
                <a:cubicBezTo>
                  <a:pt x="361" y="160"/>
                  <a:pt x="352" y="169"/>
                  <a:pt x="352" y="181"/>
                </a:cubicBezTo>
                <a:cubicBezTo>
                  <a:pt x="352" y="193"/>
                  <a:pt x="361" y="202"/>
                  <a:pt x="373" y="202"/>
                </a:cubicBezTo>
                <a:cubicBezTo>
                  <a:pt x="385" y="202"/>
                  <a:pt x="394" y="193"/>
                  <a:pt x="394" y="181"/>
                </a:cubicBezTo>
                <a:cubicBezTo>
                  <a:pt x="394" y="169"/>
                  <a:pt x="385" y="160"/>
                  <a:pt x="373" y="1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4" name="Freeform 393">
            <a:extLst>
              <a:ext uri="{FF2B5EF4-FFF2-40B4-BE49-F238E27FC236}">
                <a16:creationId xmlns:a16="http://schemas.microsoft.com/office/drawing/2014/main" id="{29FA2BAA-D3C7-53A3-4CDF-0E4F67E17D8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012129" y="1308100"/>
            <a:ext cx="455860" cy="457200"/>
          </a:xfrm>
          <a:custGeom>
            <a:avLst/>
            <a:gdLst>
              <a:gd name="T0" fmla="*/ 117 w 512"/>
              <a:gd name="T1" fmla="*/ 170 h 512"/>
              <a:gd name="T2" fmla="*/ 149 w 512"/>
              <a:gd name="T3" fmla="*/ 170 h 512"/>
              <a:gd name="T4" fmla="*/ 149 w 512"/>
              <a:gd name="T5" fmla="*/ 202 h 512"/>
              <a:gd name="T6" fmla="*/ 117 w 512"/>
              <a:gd name="T7" fmla="*/ 202 h 512"/>
              <a:gd name="T8" fmla="*/ 117 w 512"/>
              <a:gd name="T9" fmla="*/ 170 h 512"/>
              <a:gd name="T10" fmla="*/ 117 w 512"/>
              <a:gd name="T11" fmla="*/ 341 h 512"/>
              <a:gd name="T12" fmla="*/ 149 w 512"/>
              <a:gd name="T13" fmla="*/ 341 h 512"/>
              <a:gd name="T14" fmla="*/ 149 w 512"/>
              <a:gd name="T15" fmla="*/ 309 h 512"/>
              <a:gd name="T16" fmla="*/ 117 w 512"/>
              <a:gd name="T17" fmla="*/ 309 h 512"/>
              <a:gd name="T18" fmla="*/ 117 w 512"/>
              <a:gd name="T19" fmla="*/ 341 h 512"/>
              <a:gd name="T20" fmla="*/ 512 w 512"/>
              <a:gd name="T21" fmla="*/ 256 h 512"/>
              <a:gd name="T22" fmla="*/ 256 w 512"/>
              <a:gd name="T23" fmla="*/ 512 h 512"/>
              <a:gd name="T24" fmla="*/ 0 w 512"/>
              <a:gd name="T25" fmla="*/ 256 h 512"/>
              <a:gd name="T26" fmla="*/ 256 w 512"/>
              <a:gd name="T27" fmla="*/ 0 h 512"/>
              <a:gd name="T28" fmla="*/ 512 w 512"/>
              <a:gd name="T29" fmla="*/ 256 h 512"/>
              <a:gd name="T30" fmla="*/ 170 w 512"/>
              <a:gd name="T31" fmla="*/ 298 h 512"/>
              <a:gd name="T32" fmla="*/ 160 w 512"/>
              <a:gd name="T33" fmla="*/ 288 h 512"/>
              <a:gd name="T34" fmla="*/ 106 w 512"/>
              <a:gd name="T35" fmla="*/ 288 h 512"/>
              <a:gd name="T36" fmla="*/ 96 w 512"/>
              <a:gd name="T37" fmla="*/ 298 h 512"/>
              <a:gd name="T38" fmla="*/ 96 w 512"/>
              <a:gd name="T39" fmla="*/ 352 h 512"/>
              <a:gd name="T40" fmla="*/ 106 w 512"/>
              <a:gd name="T41" fmla="*/ 362 h 512"/>
              <a:gd name="T42" fmla="*/ 160 w 512"/>
              <a:gd name="T43" fmla="*/ 362 h 512"/>
              <a:gd name="T44" fmla="*/ 170 w 512"/>
              <a:gd name="T45" fmla="*/ 352 h 512"/>
              <a:gd name="T46" fmla="*/ 170 w 512"/>
              <a:gd name="T47" fmla="*/ 298 h 512"/>
              <a:gd name="T48" fmla="*/ 170 w 512"/>
              <a:gd name="T49" fmla="*/ 160 h 512"/>
              <a:gd name="T50" fmla="*/ 160 w 512"/>
              <a:gd name="T51" fmla="*/ 149 h 512"/>
              <a:gd name="T52" fmla="*/ 106 w 512"/>
              <a:gd name="T53" fmla="*/ 149 h 512"/>
              <a:gd name="T54" fmla="*/ 96 w 512"/>
              <a:gd name="T55" fmla="*/ 160 h 512"/>
              <a:gd name="T56" fmla="*/ 96 w 512"/>
              <a:gd name="T57" fmla="*/ 213 h 512"/>
              <a:gd name="T58" fmla="*/ 106 w 512"/>
              <a:gd name="T59" fmla="*/ 224 h 512"/>
              <a:gd name="T60" fmla="*/ 160 w 512"/>
              <a:gd name="T61" fmla="*/ 224 h 512"/>
              <a:gd name="T62" fmla="*/ 170 w 512"/>
              <a:gd name="T63" fmla="*/ 213 h 512"/>
              <a:gd name="T64" fmla="*/ 170 w 512"/>
              <a:gd name="T65" fmla="*/ 160 h 512"/>
              <a:gd name="T66" fmla="*/ 416 w 512"/>
              <a:gd name="T67" fmla="*/ 352 h 512"/>
              <a:gd name="T68" fmla="*/ 405 w 512"/>
              <a:gd name="T69" fmla="*/ 341 h 512"/>
              <a:gd name="T70" fmla="*/ 224 w 512"/>
              <a:gd name="T71" fmla="*/ 341 h 512"/>
              <a:gd name="T72" fmla="*/ 213 w 512"/>
              <a:gd name="T73" fmla="*/ 352 h 512"/>
              <a:gd name="T74" fmla="*/ 224 w 512"/>
              <a:gd name="T75" fmla="*/ 362 h 512"/>
              <a:gd name="T76" fmla="*/ 405 w 512"/>
              <a:gd name="T77" fmla="*/ 362 h 512"/>
              <a:gd name="T78" fmla="*/ 416 w 512"/>
              <a:gd name="T79" fmla="*/ 352 h 512"/>
              <a:gd name="T80" fmla="*/ 416 w 512"/>
              <a:gd name="T81" fmla="*/ 298 h 512"/>
              <a:gd name="T82" fmla="*/ 405 w 512"/>
              <a:gd name="T83" fmla="*/ 288 h 512"/>
              <a:gd name="T84" fmla="*/ 224 w 512"/>
              <a:gd name="T85" fmla="*/ 288 h 512"/>
              <a:gd name="T86" fmla="*/ 213 w 512"/>
              <a:gd name="T87" fmla="*/ 298 h 512"/>
              <a:gd name="T88" fmla="*/ 224 w 512"/>
              <a:gd name="T89" fmla="*/ 309 h 512"/>
              <a:gd name="T90" fmla="*/ 405 w 512"/>
              <a:gd name="T91" fmla="*/ 309 h 512"/>
              <a:gd name="T92" fmla="*/ 416 w 512"/>
              <a:gd name="T93" fmla="*/ 298 h 512"/>
              <a:gd name="T94" fmla="*/ 416 w 512"/>
              <a:gd name="T95" fmla="*/ 213 h 512"/>
              <a:gd name="T96" fmla="*/ 405 w 512"/>
              <a:gd name="T97" fmla="*/ 202 h 512"/>
              <a:gd name="T98" fmla="*/ 224 w 512"/>
              <a:gd name="T99" fmla="*/ 202 h 512"/>
              <a:gd name="T100" fmla="*/ 213 w 512"/>
              <a:gd name="T101" fmla="*/ 213 h 512"/>
              <a:gd name="T102" fmla="*/ 224 w 512"/>
              <a:gd name="T103" fmla="*/ 224 h 512"/>
              <a:gd name="T104" fmla="*/ 405 w 512"/>
              <a:gd name="T105" fmla="*/ 224 h 512"/>
              <a:gd name="T106" fmla="*/ 416 w 512"/>
              <a:gd name="T107" fmla="*/ 213 h 512"/>
              <a:gd name="T108" fmla="*/ 416 w 512"/>
              <a:gd name="T109" fmla="*/ 160 h 512"/>
              <a:gd name="T110" fmla="*/ 405 w 512"/>
              <a:gd name="T111" fmla="*/ 149 h 512"/>
              <a:gd name="T112" fmla="*/ 224 w 512"/>
              <a:gd name="T113" fmla="*/ 149 h 512"/>
              <a:gd name="T114" fmla="*/ 213 w 512"/>
              <a:gd name="T115" fmla="*/ 160 h 512"/>
              <a:gd name="T116" fmla="*/ 224 w 512"/>
              <a:gd name="T117" fmla="*/ 170 h 512"/>
              <a:gd name="T118" fmla="*/ 405 w 512"/>
              <a:gd name="T119" fmla="*/ 170 h 512"/>
              <a:gd name="T120" fmla="*/ 416 w 512"/>
              <a:gd name="T121" fmla="*/ 16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12" h="512">
                <a:moveTo>
                  <a:pt x="117" y="170"/>
                </a:moveTo>
                <a:cubicBezTo>
                  <a:pt x="149" y="170"/>
                  <a:pt x="149" y="170"/>
                  <a:pt x="149" y="170"/>
                </a:cubicBezTo>
                <a:cubicBezTo>
                  <a:pt x="149" y="202"/>
                  <a:pt x="149" y="202"/>
                  <a:pt x="149" y="202"/>
                </a:cubicBezTo>
                <a:cubicBezTo>
                  <a:pt x="117" y="202"/>
                  <a:pt x="117" y="202"/>
                  <a:pt x="117" y="202"/>
                </a:cubicBezTo>
                <a:lnTo>
                  <a:pt x="117" y="170"/>
                </a:lnTo>
                <a:close/>
                <a:moveTo>
                  <a:pt x="117" y="341"/>
                </a:moveTo>
                <a:cubicBezTo>
                  <a:pt x="149" y="341"/>
                  <a:pt x="149" y="341"/>
                  <a:pt x="149" y="341"/>
                </a:cubicBezTo>
                <a:cubicBezTo>
                  <a:pt x="149" y="309"/>
                  <a:pt x="149" y="309"/>
                  <a:pt x="149" y="309"/>
                </a:cubicBezTo>
                <a:cubicBezTo>
                  <a:pt x="117" y="309"/>
                  <a:pt x="117" y="309"/>
                  <a:pt x="117" y="309"/>
                </a:cubicBezTo>
                <a:lnTo>
                  <a:pt x="117" y="341"/>
                </a:ln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170" y="298"/>
                </a:moveTo>
                <a:cubicBezTo>
                  <a:pt x="170" y="292"/>
                  <a:pt x="166" y="288"/>
                  <a:pt x="160" y="288"/>
                </a:cubicBezTo>
                <a:cubicBezTo>
                  <a:pt x="106" y="288"/>
                  <a:pt x="106" y="288"/>
                  <a:pt x="106" y="288"/>
                </a:cubicBezTo>
                <a:cubicBezTo>
                  <a:pt x="100" y="288"/>
                  <a:pt x="96" y="292"/>
                  <a:pt x="96" y="298"/>
                </a:cubicBezTo>
                <a:cubicBezTo>
                  <a:pt x="96" y="352"/>
                  <a:pt x="96" y="352"/>
                  <a:pt x="96" y="352"/>
                </a:cubicBezTo>
                <a:cubicBezTo>
                  <a:pt x="96" y="358"/>
                  <a:pt x="100" y="362"/>
                  <a:pt x="106" y="362"/>
                </a:cubicBezTo>
                <a:cubicBezTo>
                  <a:pt x="160" y="362"/>
                  <a:pt x="160" y="362"/>
                  <a:pt x="160" y="362"/>
                </a:cubicBezTo>
                <a:cubicBezTo>
                  <a:pt x="166" y="362"/>
                  <a:pt x="170" y="358"/>
                  <a:pt x="170" y="352"/>
                </a:cubicBezTo>
                <a:lnTo>
                  <a:pt x="170" y="298"/>
                </a:lnTo>
                <a:close/>
                <a:moveTo>
                  <a:pt x="170" y="160"/>
                </a:moveTo>
                <a:cubicBezTo>
                  <a:pt x="170" y="154"/>
                  <a:pt x="166" y="149"/>
                  <a:pt x="160" y="149"/>
                </a:cubicBezTo>
                <a:cubicBezTo>
                  <a:pt x="106" y="149"/>
                  <a:pt x="106" y="149"/>
                  <a:pt x="106" y="149"/>
                </a:cubicBezTo>
                <a:cubicBezTo>
                  <a:pt x="100" y="149"/>
                  <a:pt x="96" y="154"/>
                  <a:pt x="96" y="160"/>
                </a:cubicBezTo>
                <a:cubicBezTo>
                  <a:pt x="96" y="213"/>
                  <a:pt x="96" y="213"/>
                  <a:pt x="96" y="213"/>
                </a:cubicBezTo>
                <a:cubicBezTo>
                  <a:pt x="96" y="219"/>
                  <a:pt x="100" y="224"/>
                  <a:pt x="106" y="224"/>
                </a:cubicBezTo>
                <a:cubicBezTo>
                  <a:pt x="160" y="224"/>
                  <a:pt x="160" y="224"/>
                  <a:pt x="160" y="224"/>
                </a:cubicBezTo>
                <a:cubicBezTo>
                  <a:pt x="166" y="224"/>
                  <a:pt x="170" y="219"/>
                  <a:pt x="170" y="213"/>
                </a:cubicBezTo>
                <a:lnTo>
                  <a:pt x="170" y="160"/>
                </a:lnTo>
                <a:close/>
                <a:moveTo>
                  <a:pt x="416" y="352"/>
                </a:moveTo>
                <a:cubicBezTo>
                  <a:pt x="416" y="346"/>
                  <a:pt x="411" y="341"/>
                  <a:pt x="405" y="341"/>
                </a:cubicBezTo>
                <a:cubicBezTo>
                  <a:pt x="224" y="341"/>
                  <a:pt x="224" y="341"/>
                  <a:pt x="224" y="341"/>
                </a:cubicBezTo>
                <a:cubicBezTo>
                  <a:pt x="218" y="341"/>
                  <a:pt x="213" y="346"/>
                  <a:pt x="213" y="352"/>
                </a:cubicBezTo>
                <a:cubicBezTo>
                  <a:pt x="213" y="358"/>
                  <a:pt x="218" y="362"/>
                  <a:pt x="224" y="362"/>
                </a:cubicBezTo>
                <a:cubicBezTo>
                  <a:pt x="405" y="362"/>
                  <a:pt x="405" y="362"/>
                  <a:pt x="405" y="362"/>
                </a:cubicBezTo>
                <a:cubicBezTo>
                  <a:pt x="411" y="362"/>
                  <a:pt x="416" y="358"/>
                  <a:pt x="416" y="352"/>
                </a:cubicBezTo>
                <a:close/>
                <a:moveTo>
                  <a:pt x="416" y="298"/>
                </a:moveTo>
                <a:cubicBezTo>
                  <a:pt x="416" y="292"/>
                  <a:pt x="411" y="288"/>
                  <a:pt x="405" y="288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218" y="288"/>
                  <a:pt x="213" y="292"/>
                  <a:pt x="213" y="298"/>
                </a:cubicBezTo>
                <a:cubicBezTo>
                  <a:pt x="213" y="304"/>
                  <a:pt x="218" y="309"/>
                  <a:pt x="224" y="309"/>
                </a:cubicBezTo>
                <a:cubicBezTo>
                  <a:pt x="405" y="309"/>
                  <a:pt x="405" y="309"/>
                  <a:pt x="405" y="309"/>
                </a:cubicBezTo>
                <a:cubicBezTo>
                  <a:pt x="411" y="309"/>
                  <a:pt x="416" y="304"/>
                  <a:pt x="416" y="298"/>
                </a:cubicBezTo>
                <a:close/>
                <a:moveTo>
                  <a:pt x="416" y="213"/>
                </a:moveTo>
                <a:cubicBezTo>
                  <a:pt x="416" y="207"/>
                  <a:pt x="411" y="202"/>
                  <a:pt x="405" y="202"/>
                </a:cubicBezTo>
                <a:cubicBezTo>
                  <a:pt x="224" y="202"/>
                  <a:pt x="224" y="202"/>
                  <a:pt x="224" y="202"/>
                </a:cubicBezTo>
                <a:cubicBezTo>
                  <a:pt x="218" y="202"/>
                  <a:pt x="213" y="207"/>
                  <a:pt x="213" y="213"/>
                </a:cubicBezTo>
                <a:cubicBezTo>
                  <a:pt x="213" y="219"/>
                  <a:pt x="218" y="224"/>
                  <a:pt x="224" y="224"/>
                </a:cubicBezTo>
                <a:cubicBezTo>
                  <a:pt x="405" y="224"/>
                  <a:pt x="405" y="224"/>
                  <a:pt x="405" y="224"/>
                </a:cubicBezTo>
                <a:cubicBezTo>
                  <a:pt x="411" y="224"/>
                  <a:pt x="416" y="219"/>
                  <a:pt x="416" y="213"/>
                </a:cubicBezTo>
                <a:close/>
                <a:moveTo>
                  <a:pt x="416" y="160"/>
                </a:moveTo>
                <a:cubicBezTo>
                  <a:pt x="416" y="154"/>
                  <a:pt x="411" y="149"/>
                  <a:pt x="405" y="149"/>
                </a:cubicBezTo>
                <a:cubicBezTo>
                  <a:pt x="224" y="149"/>
                  <a:pt x="224" y="149"/>
                  <a:pt x="224" y="149"/>
                </a:cubicBezTo>
                <a:cubicBezTo>
                  <a:pt x="218" y="149"/>
                  <a:pt x="213" y="154"/>
                  <a:pt x="213" y="160"/>
                </a:cubicBezTo>
                <a:cubicBezTo>
                  <a:pt x="213" y="166"/>
                  <a:pt x="218" y="170"/>
                  <a:pt x="224" y="170"/>
                </a:cubicBezTo>
                <a:cubicBezTo>
                  <a:pt x="405" y="170"/>
                  <a:pt x="405" y="170"/>
                  <a:pt x="405" y="170"/>
                </a:cubicBezTo>
                <a:cubicBezTo>
                  <a:pt x="411" y="170"/>
                  <a:pt x="416" y="166"/>
                  <a:pt x="416" y="16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55" name="Group 854">
            <a:extLst>
              <a:ext uri="{FF2B5EF4-FFF2-40B4-BE49-F238E27FC236}">
                <a16:creationId xmlns:a16="http://schemas.microsoft.com/office/drawing/2014/main" id="{F3DC68C4-EA31-73AB-78BE-5EF4862501A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941097" y="1308136"/>
            <a:ext cx="457203" cy="457204"/>
            <a:chOff x="3903" y="3039"/>
            <a:chExt cx="340" cy="340"/>
          </a:xfrm>
          <a:solidFill>
            <a:schemeClr val="accent5"/>
          </a:solidFill>
        </p:grpSpPr>
        <p:sp>
          <p:nvSpPr>
            <p:cNvPr id="156" name="Oval 855">
              <a:extLst>
                <a:ext uri="{FF2B5EF4-FFF2-40B4-BE49-F238E27FC236}">
                  <a16:creationId xmlns:a16="http://schemas.microsoft.com/office/drawing/2014/main" id="{FE32C10B-5203-3397-D3FD-60A106111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5" y="311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Rectangle 856">
              <a:extLst>
                <a:ext uri="{FF2B5EF4-FFF2-40B4-BE49-F238E27FC236}">
                  <a16:creationId xmlns:a16="http://schemas.microsoft.com/office/drawing/2014/main" id="{BF918119-3EAC-37B3-6952-C22D74AFF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8" y="3173"/>
              <a:ext cx="29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Freeform 857">
              <a:extLst>
                <a:ext uri="{FF2B5EF4-FFF2-40B4-BE49-F238E27FC236}">
                  <a16:creationId xmlns:a16="http://schemas.microsoft.com/office/drawing/2014/main" id="{1FE0C408-670A-C17E-B3F7-AE6586940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" y="3173"/>
              <a:ext cx="26" cy="57"/>
            </a:xfrm>
            <a:custGeom>
              <a:avLst/>
              <a:gdLst>
                <a:gd name="T0" fmla="*/ 12 w 26"/>
                <a:gd name="T1" fmla="*/ 0 h 57"/>
                <a:gd name="T2" fmla="*/ 0 w 26"/>
                <a:gd name="T3" fmla="*/ 57 h 57"/>
                <a:gd name="T4" fmla="*/ 26 w 26"/>
                <a:gd name="T5" fmla="*/ 57 h 57"/>
                <a:gd name="T6" fmla="*/ 14 w 26"/>
                <a:gd name="T7" fmla="*/ 0 h 57"/>
                <a:gd name="T8" fmla="*/ 12 w 26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7">
                  <a:moveTo>
                    <a:pt x="12" y="0"/>
                  </a:moveTo>
                  <a:lnTo>
                    <a:pt x="0" y="57"/>
                  </a:lnTo>
                  <a:lnTo>
                    <a:pt x="26" y="57"/>
                  </a:lnTo>
                  <a:lnTo>
                    <a:pt x="14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Oval 858">
              <a:extLst>
                <a:ext uri="{FF2B5EF4-FFF2-40B4-BE49-F238E27FC236}">
                  <a16:creationId xmlns:a16="http://schemas.microsoft.com/office/drawing/2014/main" id="{39F287B9-BB02-6A92-CC62-05FEBE47C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6" y="311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Oval 859">
              <a:extLst>
                <a:ext uri="{FF2B5EF4-FFF2-40B4-BE49-F238E27FC236}">
                  <a16:creationId xmlns:a16="http://schemas.microsoft.com/office/drawing/2014/main" id="{A514986F-ACD5-2E7A-F6A0-A342F5EA8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7" y="311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Rectangle 860">
              <a:extLst>
                <a:ext uri="{FF2B5EF4-FFF2-40B4-BE49-F238E27FC236}">
                  <a16:creationId xmlns:a16="http://schemas.microsoft.com/office/drawing/2014/main" id="{23726BFA-8D9F-E8B5-6824-4A34D482F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9" y="3173"/>
              <a:ext cx="29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Freeform 861">
              <a:extLst>
                <a:ext uri="{FF2B5EF4-FFF2-40B4-BE49-F238E27FC236}">
                  <a16:creationId xmlns:a16="http://schemas.microsoft.com/office/drawing/2014/main" id="{4596B955-3399-1F7A-F70E-A8DBAC1D2F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3" y="3039"/>
              <a:ext cx="340" cy="340"/>
            </a:xfrm>
            <a:custGeom>
              <a:avLst/>
              <a:gdLst>
                <a:gd name="T0" fmla="*/ 0 w 512"/>
                <a:gd name="T1" fmla="*/ 256 h 512"/>
                <a:gd name="T2" fmla="*/ 512 w 512"/>
                <a:gd name="T3" fmla="*/ 256 h 512"/>
                <a:gd name="T4" fmla="*/ 362 w 512"/>
                <a:gd name="T5" fmla="*/ 96 h 512"/>
                <a:gd name="T6" fmla="*/ 362 w 512"/>
                <a:gd name="T7" fmla="*/ 160 h 512"/>
                <a:gd name="T8" fmla="*/ 362 w 512"/>
                <a:gd name="T9" fmla="*/ 96 h 512"/>
                <a:gd name="T10" fmla="*/ 288 w 512"/>
                <a:gd name="T11" fmla="*/ 128 h 512"/>
                <a:gd name="T12" fmla="*/ 224 w 512"/>
                <a:gd name="T13" fmla="*/ 128 h 512"/>
                <a:gd name="T14" fmla="*/ 149 w 512"/>
                <a:gd name="T15" fmla="*/ 96 h 512"/>
                <a:gd name="T16" fmla="*/ 149 w 512"/>
                <a:gd name="T17" fmla="*/ 160 h 512"/>
                <a:gd name="T18" fmla="*/ 149 w 512"/>
                <a:gd name="T19" fmla="*/ 96 h 512"/>
                <a:gd name="T20" fmla="*/ 181 w 512"/>
                <a:gd name="T21" fmla="*/ 309 h 512"/>
                <a:gd name="T22" fmla="*/ 170 w 512"/>
                <a:gd name="T23" fmla="*/ 394 h 512"/>
                <a:gd name="T24" fmla="*/ 160 w 512"/>
                <a:gd name="T25" fmla="*/ 309 h 512"/>
                <a:gd name="T26" fmla="*/ 138 w 512"/>
                <a:gd name="T27" fmla="*/ 384 h 512"/>
                <a:gd name="T28" fmla="*/ 117 w 512"/>
                <a:gd name="T29" fmla="*/ 384 h 512"/>
                <a:gd name="T30" fmla="*/ 109 w 512"/>
                <a:gd name="T31" fmla="*/ 305 h 512"/>
                <a:gd name="T32" fmla="*/ 128 w 512"/>
                <a:gd name="T33" fmla="*/ 190 h 512"/>
                <a:gd name="T34" fmla="*/ 160 w 512"/>
                <a:gd name="T35" fmla="*/ 181 h 512"/>
                <a:gd name="T36" fmla="*/ 191 w 512"/>
                <a:gd name="T37" fmla="*/ 296 h 512"/>
                <a:gd name="T38" fmla="*/ 298 w 512"/>
                <a:gd name="T39" fmla="*/ 277 h 512"/>
                <a:gd name="T40" fmla="*/ 288 w 512"/>
                <a:gd name="T41" fmla="*/ 384 h 512"/>
                <a:gd name="T42" fmla="*/ 266 w 512"/>
                <a:gd name="T43" fmla="*/ 384 h 512"/>
                <a:gd name="T44" fmla="*/ 245 w 512"/>
                <a:gd name="T45" fmla="*/ 288 h 512"/>
                <a:gd name="T46" fmla="*/ 234 w 512"/>
                <a:gd name="T47" fmla="*/ 394 h 512"/>
                <a:gd name="T48" fmla="*/ 224 w 512"/>
                <a:gd name="T49" fmla="*/ 288 h 512"/>
                <a:gd name="T50" fmla="*/ 213 w 512"/>
                <a:gd name="T51" fmla="*/ 192 h 512"/>
                <a:gd name="T52" fmla="*/ 288 w 512"/>
                <a:gd name="T53" fmla="*/ 181 h 512"/>
                <a:gd name="T54" fmla="*/ 298 w 512"/>
                <a:gd name="T55" fmla="*/ 277 h 512"/>
                <a:gd name="T56" fmla="*/ 394 w 512"/>
                <a:gd name="T57" fmla="*/ 288 h 512"/>
                <a:gd name="T58" fmla="*/ 384 w 512"/>
                <a:gd name="T59" fmla="*/ 394 h 512"/>
                <a:gd name="T60" fmla="*/ 373 w 512"/>
                <a:gd name="T61" fmla="*/ 288 h 512"/>
                <a:gd name="T62" fmla="*/ 352 w 512"/>
                <a:gd name="T63" fmla="*/ 384 h 512"/>
                <a:gd name="T64" fmla="*/ 330 w 512"/>
                <a:gd name="T65" fmla="*/ 384 h 512"/>
                <a:gd name="T66" fmla="*/ 320 w 512"/>
                <a:gd name="T67" fmla="*/ 277 h 512"/>
                <a:gd name="T68" fmla="*/ 330 w 512"/>
                <a:gd name="T69" fmla="*/ 181 h 512"/>
                <a:gd name="T70" fmla="*/ 405 w 512"/>
                <a:gd name="T71" fmla="*/ 19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362" y="96"/>
                  </a:moveTo>
                  <a:cubicBezTo>
                    <a:pt x="380" y="96"/>
                    <a:pt x="394" y="110"/>
                    <a:pt x="394" y="128"/>
                  </a:cubicBezTo>
                  <a:cubicBezTo>
                    <a:pt x="394" y="145"/>
                    <a:pt x="380" y="160"/>
                    <a:pt x="362" y="160"/>
                  </a:cubicBezTo>
                  <a:cubicBezTo>
                    <a:pt x="345" y="160"/>
                    <a:pt x="330" y="145"/>
                    <a:pt x="330" y="128"/>
                  </a:cubicBezTo>
                  <a:cubicBezTo>
                    <a:pt x="330" y="110"/>
                    <a:pt x="345" y="96"/>
                    <a:pt x="362" y="96"/>
                  </a:cubicBezTo>
                  <a:close/>
                  <a:moveTo>
                    <a:pt x="256" y="96"/>
                  </a:moveTo>
                  <a:cubicBezTo>
                    <a:pt x="273" y="96"/>
                    <a:pt x="288" y="110"/>
                    <a:pt x="288" y="128"/>
                  </a:cubicBezTo>
                  <a:cubicBezTo>
                    <a:pt x="288" y="145"/>
                    <a:pt x="273" y="160"/>
                    <a:pt x="256" y="160"/>
                  </a:cubicBezTo>
                  <a:cubicBezTo>
                    <a:pt x="238" y="160"/>
                    <a:pt x="224" y="145"/>
                    <a:pt x="224" y="128"/>
                  </a:cubicBezTo>
                  <a:cubicBezTo>
                    <a:pt x="224" y="110"/>
                    <a:pt x="238" y="96"/>
                    <a:pt x="256" y="96"/>
                  </a:cubicBezTo>
                  <a:close/>
                  <a:moveTo>
                    <a:pt x="149" y="96"/>
                  </a:moveTo>
                  <a:cubicBezTo>
                    <a:pt x="167" y="96"/>
                    <a:pt x="181" y="110"/>
                    <a:pt x="181" y="128"/>
                  </a:cubicBezTo>
                  <a:cubicBezTo>
                    <a:pt x="181" y="145"/>
                    <a:pt x="167" y="160"/>
                    <a:pt x="149" y="160"/>
                  </a:cubicBezTo>
                  <a:cubicBezTo>
                    <a:pt x="131" y="160"/>
                    <a:pt x="117" y="145"/>
                    <a:pt x="117" y="128"/>
                  </a:cubicBezTo>
                  <a:cubicBezTo>
                    <a:pt x="117" y="110"/>
                    <a:pt x="131" y="96"/>
                    <a:pt x="149" y="96"/>
                  </a:cubicBezTo>
                  <a:close/>
                  <a:moveTo>
                    <a:pt x="189" y="305"/>
                  </a:moveTo>
                  <a:cubicBezTo>
                    <a:pt x="187" y="308"/>
                    <a:pt x="184" y="309"/>
                    <a:pt x="181" y="309"/>
                  </a:cubicBezTo>
                  <a:cubicBezTo>
                    <a:pt x="181" y="384"/>
                    <a:pt x="181" y="384"/>
                    <a:pt x="181" y="384"/>
                  </a:cubicBezTo>
                  <a:cubicBezTo>
                    <a:pt x="181" y="390"/>
                    <a:pt x="176" y="394"/>
                    <a:pt x="170" y="394"/>
                  </a:cubicBezTo>
                  <a:cubicBezTo>
                    <a:pt x="164" y="394"/>
                    <a:pt x="160" y="390"/>
                    <a:pt x="160" y="384"/>
                  </a:cubicBezTo>
                  <a:cubicBezTo>
                    <a:pt x="160" y="309"/>
                    <a:pt x="160" y="309"/>
                    <a:pt x="160" y="309"/>
                  </a:cubicBezTo>
                  <a:cubicBezTo>
                    <a:pt x="138" y="309"/>
                    <a:pt x="138" y="309"/>
                    <a:pt x="138" y="309"/>
                  </a:cubicBezTo>
                  <a:cubicBezTo>
                    <a:pt x="138" y="384"/>
                    <a:pt x="138" y="384"/>
                    <a:pt x="138" y="384"/>
                  </a:cubicBezTo>
                  <a:cubicBezTo>
                    <a:pt x="138" y="390"/>
                    <a:pt x="134" y="394"/>
                    <a:pt x="128" y="394"/>
                  </a:cubicBezTo>
                  <a:cubicBezTo>
                    <a:pt x="122" y="394"/>
                    <a:pt x="117" y="390"/>
                    <a:pt x="117" y="384"/>
                  </a:cubicBezTo>
                  <a:cubicBezTo>
                    <a:pt x="117" y="309"/>
                    <a:pt x="117" y="309"/>
                    <a:pt x="117" y="309"/>
                  </a:cubicBezTo>
                  <a:cubicBezTo>
                    <a:pt x="114" y="309"/>
                    <a:pt x="111" y="308"/>
                    <a:pt x="109" y="305"/>
                  </a:cubicBezTo>
                  <a:cubicBezTo>
                    <a:pt x="107" y="303"/>
                    <a:pt x="106" y="299"/>
                    <a:pt x="107" y="296"/>
                  </a:cubicBezTo>
                  <a:cubicBezTo>
                    <a:pt x="128" y="190"/>
                    <a:pt x="128" y="190"/>
                    <a:pt x="128" y="190"/>
                  </a:cubicBezTo>
                  <a:cubicBezTo>
                    <a:pt x="129" y="185"/>
                    <a:pt x="133" y="181"/>
                    <a:pt x="138" y="181"/>
                  </a:cubicBezTo>
                  <a:cubicBezTo>
                    <a:pt x="160" y="181"/>
                    <a:pt x="160" y="181"/>
                    <a:pt x="160" y="181"/>
                  </a:cubicBezTo>
                  <a:cubicBezTo>
                    <a:pt x="165" y="181"/>
                    <a:pt x="169" y="185"/>
                    <a:pt x="170" y="190"/>
                  </a:cubicBezTo>
                  <a:cubicBezTo>
                    <a:pt x="191" y="296"/>
                    <a:pt x="191" y="296"/>
                    <a:pt x="191" y="296"/>
                  </a:cubicBezTo>
                  <a:cubicBezTo>
                    <a:pt x="192" y="299"/>
                    <a:pt x="191" y="303"/>
                    <a:pt x="189" y="305"/>
                  </a:cubicBezTo>
                  <a:close/>
                  <a:moveTo>
                    <a:pt x="298" y="277"/>
                  </a:moveTo>
                  <a:cubicBezTo>
                    <a:pt x="298" y="283"/>
                    <a:pt x="294" y="288"/>
                    <a:pt x="288" y="288"/>
                  </a:cubicBezTo>
                  <a:cubicBezTo>
                    <a:pt x="288" y="384"/>
                    <a:pt x="288" y="384"/>
                    <a:pt x="288" y="384"/>
                  </a:cubicBezTo>
                  <a:cubicBezTo>
                    <a:pt x="288" y="390"/>
                    <a:pt x="283" y="394"/>
                    <a:pt x="277" y="394"/>
                  </a:cubicBezTo>
                  <a:cubicBezTo>
                    <a:pt x="271" y="394"/>
                    <a:pt x="266" y="390"/>
                    <a:pt x="266" y="384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45" y="288"/>
                    <a:pt x="245" y="288"/>
                    <a:pt x="245" y="288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90"/>
                    <a:pt x="240" y="394"/>
                    <a:pt x="234" y="394"/>
                  </a:cubicBezTo>
                  <a:cubicBezTo>
                    <a:pt x="228" y="394"/>
                    <a:pt x="224" y="390"/>
                    <a:pt x="224" y="384"/>
                  </a:cubicBezTo>
                  <a:cubicBezTo>
                    <a:pt x="224" y="288"/>
                    <a:pt x="224" y="288"/>
                    <a:pt x="224" y="288"/>
                  </a:cubicBezTo>
                  <a:cubicBezTo>
                    <a:pt x="218" y="288"/>
                    <a:pt x="213" y="283"/>
                    <a:pt x="213" y="277"/>
                  </a:cubicBezTo>
                  <a:cubicBezTo>
                    <a:pt x="213" y="192"/>
                    <a:pt x="213" y="192"/>
                    <a:pt x="213" y="192"/>
                  </a:cubicBezTo>
                  <a:cubicBezTo>
                    <a:pt x="213" y="186"/>
                    <a:pt x="218" y="181"/>
                    <a:pt x="224" y="181"/>
                  </a:cubicBezTo>
                  <a:cubicBezTo>
                    <a:pt x="288" y="181"/>
                    <a:pt x="288" y="181"/>
                    <a:pt x="288" y="181"/>
                  </a:cubicBezTo>
                  <a:cubicBezTo>
                    <a:pt x="294" y="181"/>
                    <a:pt x="298" y="186"/>
                    <a:pt x="298" y="192"/>
                  </a:cubicBezTo>
                  <a:lnTo>
                    <a:pt x="298" y="277"/>
                  </a:lnTo>
                  <a:close/>
                  <a:moveTo>
                    <a:pt x="405" y="277"/>
                  </a:moveTo>
                  <a:cubicBezTo>
                    <a:pt x="405" y="283"/>
                    <a:pt x="400" y="288"/>
                    <a:pt x="394" y="288"/>
                  </a:cubicBezTo>
                  <a:cubicBezTo>
                    <a:pt x="394" y="384"/>
                    <a:pt x="394" y="384"/>
                    <a:pt x="394" y="384"/>
                  </a:cubicBezTo>
                  <a:cubicBezTo>
                    <a:pt x="394" y="390"/>
                    <a:pt x="390" y="394"/>
                    <a:pt x="384" y="394"/>
                  </a:cubicBezTo>
                  <a:cubicBezTo>
                    <a:pt x="378" y="394"/>
                    <a:pt x="373" y="390"/>
                    <a:pt x="373" y="384"/>
                  </a:cubicBezTo>
                  <a:cubicBezTo>
                    <a:pt x="373" y="288"/>
                    <a:pt x="373" y="288"/>
                    <a:pt x="373" y="288"/>
                  </a:cubicBezTo>
                  <a:cubicBezTo>
                    <a:pt x="352" y="288"/>
                    <a:pt x="352" y="288"/>
                    <a:pt x="352" y="288"/>
                  </a:cubicBezTo>
                  <a:cubicBezTo>
                    <a:pt x="352" y="384"/>
                    <a:pt x="352" y="384"/>
                    <a:pt x="352" y="384"/>
                  </a:cubicBezTo>
                  <a:cubicBezTo>
                    <a:pt x="352" y="390"/>
                    <a:pt x="347" y="394"/>
                    <a:pt x="341" y="394"/>
                  </a:cubicBezTo>
                  <a:cubicBezTo>
                    <a:pt x="335" y="394"/>
                    <a:pt x="330" y="390"/>
                    <a:pt x="330" y="384"/>
                  </a:cubicBezTo>
                  <a:cubicBezTo>
                    <a:pt x="330" y="288"/>
                    <a:pt x="330" y="288"/>
                    <a:pt x="330" y="288"/>
                  </a:cubicBezTo>
                  <a:cubicBezTo>
                    <a:pt x="324" y="288"/>
                    <a:pt x="320" y="283"/>
                    <a:pt x="320" y="277"/>
                  </a:cubicBezTo>
                  <a:cubicBezTo>
                    <a:pt x="320" y="192"/>
                    <a:pt x="320" y="192"/>
                    <a:pt x="320" y="192"/>
                  </a:cubicBezTo>
                  <a:cubicBezTo>
                    <a:pt x="320" y="186"/>
                    <a:pt x="324" y="181"/>
                    <a:pt x="330" y="181"/>
                  </a:cubicBezTo>
                  <a:cubicBezTo>
                    <a:pt x="394" y="181"/>
                    <a:pt x="394" y="181"/>
                    <a:pt x="394" y="181"/>
                  </a:cubicBezTo>
                  <a:cubicBezTo>
                    <a:pt x="400" y="181"/>
                    <a:pt x="405" y="186"/>
                    <a:pt x="405" y="192"/>
                  </a:cubicBezTo>
                  <a:lnTo>
                    <a:pt x="405" y="2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875317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ustom 3">
      <a:dk1>
        <a:srgbClr val="000000"/>
      </a:dk1>
      <a:lt1>
        <a:srgbClr val="FFFFFF"/>
      </a:lt1>
      <a:dk2>
        <a:srgbClr val="001489"/>
      </a:dk2>
      <a:lt2>
        <a:srgbClr val="007864"/>
      </a:lt2>
      <a:accent1>
        <a:srgbClr val="FF9425"/>
      </a:accent1>
      <a:accent2>
        <a:srgbClr val="4E008E"/>
      </a:accent2>
      <a:accent3>
        <a:srgbClr val="404040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1BABF29B6731438EBF3519524DDAFC" ma:contentTypeVersion="14" ma:contentTypeDescription="Create a new document." ma:contentTypeScope="" ma:versionID="3ba42c090446146877fbf73d48fb6ec5">
  <xsd:schema xmlns:xsd="http://www.w3.org/2001/XMLSchema" xmlns:xs="http://www.w3.org/2001/XMLSchema" xmlns:p="http://schemas.microsoft.com/office/2006/metadata/properties" xmlns:ns2="664138c8-30c3-4749-8957-e5c6a4c0c112" xmlns:ns3="78091fa8-bd39-4f3c-ae4a-52ea0d08af19" targetNamespace="http://schemas.microsoft.com/office/2006/metadata/properties" ma:root="true" ma:fieldsID="e00e4eba36d0112cdcc2ec6c7ee69b37" ns2:_="" ns3:_="">
    <xsd:import namespace="664138c8-30c3-4749-8957-e5c6a4c0c112"/>
    <xsd:import namespace="78091fa8-bd39-4f3c-ae4a-52ea0d08af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Timeuploaded" minOccurs="0"/>
                <xsd:element ref="ns2:Survey_x0020_Instructions" minOccurs="0"/>
                <xsd:element ref="ns2:Please_x0020_Note_x003a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138c8-30c3-4749-8957-e5c6a4c0c1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27e2394-2ede-4396-a584-1d2ae8375a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Timeuploaded" ma:index="18" nillable="true" ma:displayName="Time uploaded" ma:format="DateTime" ma:internalName="Timeuploaded">
      <xsd:simpleType>
        <xsd:restriction base="dms:DateTime"/>
      </xsd:simpleType>
    </xsd:element>
    <xsd:element name="Survey_x0020_Instructions" ma:index="19" nillable="true" ma:displayName="Survey Instructions" ma:internalName="Survey_x0020_Instructions">
      <xsd:simpleType>
        <xsd:restriction base="dms:Note">
          <xsd:maxLength value="255"/>
        </xsd:restriction>
      </xsd:simpleType>
    </xsd:element>
    <xsd:element name="Please_x0020_Note_x003a_" ma:index="20" nillable="true" ma:displayName="Please Note:" ma:internalName="Please_x0020_Note_x003a_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091fa8-bd39-4f3c-ae4a-52ea0d08af1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79c861b-0634-413a-9369-e2a4f848076a}" ma:internalName="TaxCatchAll" ma:showField="CatchAllData" ma:web="78091fa8-bd39-4f3c-ae4a-52ea0d08af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8091fa8-bd39-4f3c-ae4a-52ea0d08af19" xsi:nil="true"/>
    <lcf76f155ced4ddcb4097134ff3c332f xmlns="664138c8-30c3-4749-8957-e5c6a4c0c112">
      <Terms xmlns="http://schemas.microsoft.com/office/infopath/2007/PartnerControls"/>
    </lcf76f155ced4ddcb4097134ff3c332f>
    <Timeuploaded xmlns="664138c8-30c3-4749-8957-e5c6a4c0c112" xsi:nil="true"/>
    <Survey_x0020_Instructions xmlns="664138c8-30c3-4749-8957-e5c6a4c0c112" xsi:nil="true"/>
    <Please_x0020_Note_x003a_ xmlns="664138c8-30c3-4749-8957-e5c6a4c0c11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DD7400-7E70-4DD5-8239-3C1708A28A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4138c8-30c3-4749-8957-e5c6a4c0c112"/>
    <ds:schemaRef ds:uri="78091fa8-bd39-4f3c-ae4a-52ea0d08af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F00C1F-DC84-4784-8E69-7FDE91FD4AEB}">
  <ds:schemaRefs>
    <ds:schemaRef ds:uri="78091fa8-bd39-4f3c-ae4a-52ea0d08af19"/>
    <ds:schemaRef ds:uri="http://schemas.microsoft.com/office/2006/documentManagement/types"/>
    <ds:schemaRef ds:uri="664138c8-30c3-4749-8957-e5c6a4c0c112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4C88941-5C9D-4437-A5DD-BB84E3F459E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a60d57e-af5b-4752-ac57-3e4f28ca11dc}" enabled="1" method="Standard" siteId="{36da45f1-dd2c-4d1f-af13-5abe46b9992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1401</Words>
  <Application>Microsoft Office PowerPoint</Application>
  <PresentationFormat>Widescreen</PresentationFormat>
  <Paragraphs>173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Aptos</vt:lpstr>
      <vt:lpstr>Arial</vt:lpstr>
      <vt:lpstr>Calibri</vt:lpstr>
      <vt:lpstr>Franklin Gothic Book</vt:lpstr>
      <vt:lpstr>Franklin Gothic Heavy</vt:lpstr>
      <vt:lpstr>Franklin Gothic Medium</vt:lpstr>
      <vt:lpstr>Verdana</vt:lpstr>
      <vt:lpstr>Wingdings</vt:lpstr>
      <vt:lpstr>Wingdings 2</vt:lpstr>
      <vt:lpstr>1_Office Theme</vt:lpstr>
      <vt:lpstr>2_Office Theme</vt:lpstr>
      <vt:lpstr>PowerPoint Presentation</vt:lpstr>
      <vt:lpstr>Idaho’s Transition to Comprehensive Managed Care</vt:lpstr>
      <vt:lpstr>Goals for Transition to Managed Care</vt:lpstr>
      <vt:lpstr>Managed Care in Idaho</vt:lpstr>
      <vt:lpstr>State and Federal Protections</vt:lpstr>
      <vt:lpstr>Comprehensive Managed Care Provider Journey</vt:lpstr>
      <vt:lpstr>Initial Program Design Approach</vt:lpstr>
      <vt:lpstr>What Will We Do With Your Feedback?</vt:lpstr>
      <vt:lpstr>How Findings Can Inform the State’s Approach</vt:lpstr>
      <vt:lpstr>Regional Listening Sessions</vt:lpstr>
      <vt:lpstr>Transition Timeline</vt:lpstr>
      <vt:lpstr>Stakeholder Feedback</vt:lpstr>
      <vt:lpstr>We Want to Hear from You</vt:lpstr>
      <vt:lpstr>Thank you for coming! Stay Engaged With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Gill, Hanna</dc:creator>
  <cp:lastModifiedBy>Williams, Angie - CO 6th</cp:lastModifiedBy>
  <cp:revision>4</cp:revision>
  <cp:lastPrinted>2026-03-02T18:43:55Z</cp:lastPrinted>
  <dcterms:created xsi:type="dcterms:W3CDTF">2025-11-17T14:15:15Z</dcterms:created>
  <dcterms:modified xsi:type="dcterms:W3CDTF">2026-03-02T23:08:56Z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0x0101004A1BABF29B6731438EBF3519524DDAFC</vt:lpwstr>
  </property>
  <property fmtid="{D5CDD505-2E9C-101B-9397-08002B2CF9AE}" pid="3" name="MediaServiceImageTags">
    <vt:lpwstr/>
  </property>
</Properties>
</file>