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68" r:id="rId4"/>
    <p:sldId id="602" r:id="rId5"/>
    <p:sldId id="260" r:id="rId6"/>
    <p:sldId id="600" r:id="rId7"/>
    <p:sldId id="603" r:id="rId8"/>
    <p:sldId id="267" r:id="rId9"/>
    <p:sldId id="599" r:id="rId10"/>
    <p:sldId id="596" r:id="rId11"/>
    <p:sldId id="597" r:id="rId12"/>
    <p:sldId id="598" r:id="rId13"/>
    <p:sldId id="261" r:id="rId14"/>
    <p:sldId id="269" r:id="rId15"/>
    <p:sldId id="270" r:id="rId16"/>
    <p:sldId id="271" r:id="rId17"/>
    <p:sldId id="262" r:id="rId18"/>
    <p:sldId id="604" r:id="rId19"/>
    <p:sldId id="555" r:id="rId20"/>
    <p:sldId id="556" r:id="rId21"/>
    <p:sldId id="586" r:id="rId22"/>
    <p:sldId id="594" r:id="rId23"/>
    <p:sldId id="605" r:id="rId24"/>
    <p:sldId id="608" r:id="rId25"/>
    <p:sldId id="606" r:id="rId26"/>
    <p:sldId id="601" r:id="rId27"/>
    <p:sldId id="607" r:id="rId28"/>
    <p:sldId id="584" r:id="rId29"/>
    <p:sldId id="266" r:id="rId30"/>
    <p:sldId id="5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larOAS2/YCr00XcRs2Hr7y5pC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77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B165B-9F8C-4453-9B07-5F21E8A2E71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B2079C-7392-469E-9384-833E78BAB20E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tx1"/>
              </a:solidFill>
            </a:rPr>
            <a:t>IDEA indicators</a:t>
          </a:r>
        </a:p>
      </dgm:t>
    </dgm:pt>
    <dgm:pt modelId="{96E88E54-69F4-4DBD-9DD5-A71D2C5C87E3}" type="parTrans" cxnId="{67766862-5F52-4607-8E95-D95366ACBBAC}">
      <dgm:prSet/>
      <dgm:spPr/>
      <dgm:t>
        <a:bodyPr/>
        <a:lstStyle/>
        <a:p>
          <a:endParaRPr lang="en-US"/>
        </a:p>
      </dgm:t>
    </dgm:pt>
    <dgm:pt modelId="{15AFEFEE-5EF5-4FD5-8B6A-345E8E178143}" type="sibTrans" cxnId="{67766862-5F52-4607-8E95-D95366ACBBAC}">
      <dgm:prSet/>
      <dgm:spPr/>
      <dgm:t>
        <a:bodyPr/>
        <a:lstStyle/>
        <a:p>
          <a:endParaRPr lang="en-US"/>
        </a:p>
      </dgm:t>
    </dgm:pt>
    <dgm:pt modelId="{318B0B35-D7E8-45F5-AE80-CE3D3285A218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tx1"/>
              </a:solidFill>
            </a:rPr>
            <a:t>FAPE</a:t>
          </a:r>
        </a:p>
      </dgm:t>
    </dgm:pt>
    <dgm:pt modelId="{47F81CE7-7609-49E2-BE29-1BB11E2A6C7A}" type="parTrans" cxnId="{7657886F-278E-4A10-B557-0BB4D342631F}">
      <dgm:prSet/>
      <dgm:spPr/>
      <dgm:t>
        <a:bodyPr/>
        <a:lstStyle/>
        <a:p>
          <a:endParaRPr lang="en-US"/>
        </a:p>
      </dgm:t>
    </dgm:pt>
    <dgm:pt modelId="{F771269D-6AD4-484A-A884-FD780F63703C}" type="sibTrans" cxnId="{7657886F-278E-4A10-B557-0BB4D342631F}">
      <dgm:prSet/>
      <dgm:spPr/>
      <dgm:t>
        <a:bodyPr/>
        <a:lstStyle/>
        <a:p>
          <a:endParaRPr lang="en-US"/>
        </a:p>
      </dgm:t>
    </dgm:pt>
    <dgm:pt modelId="{1312ADD6-A002-4515-A29D-79B91F6DFB63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tx1"/>
              </a:solidFill>
            </a:rPr>
            <a:t>OCR and US DOE oversight</a:t>
          </a:r>
        </a:p>
      </dgm:t>
    </dgm:pt>
    <dgm:pt modelId="{959A6E62-90C3-4496-A0D9-987A2600EA1C}" type="parTrans" cxnId="{F59A8D10-E363-46A9-B175-17E034DDBAC9}">
      <dgm:prSet/>
      <dgm:spPr/>
      <dgm:t>
        <a:bodyPr/>
        <a:lstStyle/>
        <a:p>
          <a:endParaRPr lang="en-US"/>
        </a:p>
      </dgm:t>
    </dgm:pt>
    <dgm:pt modelId="{6C9C3944-3DCD-4C5B-B6C3-0E0D4B861A3E}" type="sibTrans" cxnId="{F59A8D10-E363-46A9-B175-17E034DDBAC9}">
      <dgm:prSet/>
      <dgm:spPr/>
      <dgm:t>
        <a:bodyPr/>
        <a:lstStyle/>
        <a:p>
          <a:endParaRPr lang="en-US"/>
        </a:p>
      </dgm:t>
    </dgm:pt>
    <dgm:pt modelId="{D0A2CE10-4DDF-4FFA-8F3A-886D42B88314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tx1"/>
              </a:solidFill>
            </a:rPr>
            <a:t>…</a:t>
          </a:r>
        </a:p>
      </dgm:t>
    </dgm:pt>
    <dgm:pt modelId="{4030C05E-0A69-472F-B00E-5711936EE2E8}" type="parTrans" cxnId="{28A6CF0E-64B6-4FD2-8134-3B541ADE2948}">
      <dgm:prSet/>
      <dgm:spPr/>
      <dgm:t>
        <a:bodyPr/>
        <a:lstStyle/>
        <a:p>
          <a:endParaRPr lang="en-US"/>
        </a:p>
      </dgm:t>
    </dgm:pt>
    <dgm:pt modelId="{0BC4E50A-67C0-4AE7-A920-6FF4482A2EA8}" type="sibTrans" cxnId="{28A6CF0E-64B6-4FD2-8134-3B541ADE2948}">
      <dgm:prSet/>
      <dgm:spPr/>
      <dgm:t>
        <a:bodyPr/>
        <a:lstStyle/>
        <a:p>
          <a:endParaRPr lang="en-US"/>
        </a:p>
      </dgm:t>
    </dgm:pt>
    <dgm:pt modelId="{C0F4427F-5658-48CE-BC5D-54698D7DC37E}" type="pres">
      <dgm:prSet presAssocID="{DE5B165B-9F8C-4453-9B07-5F21E8A2E710}" presName="root" presStyleCnt="0">
        <dgm:presLayoutVars>
          <dgm:dir/>
          <dgm:resizeHandles val="exact"/>
        </dgm:presLayoutVars>
      </dgm:prSet>
      <dgm:spPr/>
    </dgm:pt>
    <dgm:pt modelId="{2AEA6ECC-271D-408C-B6F5-2C8B965D887A}" type="pres">
      <dgm:prSet presAssocID="{C2B2079C-7392-469E-9384-833E78BAB20E}" presName="compNode" presStyleCnt="0"/>
      <dgm:spPr/>
    </dgm:pt>
    <dgm:pt modelId="{B81D0AB5-A4B8-4E5E-943C-EC0CC78506C1}" type="pres">
      <dgm:prSet presAssocID="{C2B2079C-7392-469E-9384-833E78BAB20E}" presName="iconBgRect" presStyleLbl="bgShp" presStyleIdx="0" presStyleCnt="4"/>
      <dgm:spPr/>
    </dgm:pt>
    <dgm:pt modelId="{73A7CFFD-B333-4E9B-818F-2876562F8B35}" type="pres">
      <dgm:prSet presAssocID="{C2B2079C-7392-469E-9384-833E78BAB20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86A2A01-C0CC-4C09-B4AB-D6ACC3A89FE7}" type="pres">
      <dgm:prSet presAssocID="{C2B2079C-7392-469E-9384-833E78BAB20E}" presName="spaceRect" presStyleCnt="0"/>
      <dgm:spPr/>
    </dgm:pt>
    <dgm:pt modelId="{CA639CE1-006D-43AF-87D7-7D04136B6F0B}" type="pres">
      <dgm:prSet presAssocID="{C2B2079C-7392-469E-9384-833E78BAB20E}" presName="textRect" presStyleLbl="revTx" presStyleIdx="0" presStyleCnt="4">
        <dgm:presLayoutVars>
          <dgm:chMax val="1"/>
          <dgm:chPref val="1"/>
        </dgm:presLayoutVars>
      </dgm:prSet>
      <dgm:spPr/>
    </dgm:pt>
    <dgm:pt modelId="{161A4D07-138B-4E92-9DF7-1119CB83B11B}" type="pres">
      <dgm:prSet presAssocID="{15AFEFEE-5EF5-4FD5-8B6A-345E8E178143}" presName="sibTrans" presStyleCnt="0"/>
      <dgm:spPr/>
    </dgm:pt>
    <dgm:pt modelId="{924BC08F-2047-4B07-8618-28BD57E1B3B4}" type="pres">
      <dgm:prSet presAssocID="{318B0B35-D7E8-45F5-AE80-CE3D3285A218}" presName="compNode" presStyleCnt="0"/>
      <dgm:spPr/>
    </dgm:pt>
    <dgm:pt modelId="{94A79BB3-B93F-4599-A700-CFF86FC8B22B}" type="pres">
      <dgm:prSet presAssocID="{318B0B35-D7E8-45F5-AE80-CE3D3285A218}" presName="iconBgRect" presStyleLbl="bgShp" presStyleIdx="1" presStyleCnt="4"/>
      <dgm:spPr/>
    </dgm:pt>
    <dgm:pt modelId="{4D3998C1-42B3-4908-8496-4864DF6AEA45}" type="pres">
      <dgm:prSet presAssocID="{318B0B35-D7E8-45F5-AE80-CE3D3285A2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33DFEB-D125-43AD-8950-491B6FA9E78F}" type="pres">
      <dgm:prSet presAssocID="{318B0B35-D7E8-45F5-AE80-CE3D3285A218}" presName="spaceRect" presStyleCnt="0"/>
      <dgm:spPr/>
    </dgm:pt>
    <dgm:pt modelId="{42CB867B-5BBA-4ED8-A5B0-AFA2214CC4F7}" type="pres">
      <dgm:prSet presAssocID="{318B0B35-D7E8-45F5-AE80-CE3D3285A218}" presName="textRect" presStyleLbl="revTx" presStyleIdx="1" presStyleCnt="4">
        <dgm:presLayoutVars>
          <dgm:chMax val="1"/>
          <dgm:chPref val="1"/>
        </dgm:presLayoutVars>
      </dgm:prSet>
      <dgm:spPr/>
    </dgm:pt>
    <dgm:pt modelId="{9AE5DB61-BFD9-4152-AB66-A9949168A3C2}" type="pres">
      <dgm:prSet presAssocID="{F771269D-6AD4-484A-A884-FD780F63703C}" presName="sibTrans" presStyleCnt="0"/>
      <dgm:spPr/>
    </dgm:pt>
    <dgm:pt modelId="{9FD65BAD-A2AB-4A99-99E6-D090A26E9698}" type="pres">
      <dgm:prSet presAssocID="{1312ADD6-A002-4515-A29D-79B91F6DFB63}" presName="compNode" presStyleCnt="0"/>
      <dgm:spPr/>
    </dgm:pt>
    <dgm:pt modelId="{41460588-B5FE-4693-8D92-15267E4F6702}" type="pres">
      <dgm:prSet presAssocID="{1312ADD6-A002-4515-A29D-79B91F6DFB63}" presName="iconBgRect" presStyleLbl="bgShp" presStyleIdx="2" presStyleCnt="4"/>
      <dgm:spPr/>
    </dgm:pt>
    <dgm:pt modelId="{4B5CA7BB-27E7-4C55-95C0-A53407941947}" type="pres">
      <dgm:prSet presAssocID="{1312ADD6-A002-4515-A29D-79B91F6DFB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2D76D41-5660-4CF8-AE1A-33BE76506CF9}" type="pres">
      <dgm:prSet presAssocID="{1312ADD6-A002-4515-A29D-79B91F6DFB63}" presName="spaceRect" presStyleCnt="0"/>
      <dgm:spPr/>
    </dgm:pt>
    <dgm:pt modelId="{C62EE14C-4D70-462A-B658-CF48530C2B6A}" type="pres">
      <dgm:prSet presAssocID="{1312ADD6-A002-4515-A29D-79B91F6DFB63}" presName="textRect" presStyleLbl="revTx" presStyleIdx="2" presStyleCnt="4">
        <dgm:presLayoutVars>
          <dgm:chMax val="1"/>
          <dgm:chPref val="1"/>
        </dgm:presLayoutVars>
      </dgm:prSet>
      <dgm:spPr/>
    </dgm:pt>
    <dgm:pt modelId="{FCD4B7E0-F1CA-45F4-8729-3A14E51EEFC9}" type="pres">
      <dgm:prSet presAssocID="{6C9C3944-3DCD-4C5B-B6C3-0E0D4B861A3E}" presName="sibTrans" presStyleCnt="0"/>
      <dgm:spPr/>
    </dgm:pt>
    <dgm:pt modelId="{E4AAE966-FA9A-440C-B876-4DFF5281BF50}" type="pres">
      <dgm:prSet presAssocID="{D0A2CE10-4DDF-4FFA-8F3A-886D42B88314}" presName="compNode" presStyleCnt="0"/>
      <dgm:spPr/>
    </dgm:pt>
    <dgm:pt modelId="{0769EF7E-B981-4B4B-AD8D-A0512DD3A3CB}" type="pres">
      <dgm:prSet presAssocID="{D0A2CE10-4DDF-4FFA-8F3A-886D42B88314}" presName="iconBgRect" presStyleLbl="bgShp" presStyleIdx="3" presStyleCnt="4"/>
      <dgm:spPr/>
    </dgm:pt>
    <dgm:pt modelId="{CF730E2E-A36A-4E3E-8771-712CE4597E7E}" type="pres">
      <dgm:prSet presAssocID="{D0A2CE10-4DDF-4FFA-8F3A-886D42B883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47774BA6-F1C7-4E55-A182-DD9A78752689}" type="pres">
      <dgm:prSet presAssocID="{D0A2CE10-4DDF-4FFA-8F3A-886D42B88314}" presName="spaceRect" presStyleCnt="0"/>
      <dgm:spPr/>
    </dgm:pt>
    <dgm:pt modelId="{DFE8279C-28F5-4B4B-8FB9-DF69A367E874}" type="pres">
      <dgm:prSet presAssocID="{D0A2CE10-4DDF-4FFA-8F3A-886D42B8831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A6CF0E-64B6-4FD2-8134-3B541ADE2948}" srcId="{DE5B165B-9F8C-4453-9B07-5F21E8A2E710}" destId="{D0A2CE10-4DDF-4FFA-8F3A-886D42B88314}" srcOrd="3" destOrd="0" parTransId="{4030C05E-0A69-472F-B00E-5711936EE2E8}" sibTransId="{0BC4E50A-67C0-4AE7-A920-6FF4482A2EA8}"/>
    <dgm:cxn modelId="{F59A8D10-E363-46A9-B175-17E034DDBAC9}" srcId="{DE5B165B-9F8C-4453-9B07-5F21E8A2E710}" destId="{1312ADD6-A002-4515-A29D-79B91F6DFB63}" srcOrd="2" destOrd="0" parTransId="{959A6E62-90C3-4496-A0D9-987A2600EA1C}" sibTransId="{6C9C3944-3DCD-4C5B-B6C3-0E0D4B861A3E}"/>
    <dgm:cxn modelId="{B3FF9F1C-DB77-47D3-975E-1E156BC3EE17}" type="presOf" srcId="{C2B2079C-7392-469E-9384-833E78BAB20E}" destId="{CA639CE1-006D-43AF-87D7-7D04136B6F0B}" srcOrd="0" destOrd="0" presId="urn:microsoft.com/office/officeart/2018/5/layout/IconCircleLabelList"/>
    <dgm:cxn modelId="{CBA10B3E-B808-4A14-AF8C-72C9D47A3034}" type="presOf" srcId="{318B0B35-D7E8-45F5-AE80-CE3D3285A218}" destId="{42CB867B-5BBA-4ED8-A5B0-AFA2214CC4F7}" srcOrd="0" destOrd="0" presId="urn:microsoft.com/office/officeart/2018/5/layout/IconCircleLabelList"/>
    <dgm:cxn modelId="{CE515C61-F204-4216-915A-1FD728DB1096}" type="presOf" srcId="{DE5B165B-9F8C-4453-9B07-5F21E8A2E710}" destId="{C0F4427F-5658-48CE-BC5D-54698D7DC37E}" srcOrd="0" destOrd="0" presId="urn:microsoft.com/office/officeart/2018/5/layout/IconCircleLabelList"/>
    <dgm:cxn modelId="{67766862-5F52-4607-8E95-D95366ACBBAC}" srcId="{DE5B165B-9F8C-4453-9B07-5F21E8A2E710}" destId="{C2B2079C-7392-469E-9384-833E78BAB20E}" srcOrd="0" destOrd="0" parTransId="{96E88E54-69F4-4DBD-9DD5-A71D2C5C87E3}" sibTransId="{15AFEFEE-5EF5-4FD5-8B6A-345E8E178143}"/>
    <dgm:cxn modelId="{7657886F-278E-4A10-B557-0BB4D342631F}" srcId="{DE5B165B-9F8C-4453-9B07-5F21E8A2E710}" destId="{318B0B35-D7E8-45F5-AE80-CE3D3285A218}" srcOrd="1" destOrd="0" parTransId="{47F81CE7-7609-49E2-BE29-1BB11E2A6C7A}" sibTransId="{F771269D-6AD4-484A-A884-FD780F63703C}"/>
    <dgm:cxn modelId="{0EDAF6CD-82C0-4917-BD06-B3A0C1D50433}" type="presOf" srcId="{1312ADD6-A002-4515-A29D-79B91F6DFB63}" destId="{C62EE14C-4D70-462A-B658-CF48530C2B6A}" srcOrd="0" destOrd="0" presId="urn:microsoft.com/office/officeart/2018/5/layout/IconCircleLabelList"/>
    <dgm:cxn modelId="{B8361FF3-EB44-4A66-97DA-03679EA9EBE8}" type="presOf" srcId="{D0A2CE10-4DDF-4FFA-8F3A-886D42B88314}" destId="{DFE8279C-28F5-4B4B-8FB9-DF69A367E874}" srcOrd="0" destOrd="0" presId="urn:microsoft.com/office/officeart/2018/5/layout/IconCircleLabelList"/>
    <dgm:cxn modelId="{5363444D-961C-4DF6-B060-16125BDE4AA8}" type="presParOf" srcId="{C0F4427F-5658-48CE-BC5D-54698D7DC37E}" destId="{2AEA6ECC-271D-408C-B6F5-2C8B965D887A}" srcOrd="0" destOrd="0" presId="urn:microsoft.com/office/officeart/2018/5/layout/IconCircleLabelList"/>
    <dgm:cxn modelId="{5A7B85FB-338C-4F13-8FFD-286537252603}" type="presParOf" srcId="{2AEA6ECC-271D-408C-B6F5-2C8B965D887A}" destId="{B81D0AB5-A4B8-4E5E-943C-EC0CC78506C1}" srcOrd="0" destOrd="0" presId="urn:microsoft.com/office/officeart/2018/5/layout/IconCircleLabelList"/>
    <dgm:cxn modelId="{5EC2255D-C072-446A-A57C-8B6B3DACCAF3}" type="presParOf" srcId="{2AEA6ECC-271D-408C-B6F5-2C8B965D887A}" destId="{73A7CFFD-B333-4E9B-818F-2876562F8B35}" srcOrd="1" destOrd="0" presId="urn:microsoft.com/office/officeart/2018/5/layout/IconCircleLabelList"/>
    <dgm:cxn modelId="{53924910-B166-4556-A763-1FF962683672}" type="presParOf" srcId="{2AEA6ECC-271D-408C-B6F5-2C8B965D887A}" destId="{886A2A01-C0CC-4C09-B4AB-D6ACC3A89FE7}" srcOrd="2" destOrd="0" presId="urn:microsoft.com/office/officeart/2018/5/layout/IconCircleLabelList"/>
    <dgm:cxn modelId="{7171034D-093C-4DF4-A943-CE74435751B9}" type="presParOf" srcId="{2AEA6ECC-271D-408C-B6F5-2C8B965D887A}" destId="{CA639CE1-006D-43AF-87D7-7D04136B6F0B}" srcOrd="3" destOrd="0" presId="urn:microsoft.com/office/officeart/2018/5/layout/IconCircleLabelList"/>
    <dgm:cxn modelId="{3C4A9CC3-4C3D-45B0-B198-D517A711637B}" type="presParOf" srcId="{C0F4427F-5658-48CE-BC5D-54698D7DC37E}" destId="{161A4D07-138B-4E92-9DF7-1119CB83B11B}" srcOrd="1" destOrd="0" presId="urn:microsoft.com/office/officeart/2018/5/layout/IconCircleLabelList"/>
    <dgm:cxn modelId="{37BDA272-6E68-44B1-B641-741A56526037}" type="presParOf" srcId="{C0F4427F-5658-48CE-BC5D-54698D7DC37E}" destId="{924BC08F-2047-4B07-8618-28BD57E1B3B4}" srcOrd="2" destOrd="0" presId="urn:microsoft.com/office/officeart/2018/5/layout/IconCircleLabelList"/>
    <dgm:cxn modelId="{31209619-3DF5-413E-9838-3FDD15C77333}" type="presParOf" srcId="{924BC08F-2047-4B07-8618-28BD57E1B3B4}" destId="{94A79BB3-B93F-4599-A700-CFF86FC8B22B}" srcOrd="0" destOrd="0" presId="urn:microsoft.com/office/officeart/2018/5/layout/IconCircleLabelList"/>
    <dgm:cxn modelId="{3F0E19D9-F698-46B5-93A4-6D54854D0CBD}" type="presParOf" srcId="{924BC08F-2047-4B07-8618-28BD57E1B3B4}" destId="{4D3998C1-42B3-4908-8496-4864DF6AEA45}" srcOrd="1" destOrd="0" presId="urn:microsoft.com/office/officeart/2018/5/layout/IconCircleLabelList"/>
    <dgm:cxn modelId="{26479949-8BAA-4F5B-8451-946808089712}" type="presParOf" srcId="{924BC08F-2047-4B07-8618-28BD57E1B3B4}" destId="{B633DFEB-D125-43AD-8950-491B6FA9E78F}" srcOrd="2" destOrd="0" presId="urn:microsoft.com/office/officeart/2018/5/layout/IconCircleLabelList"/>
    <dgm:cxn modelId="{46F3F8E8-EEA7-4141-B6F7-DAFCD97BAF61}" type="presParOf" srcId="{924BC08F-2047-4B07-8618-28BD57E1B3B4}" destId="{42CB867B-5BBA-4ED8-A5B0-AFA2214CC4F7}" srcOrd="3" destOrd="0" presId="urn:microsoft.com/office/officeart/2018/5/layout/IconCircleLabelList"/>
    <dgm:cxn modelId="{FE499A18-3F59-4BAE-83EB-A821909072C5}" type="presParOf" srcId="{C0F4427F-5658-48CE-BC5D-54698D7DC37E}" destId="{9AE5DB61-BFD9-4152-AB66-A9949168A3C2}" srcOrd="3" destOrd="0" presId="urn:microsoft.com/office/officeart/2018/5/layout/IconCircleLabelList"/>
    <dgm:cxn modelId="{737FBC87-8389-4154-988C-C61C25E84BD1}" type="presParOf" srcId="{C0F4427F-5658-48CE-BC5D-54698D7DC37E}" destId="{9FD65BAD-A2AB-4A99-99E6-D090A26E9698}" srcOrd="4" destOrd="0" presId="urn:microsoft.com/office/officeart/2018/5/layout/IconCircleLabelList"/>
    <dgm:cxn modelId="{B1DC2420-8CEF-413A-A13F-13B660A44558}" type="presParOf" srcId="{9FD65BAD-A2AB-4A99-99E6-D090A26E9698}" destId="{41460588-B5FE-4693-8D92-15267E4F6702}" srcOrd="0" destOrd="0" presId="urn:microsoft.com/office/officeart/2018/5/layout/IconCircleLabelList"/>
    <dgm:cxn modelId="{0C94340F-279A-44CD-BEF6-623FE36777ED}" type="presParOf" srcId="{9FD65BAD-A2AB-4A99-99E6-D090A26E9698}" destId="{4B5CA7BB-27E7-4C55-95C0-A53407941947}" srcOrd="1" destOrd="0" presId="urn:microsoft.com/office/officeart/2018/5/layout/IconCircleLabelList"/>
    <dgm:cxn modelId="{5862A7EC-86AA-458E-8F0F-3D4781B82A20}" type="presParOf" srcId="{9FD65BAD-A2AB-4A99-99E6-D090A26E9698}" destId="{A2D76D41-5660-4CF8-AE1A-33BE76506CF9}" srcOrd="2" destOrd="0" presId="urn:microsoft.com/office/officeart/2018/5/layout/IconCircleLabelList"/>
    <dgm:cxn modelId="{5D1F211F-FC48-4D0A-B308-D70D33237606}" type="presParOf" srcId="{9FD65BAD-A2AB-4A99-99E6-D090A26E9698}" destId="{C62EE14C-4D70-462A-B658-CF48530C2B6A}" srcOrd="3" destOrd="0" presId="urn:microsoft.com/office/officeart/2018/5/layout/IconCircleLabelList"/>
    <dgm:cxn modelId="{575CC34B-3372-44E8-8DC0-E9505DC737CC}" type="presParOf" srcId="{C0F4427F-5658-48CE-BC5D-54698D7DC37E}" destId="{FCD4B7E0-F1CA-45F4-8729-3A14E51EEFC9}" srcOrd="5" destOrd="0" presId="urn:microsoft.com/office/officeart/2018/5/layout/IconCircleLabelList"/>
    <dgm:cxn modelId="{81E72157-A60D-4446-B052-B49D86AD2AFA}" type="presParOf" srcId="{C0F4427F-5658-48CE-BC5D-54698D7DC37E}" destId="{E4AAE966-FA9A-440C-B876-4DFF5281BF50}" srcOrd="6" destOrd="0" presId="urn:microsoft.com/office/officeart/2018/5/layout/IconCircleLabelList"/>
    <dgm:cxn modelId="{0EAE78FC-0472-4C50-BF41-EB6D76D8A7DF}" type="presParOf" srcId="{E4AAE966-FA9A-440C-B876-4DFF5281BF50}" destId="{0769EF7E-B981-4B4B-AD8D-A0512DD3A3CB}" srcOrd="0" destOrd="0" presId="urn:microsoft.com/office/officeart/2018/5/layout/IconCircleLabelList"/>
    <dgm:cxn modelId="{DD2E6B8E-27FF-4164-94E4-16E18AA8B50A}" type="presParOf" srcId="{E4AAE966-FA9A-440C-B876-4DFF5281BF50}" destId="{CF730E2E-A36A-4E3E-8771-712CE4597E7E}" srcOrd="1" destOrd="0" presId="urn:microsoft.com/office/officeart/2018/5/layout/IconCircleLabelList"/>
    <dgm:cxn modelId="{A21E8AB6-190D-48FD-91FD-EB18D9436568}" type="presParOf" srcId="{E4AAE966-FA9A-440C-B876-4DFF5281BF50}" destId="{47774BA6-F1C7-4E55-A182-DD9A78752689}" srcOrd="2" destOrd="0" presId="urn:microsoft.com/office/officeart/2018/5/layout/IconCircleLabelList"/>
    <dgm:cxn modelId="{C1C202ED-C80E-4AF3-A6FE-AEC0A403C386}" type="presParOf" srcId="{E4AAE966-FA9A-440C-B876-4DFF5281BF50}" destId="{DFE8279C-28F5-4B4B-8FB9-DF69A367E8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D0AB5-A4B8-4E5E-943C-EC0CC78506C1}">
      <dsp:nvSpPr>
        <dsp:cNvPr id="0" name=""/>
        <dsp:cNvSpPr/>
      </dsp:nvSpPr>
      <dsp:spPr>
        <a:xfrm>
          <a:off x="344888" y="1121584"/>
          <a:ext cx="1072265" cy="107226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7CFFD-B333-4E9B-818F-2876562F8B35}">
      <dsp:nvSpPr>
        <dsp:cNvPr id="0" name=""/>
        <dsp:cNvSpPr/>
      </dsp:nvSpPr>
      <dsp:spPr>
        <a:xfrm>
          <a:off x="573403" y="1350100"/>
          <a:ext cx="615234" cy="615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39CE1-006D-43AF-87D7-7D04136B6F0B}">
      <dsp:nvSpPr>
        <dsp:cNvPr id="0" name=""/>
        <dsp:cNvSpPr/>
      </dsp:nvSpPr>
      <dsp:spPr>
        <a:xfrm>
          <a:off x="2114" y="2527834"/>
          <a:ext cx="1757812" cy="70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solidFill>
                <a:schemeClr val="tx1"/>
              </a:solidFill>
            </a:rPr>
            <a:t>IDEA indicators</a:t>
          </a:r>
        </a:p>
      </dsp:txBody>
      <dsp:txXfrm>
        <a:off x="2114" y="2527834"/>
        <a:ext cx="1757812" cy="703125"/>
      </dsp:txXfrm>
    </dsp:sp>
    <dsp:sp modelId="{94A79BB3-B93F-4599-A700-CFF86FC8B22B}">
      <dsp:nvSpPr>
        <dsp:cNvPr id="0" name=""/>
        <dsp:cNvSpPr/>
      </dsp:nvSpPr>
      <dsp:spPr>
        <a:xfrm>
          <a:off x="2410317" y="1121584"/>
          <a:ext cx="1072265" cy="107226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998C1-42B3-4908-8496-4864DF6AEA45}">
      <dsp:nvSpPr>
        <dsp:cNvPr id="0" name=""/>
        <dsp:cNvSpPr/>
      </dsp:nvSpPr>
      <dsp:spPr>
        <a:xfrm>
          <a:off x="2638833" y="1350100"/>
          <a:ext cx="615234" cy="615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B867B-5BBA-4ED8-A5B0-AFA2214CC4F7}">
      <dsp:nvSpPr>
        <dsp:cNvPr id="0" name=""/>
        <dsp:cNvSpPr/>
      </dsp:nvSpPr>
      <dsp:spPr>
        <a:xfrm>
          <a:off x="2067544" y="2527834"/>
          <a:ext cx="1757812" cy="70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solidFill>
                <a:schemeClr val="tx1"/>
              </a:solidFill>
            </a:rPr>
            <a:t>FAPE</a:t>
          </a:r>
        </a:p>
      </dsp:txBody>
      <dsp:txXfrm>
        <a:off x="2067544" y="2527834"/>
        <a:ext cx="1757812" cy="703125"/>
      </dsp:txXfrm>
    </dsp:sp>
    <dsp:sp modelId="{41460588-B5FE-4693-8D92-15267E4F6702}">
      <dsp:nvSpPr>
        <dsp:cNvPr id="0" name=""/>
        <dsp:cNvSpPr/>
      </dsp:nvSpPr>
      <dsp:spPr>
        <a:xfrm>
          <a:off x="4475747" y="1121584"/>
          <a:ext cx="1072265" cy="107226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A7BB-27E7-4C55-95C0-A53407941947}">
      <dsp:nvSpPr>
        <dsp:cNvPr id="0" name=""/>
        <dsp:cNvSpPr/>
      </dsp:nvSpPr>
      <dsp:spPr>
        <a:xfrm>
          <a:off x="4704263" y="1350100"/>
          <a:ext cx="615234" cy="615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EE14C-4D70-462A-B658-CF48530C2B6A}">
      <dsp:nvSpPr>
        <dsp:cNvPr id="0" name=""/>
        <dsp:cNvSpPr/>
      </dsp:nvSpPr>
      <dsp:spPr>
        <a:xfrm>
          <a:off x="4132974" y="2527834"/>
          <a:ext cx="1757812" cy="70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solidFill>
                <a:schemeClr val="tx1"/>
              </a:solidFill>
            </a:rPr>
            <a:t>OCR and US DOE oversight</a:t>
          </a:r>
        </a:p>
      </dsp:txBody>
      <dsp:txXfrm>
        <a:off x="4132974" y="2527834"/>
        <a:ext cx="1757812" cy="703125"/>
      </dsp:txXfrm>
    </dsp:sp>
    <dsp:sp modelId="{0769EF7E-B981-4B4B-AD8D-A0512DD3A3CB}">
      <dsp:nvSpPr>
        <dsp:cNvPr id="0" name=""/>
        <dsp:cNvSpPr/>
      </dsp:nvSpPr>
      <dsp:spPr>
        <a:xfrm>
          <a:off x="6541177" y="1121584"/>
          <a:ext cx="1072265" cy="107226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30E2E-A36A-4E3E-8771-712CE4597E7E}">
      <dsp:nvSpPr>
        <dsp:cNvPr id="0" name=""/>
        <dsp:cNvSpPr/>
      </dsp:nvSpPr>
      <dsp:spPr>
        <a:xfrm>
          <a:off x="6769692" y="1350100"/>
          <a:ext cx="615234" cy="615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8279C-28F5-4B4B-8FB9-DF69A367E874}">
      <dsp:nvSpPr>
        <dsp:cNvPr id="0" name=""/>
        <dsp:cNvSpPr/>
      </dsp:nvSpPr>
      <dsp:spPr>
        <a:xfrm>
          <a:off x="6198403" y="2527834"/>
          <a:ext cx="1757812" cy="70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solidFill>
                <a:schemeClr val="tx1"/>
              </a:solidFill>
            </a:rPr>
            <a:t>…</a:t>
          </a:r>
        </a:p>
      </dsp:txBody>
      <dsp:txXfrm>
        <a:off x="6198403" y="2527834"/>
        <a:ext cx="1757812" cy="70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B7BB0C47-DFE9-5C42-FC16-2D1738768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>
            <a:extLst>
              <a:ext uri="{FF2B5EF4-FFF2-40B4-BE49-F238E27FC236}">
                <a16:creationId xmlns:a16="http://schemas.microsoft.com/office/drawing/2014/main" id="{9FFF17C0-5A28-F471-2792-FC86CFCC32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>
            <a:extLst>
              <a:ext uri="{FF2B5EF4-FFF2-40B4-BE49-F238E27FC236}">
                <a16:creationId xmlns:a16="http://schemas.microsoft.com/office/drawing/2014/main" id="{6895B94D-2637-F0BF-5B1C-C4ED351018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9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03E7E5C8-44DF-F6C7-9DC2-0D71B9C3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>
            <a:extLst>
              <a:ext uri="{FF2B5EF4-FFF2-40B4-BE49-F238E27FC236}">
                <a16:creationId xmlns:a16="http://schemas.microsoft.com/office/drawing/2014/main" id="{3C31B985-5A93-5301-E28E-7713C50FF5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>
            <a:extLst>
              <a:ext uri="{FF2B5EF4-FFF2-40B4-BE49-F238E27FC236}">
                <a16:creationId xmlns:a16="http://schemas.microsoft.com/office/drawing/2014/main" id="{4F2A76D3-9549-5943-5036-25E1BFC9D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40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74EA0282-D234-E242-6685-480BC8BF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>
            <a:extLst>
              <a:ext uri="{FF2B5EF4-FFF2-40B4-BE49-F238E27FC236}">
                <a16:creationId xmlns:a16="http://schemas.microsoft.com/office/drawing/2014/main" id="{E7DC76E4-DF04-3958-53CF-72F00022D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>
            <a:extLst>
              <a:ext uri="{FF2B5EF4-FFF2-40B4-BE49-F238E27FC236}">
                <a16:creationId xmlns:a16="http://schemas.microsoft.com/office/drawing/2014/main" id="{EA9A89B1-4BFD-2F8C-D754-5C9347FA1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347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Attendees will go through the process with whatever GSFR findings they had last year.  How will they do each step?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35EEB-70E4-D547-9E88-7B97A8E57B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Pair up new directors with seasoned directors for partner work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35EEB-70E4-D547-9E88-7B97A8E57B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6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77E99B5-FF5C-44F0-57DF-726F690C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>
            <a:extLst>
              <a:ext uri="{FF2B5EF4-FFF2-40B4-BE49-F238E27FC236}">
                <a16:creationId xmlns:a16="http://schemas.microsoft.com/office/drawing/2014/main" id="{094765F9-5808-7602-61A7-F44ED40B0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rgbClr val="333333"/>
                </a:solidFill>
              </a:rPr>
              <a:t>Learning Objective 1</a:t>
            </a:r>
            <a:endParaRPr lang="en-US"/>
          </a:p>
          <a:p>
            <a:r>
              <a:rPr lang="en-US">
                <a:solidFill>
                  <a:srgbClr val="333333"/>
                </a:solidFill>
              </a:rPr>
              <a:t>Participants will learn how to identify federal, state, and LEA legislation and policies important for special education compliance.</a:t>
            </a:r>
            <a:endParaRPr lang="en-US"/>
          </a:p>
          <a:p>
            <a:r>
              <a:rPr lang="en-US">
                <a:solidFill>
                  <a:srgbClr val="333333"/>
                </a:solidFill>
              </a:rPr>
              <a:t>Learning Objective 2</a:t>
            </a:r>
            <a:endParaRPr lang="en-US"/>
          </a:p>
          <a:p>
            <a:r>
              <a:rPr lang="en-US">
                <a:solidFill>
                  <a:srgbClr val="333333"/>
                </a:solidFill>
              </a:rPr>
              <a:t>Participants will learn how to integrate compliance into districts’ professional learning.</a:t>
            </a:r>
            <a:endParaRPr lang="en-US"/>
          </a:p>
          <a:p>
            <a:r>
              <a:rPr lang="en-US">
                <a:solidFill>
                  <a:srgbClr val="333333"/>
                </a:solidFill>
              </a:rPr>
              <a:t>Learning Objective 3</a:t>
            </a:r>
            <a:endParaRPr lang="en-US"/>
          </a:p>
          <a:p>
            <a:r>
              <a:rPr lang="en-US">
                <a:solidFill>
                  <a:srgbClr val="333333"/>
                </a:solidFill>
              </a:rPr>
              <a:t>Participants will learn how to create compliance sustainability with special education staff and administrators.</a:t>
            </a: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>
            <a:extLst>
              <a:ext uri="{FF2B5EF4-FFF2-40B4-BE49-F238E27FC236}">
                <a16:creationId xmlns:a16="http://schemas.microsoft.com/office/drawing/2014/main" id="{0A0061A2-0A30-9F55-EFAA-D51B41672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21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AAB7FF71-98FA-A1D1-D48B-5AE513A9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>
            <a:extLst>
              <a:ext uri="{FF2B5EF4-FFF2-40B4-BE49-F238E27FC236}">
                <a16:creationId xmlns:a16="http://schemas.microsoft.com/office/drawing/2014/main" id="{6EE62DE9-6BC5-1184-B87C-25ABC8E096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374A647-3E8A-E2AA-7FD0-69605B22D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60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9AE43DE7-B104-18A0-832E-2B786BDB7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>
            <a:extLst>
              <a:ext uri="{FF2B5EF4-FFF2-40B4-BE49-F238E27FC236}">
                <a16:creationId xmlns:a16="http://schemas.microsoft.com/office/drawing/2014/main" id="{9FD4B817-C48A-66C2-D627-5876AF35D0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Here is a non-special education example which did have an impact on students and programs associated with special education.  It gave our district a chance to apply this framework in our district this spring.</a:t>
            </a:r>
          </a:p>
          <a:p>
            <a:pPr marL="0" indent="0"/>
            <a:endParaRPr lang="en-US"/>
          </a:p>
        </p:txBody>
      </p:sp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476B650-C783-C156-156F-64B6F455F3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29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2D7B7E0F-7096-9B5D-DAAA-84115F976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>
            <a:extLst>
              <a:ext uri="{FF2B5EF4-FFF2-40B4-BE49-F238E27FC236}">
                <a16:creationId xmlns:a16="http://schemas.microsoft.com/office/drawing/2014/main" id="{E3FA8F65-9503-F127-516B-610091A4C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CF1AB6-BDC0-CA86-40C2-483FCD09C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12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40579CCC-BFB4-4D0B-166B-1CF3B5FB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>
            <a:extLst>
              <a:ext uri="{FF2B5EF4-FFF2-40B4-BE49-F238E27FC236}">
                <a16:creationId xmlns:a16="http://schemas.microsoft.com/office/drawing/2014/main" id="{D0528D4C-E6BB-F547-F5CD-0359355654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7C24FB4-54F8-C18C-EA3B-C04D96704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34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BB679C5A-F285-F873-3C69-F875F95E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>
            <a:extLst>
              <a:ext uri="{FF2B5EF4-FFF2-40B4-BE49-F238E27FC236}">
                <a16:creationId xmlns:a16="http://schemas.microsoft.com/office/drawing/2014/main" id="{0CC42717-9855-07D8-9967-4E4A2C4BAD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2E66E1D-9C06-AD83-E1EC-6D1A8A5885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45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5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06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726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>
            <a:spLocks noGrp="1"/>
          </p:cNvSpPr>
          <p:nvPr>
            <p:ph type="pic" idx="2"/>
          </p:nvPr>
        </p:nvSpPr>
        <p:spPr>
          <a:xfrm>
            <a:off x="4818870" y="0"/>
            <a:ext cx="4629735" cy="68580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419817" y="1310963"/>
            <a:ext cx="3970987" cy="190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419817" y="3211436"/>
            <a:ext cx="3971875" cy="238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40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3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9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3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6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535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0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ohio.gov/getattachment/Topics/Special-Education/Federal-Resources/Office-of-Special-Education-Program-Letters/OSERS-Dyslexia-DCL-10-23-15.pdf.aspx" TargetMode="External"/><Relationship Id="rId3" Type="http://schemas.openxmlformats.org/officeDocument/2006/relationships/hyperlink" Target="https://www.sde.idaho.gov/wp-content/uploads/2025/09/Dyslexia-Legislation-Implementation-Summary.pdf" TargetMode="External"/><Relationship Id="rId7" Type="http://schemas.openxmlformats.org/officeDocument/2006/relationships/hyperlink" Target="https://legislature.idaho.gov/statutesrules/idstat/Title33/T33CH18/SECT33-181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imbli.eboardsolutions.com/Policy/PolicyListing.aspx?S=36031062" TargetMode="External"/><Relationship Id="rId5" Type="http://schemas.openxmlformats.org/officeDocument/2006/relationships/hyperlink" Target="https://www.sde.idaho.gov/wp-content/uploads/2025/09/Idaho-Dyslexia-Handbook.pdf" TargetMode="External"/><Relationship Id="rId4" Type="http://schemas.openxmlformats.org/officeDocument/2006/relationships/hyperlink" Target="https://www.lposd.org/board-of-trustees/board-policy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imbli.eboardsolutions.com/Policy/PolicyListing.aspx?S=36031062" TargetMode="External"/><Relationship Id="rId3" Type="http://schemas.openxmlformats.org/officeDocument/2006/relationships/hyperlink" Target="https://www.ed.gov/teaching-and-administration/safe-learning-environments/school-safety-and-security/school-climate-and-student-discipline/restraint-and-seclusion-resource-document#:~:text=To%20support%20schools%20in%20fulfilling%20that%20responsibility%2C%20the,procedures%20on%20the%20use%20of%20restraint%20and%20seclusion." TargetMode="External"/><Relationship Id="rId7" Type="http://schemas.openxmlformats.org/officeDocument/2006/relationships/hyperlink" Target="https://www.sde.idaho.gov/wp-content/uploads/2025/06/Restraint-and-Seclusion-Legislation-Implementation-Summary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posd.org/board-of-trustees/board-policy" TargetMode="External"/><Relationship Id="rId5" Type="http://schemas.openxmlformats.org/officeDocument/2006/relationships/hyperlink" Target="https://drive.google.com/file/d/1ClsCzAzvQeXx2A4lCJImnIXRK5hDzTSh/view" TargetMode="External"/><Relationship Id="rId4" Type="http://schemas.openxmlformats.org/officeDocument/2006/relationships/hyperlink" Target="https://legislature.idaho.gov/sessioninfo/billbookmark/?yr=2024&amp;bn=H058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eridiancity.org/city-clerk/license-and-permit-applications/dog-licensing/" TargetMode="External"/><Relationship Id="rId3" Type="http://schemas.openxmlformats.org/officeDocument/2006/relationships/hyperlink" Target="https://www.ada.gov/topics/service-animals/" TargetMode="External"/><Relationship Id="rId7" Type="http://schemas.openxmlformats.org/officeDocument/2006/relationships/hyperlink" Target="https://adata.org/legal_brief/legal-brief-service-animals-and-individuals-disabilities-under-americans-disabiliti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posd.org/board-of-trustees/board-policy" TargetMode="External"/><Relationship Id="rId5" Type="http://schemas.openxmlformats.org/officeDocument/2006/relationships/hyperlink" Target="https://drive.google.com/file/d/12eZBaOhVuMEDRF0E90--TKa0QmpM9xqO/view" TargetMode="External"/><Relationship Id="rId10" Type="http://schemas.openxmlformats.org/officeDocument/2006/relationships/hyperlink" Target="https://www.scotusblog.com/cases/case-files/fry-v-napoleon-community-schools/" TargetMode="External"/><Relationship Id="rId4" Type="http://schemas.openxmlformats.org/officeDocument/2006/relationships/hyperlink" Target="https://legislature.idaho.gov/statutesrules/idstat/Title56/T56CH7/SECT56-701A/" TargetMode="External"/><Relationship Id="rId9" Type="http://schemas.openxmlformats.org/officeDocument/2006/relationships/hyperlink" Target="https://simbli.eboardsolutions.com/Policy/PolicyListing.aspx?S=3603106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ed.gov/idea/questions-and-answers-qa-on-u-s-supreme-court-case-decision-endrew-f-v-douglas-county-school-district-re-1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kjetilhr/470512616/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AH-0bNCzgPZ_JMqaitpgkkzqIAX_sYwd6HRGAw3ygU/edit?tab=t.0" TargetMode="External"/><Relationship Id="rId2" Type="http://schemas.openxmlformats.org/officeDocument/2006/relationships/hyperlink" Target="https://drive.google.com/drive/folders/1s1i86ntetTrgZDY9Q_JKkKmZiycNvP5f?usp=shar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csi.wested.org/how-we-can-help/general-supervision/general-supervision-toolkit/" TargetMode="External"/><Relationship Id="rId2" Type="http://schemas.openxmlformats.org/officeDocument/2006/relationships/hyperlink" Target="https://sde.idaho.gov/sped/rda-monitoring-syste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ut.smore.com/e/pehzt/xciGk7?__$u__" TargetMode="External"/><Relationship Id="rId2" Type="http://schemas.openxmlformats.org/officeDocument/2006/relationships/hyperlink" Target="https://secure.smore.com/n/pehz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nsiveintervention.org/data-based-individualization" TargetMode="External"/><Relationship Id="rId2" Type="http://schemas.openxmlformats.org/officeDocument/2006/relationships/hyperlink" Target="https://docs.google.com/spreadsheets/d/1CH-eUq2I0ZMP_M1DwlpAjynmE6j_qvQgoyES3bUbIxI/edit?gid=1811603597#gid=18116035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2XYRbg6lrOowoQ1_G5yIOBxPOo1cKvkA?usp=drive_link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sd2-my.sharepoint.com/:w:/g/personal/lee_ramona_westada_org/EVn941E8n3dBvsUkvWryXvoBe9MU42Wop8iu0A6cxSmQhw?e=keZVcj" TargetMode="External"/><Relationship Id="rId2" Type="http://schemas.openxmlformats.org/officeDocument/2006/relationships/hyperlink" Target="https://msd2-my.sharepoint.com/:w:/g/personal/lee_ramona_westada_org/EQ4NyhC94RZHuAfCYsKBR_gB2kiAr715VAJ0wErP-krhog?e=zzhiA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DesignPageV2.aspx?prevorigin=shell&amp;origin=NeoPortalPage&amp;subpage=design&amp;id=KyXW4JNKfkeIXDoD7rx3U1ADOoQELGFHgxg-1vGgXCNUMVBMTldUNDFLQUdBSlE2MjlMUFhHOVAwVS4u&amp;topview=Preview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sd2-my.sharepoint.com/:w:/g/personal/lee_ramona_westada_org/EbR6tOtRVvJKrFkHavalAiABobcUt3bcD4ziRCaozU2kPQ?e=WdicR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Im7dHlbNG8XoWvd-tLvKPtDrG-MFmtGgi49EVAIH5c/edit?gid=0#gid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ecec.org/" TargetMode="External"/><Relationship Id="rId5" Type="http://schemas.openxmlformats.org/officeDocument/2006/relationships/hyperlink" Target="https://perryzirkel.com/" TargetMode="External"/><Relationship Id="rId4" Type="http://schemas.openxmlformats.org/officeDocument/2006/relationships/hyperlink" Target="https://www.lrp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oy.Jansen@lposd.org" TargetMode="External"/><Relationship Id="rId2" Type="http://schemas.openxmlformats.org/officeDocument/2006/relationships/hyperlink" Target="mailto:lee.Ramona@westada.or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sd2-my.sharepoint.com/:x:/r/personal/lee_ramona_westada_org/_layouts/15/Doc.aspx?sourcedoc=%7B297B4116-0324-42C9-BA2F-8C74852DAD06%7D&amp;file=Public-Reporting-LEA-Performance-on-State-Targets-FFY-2022-SY-2022-2023.xlsx&amp;action=default&amp;mobileredirect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osd.org/board-of-trustees/board-polic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imbli.eboardsolutions.com/Policy/PolicyListing.aspx?S=3603106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ed.gov/about/news/press-release/us-department-of-education-launches-end-dei-portal" TargetMode="External"/><Relationship Id="rId7" Type="http://schemas.openxmlformats.org/officeDocument/2006/relationships/hyperlink" Target="https://nam02.safelinks.protection.outlook.com/?url=https%3A%2F%2Flegislature.idaho.gov%2Fsessioninfo%2F2025%2Flegislation%2FH0041%2F&amp;data=05%7C02%7CLee.Ramona%40westada.org%7C544f9dd4c3954b6c6f4408de19b720b4%7Ce0d6252b4a93477e885c3a03eebc7753%7C0%7C0%7C638976471500774742%7CUnknown%7CTWFpbGZsb3d8eyJFbXB0eU1hcGkiOnRydWUsIlYiOiIwLjAuMDAwMCIsIlAiOiJXaW4zMiIsIkFOIjoiTWFpbCIsIldUIjoyfQ%3D%3D%7C0%7C%7C%7C&amp;sdata=bHBeF5rnt1hn0VCjC2iZZGFkDXput5XyOB2DIXZKOh8%3D&amp;reserve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de.idaho.gov/wp-content/uploads/2025/07/Code-of-Ethics-for-Professional-Educators.pdf" TargetMode="External"/><Relationship Id="rId5" Type="http://schemas.openxmlformats.org/officeDocument/2006/relationships/hyperlink" Target="https://simbli.eboardsolutions.com/Policy/ViewPolicy.aspx?S=36031062&amp;revid=PeSxslshq61DhhdvdOMaDxQwA==&amp;ppage=0&amp;st=classroom%20display&amp;mt=Exact" TargetMode="External"/><Relationship Id="rId4" Type="http://schemas.openxmlformats.org/officeDocument/2006/relationships/hyperlink" Target="https://nam02.safelinks.protection.outlook.com/?url=https%3A%2F%2Fwww.idahoednews.org%2Ftop-news%2Fattorney-general-everyone-is-welcome-here-sign-cannot-be-displayed-in-idaho-schools%2F&amp;data=05%7C02%7CLee.Ramona%40westada.org%7C544f9dd4c3954b6c6f4408de19b720b4%7Ce0d6252b4a93477e885c3a03eebc7753%7C0%7C0%7C638976471500762512%7CUnknown%7CTWFpbGZsb3d8eyJFbXB0eU1hcGkiOnRydWUsIlYiOiIwLjAuMDAwMCIsIlAiOiJXaW4zMiIsIkFOIjoiTWFpbCIsIldUIjoyfQ%3D%3D%7C0%7C%7C%7C&amp;sdata=Rq6guo2wqI2vNa%2Bu7a0zOE8Vkp85DaUkfo9aprj5eMQ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600">
                <a:solidFill>
                  <a:srgbClr val="222222"/>
                </a:solidFill>
                <a:highlight>
                  <a:srgbClr val="F5F5F5"/>
                </a:highlight>
              </a:rPr>
              <a:t>Connecting the Dots for Federal, State, and LEA Regulations </a:t>
            </a:r>
            <a:br>
              <a:rPr lang="en-US" sz="3600">
                <a:solidFill>
                  <a:srgbClr val="222222"/>
                </a:solidFill>
                <a:highlight>
                  <a:srgbClr val="F5F5F5"/>
                </a:highlight>
              </a:rPr>
            </a:br>
            <a:r>
              <a:rPr lang="en-US" sz="3600">
                <a:solidFill>
                  <a:srgbClr val="222222"/>
                </a:solidFill>
                <a:highlight>
                  <a:srgbClr val="F5F5F5"/>
                </a:highlight>
              </a:rPr>
              <a:t>to Ensure </a:t>
            </a:r>
            <a:br>
              <a:rPr lang="en-US" sz="3600">
                <a:solidFill>
                  <a:srgbClr val="222222"/>
                </a:solidFill>
                <a:highlight>
                  <a:srgbClr val="F5F5F5"/>
                </a:highlight>
              </a:rPr>
            </a:br>
            <a:r>
              <a:rPr lang="en-US" sz="3600">
                <a:solidFill>
                  <a:srgbClr val="222222"/>
                </a:solidFill>
                <a:highlight>
                  <a:srgbClr val="F5F5F5"/>
                </a:highlight>
              </a:rPr>
              <a:t>Special Education Compliance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sz="half" idx="1"/>
          </p:nvPr>
        </p:nvSpPr>
        <p:spPr>
          <a:xfrm>
            <a:off x="504753" y="2010878"/>
            <a:ext cx="5587730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b" anchorCtr="0">
            <a:normAutofit/>
          </a:bodyPr>
          <a:lstStyle/>
          <a:p>
            <a:pPr marL="0" indent="0" algn="r">
              <a:spcBef>
                <a:spcPts val="0"/>
              </a:spcBef>
              <a:buSzPct val="90000"/>
              <a:buNone/>
            </a:pPr>
            <a:r>
              <a:rPr lang="en-US" dirty="0"/>
              <a:t>Ramona Lee, M. Ed.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/>
              <a:t>Director of Special Services</a:t>
            </a: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 dirty="0"/>
              <a:t>West Ada School District (Joint School Dist. #2), ID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4DDB8-E5A4-627D-0F56-2F50116E8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5587730" cy="344152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25730" indent="0" algn="r">
              <a:spcBef>
                <a:spcPts val="0"/>
              </a:spcBef>
              <a:buNone/>
            </a:pPr>
            <a:r>
              <a:rPr lang="en-US" dirty="0"/>
              <a:t>Dr. Joy Jansen, Ph. D. </a:t>
            </a:r>
            <a:endParaRPr lang="en-US" dirty="0">
              <a:solidFill>
                <a:srgbClr val="003087"/>
              </a:solidFill>
            </a:endParaRPr>
          </a:p>
          <a:p>
            <a:pPr marL="125730" indent="0" algn="r">
              <a:spcBef>
                <a:spcPts val="0"/>
              </a:spcBef>
              <a:buNone/>
            </a:pPr>
            <a:r>
              <a:rPr lang="en-US" dirty="0"/>
              <a:t>Director of Special Services &amp; Federal Programs </a:t>
            </a:r>
            <a:endParaRPr lang="en-US" dirty="0">
              <a:solidFill>
                <a:srgbClr val="003087"/>
              </a:solidFill>
            </a:endParaRPr>
          </a:p>
          <a:p>
            <a:pPr marL="125730" indent="0" algn="r">
              <a:spcBef>
                <a:spcPts val="0"/>
              </a:spcBef>
              <a:buNone/>
            </a:pPr>
            <a:r>
              <a:rPr lang="en-US" dirty="0"/>
              <a:t>Lake Pend Oreille School District #84, ID</a:t>
            </a:r>
            <a:endParaRPr lang="en-US" dirty="0">
              <a:solidFill>
                <a:srgbClr val="00308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DB70D08E-547C-752B-3E93-3748F064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>
            <a:extLst>
              <a:ext uri="{FF2B5EF4-FFF2-40B4-BE49-F238E27FC236}">
                <a16:creationId xmlns:a16="http://schemas.microsoft.com/office/drawing/2014/main" id="{BE532464-EB84-58CB-CD76-C3AC235C5D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134" y="392113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/>
              <a:t>Example: Dyslexia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349CE1-6D09-D894-0021-42D5D1B78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21445"/>
              </p:ext>
            </p:extLst>
          </p:nvPr>
        </p:nvGraphicFramePr>
        <p:xfrm>
          <a:off x="1620975" y="1181636"/>
          <a:ext cx="9176658" cy="506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86">
                  <a:extLst>
                    <a:ext uri="{9D8B030D-6E8A-4147-A177-3AD203B41FA5}">
                      <a16:colId xmlns:a16="http://schemas.microsoft.com/office/drawing/2014/main" val="2485194991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2051800699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4026999785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Local Education Agency (LEA)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67769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Individuals With Disabilities Education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https://www.sde.idaho.gov/wp-content/uploads/2025/09/Dyslexia-Legislation-Implementation-Summary.pdf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LPOSD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80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The Americans with Disabilities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https://www.sde.idaho.gov/wp-content/uploads/2025/09/Idaho-Dyslexia-Handbook.pdf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WASD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5955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Section 504, Rehabilitation Act of 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https://legislature.idaho.gov/statutesrules/idstat/Title33/T33CH18/SECT33-1811/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1700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US DOE Guidance 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United States Department of Education letter regarding dyslexia, dyscalculia, and dysgraphia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9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8E1D6D73-0CB9-AB5C-1990-10D84050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>
            <a:extLst>
              <a:ext uri="{FF2B5EF4-FFF2-40B4-BE49-F238E27FC236}">
                <a16:creationId xmlns:a16="http://schemas.microsoft.com/office/drawing/2014/main" id="{B8E1CEB6-E398-CDC6-ED4C-EF59F82891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134" y="392113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/>
              <a:t>Example: Seclusion / Restraint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6F1C6A-F173-FBB0-D03D-288833935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39192"/>
              </p:ext>
            </p:extLst>
          </p:nvPr>
        </p:nvGraphicFramePr>
        <p:xfrm>
          <a:off x="1749763" y="1954368"/>
          <a:ext cx="9176658" cy="293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86">
                  <a:extLst>
                    <a:ext uri="{9D8B030D-6E8A-4147-A177-3AD203B41FA5}">
                      <a16:colId xmlns:a16="http://schemas.microsoft.com/office/drawing/2014/main" val="2485194991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2051800699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4026999785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Local Education Agency (LEA)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67769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Restraint and Seclusion: Resource Document | U.S. Department of Education</a:t>
                      </a:r>
                      <a:endParaRPr lang="en-US">
                        <a:solidFill>
                          <a:schemeClr val="tx1"/>
                        </a:solidFill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PDFs: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Idaho House Bill 581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LPOSD Policies</a:t>
                      </a:r>
                      <a:endParaRPr lang="en-US" dirty="0">
                        <a:solidFill>
                          <a:schemeClr val="tx1"/>
                        </a:solidFill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80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The Americans with Disabilities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Restraint and Seclusion Legislation Implementation Summary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WASD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5955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1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01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3D1C830-BEE9-40F4-B718-2CE09EF89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>
            <a:extLst>
              <a:ext uri="{FF2B5EF4-FFF2-40B4-BE49-F238E27FC236}">
                <a16:creationId xmlns:a16="http://schemas.microsoft.com/office/drawing/2014/main" id="{A4103935-0E00-4CC0-32B9-3C7F570C1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134" y="392113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/>
              <a:t>Example: Service Animals</a:t>
            </a:r>
            <a:br>
              <a:rPr lang="en-US"/>
            </a:br>
            <a:r>
              <a:rPr lang="en-US" sz="2000"/>
              <a:t>(and service animals in training)</a:t>
            </a:r>
            <a:r>
              <a:rPr lang="en-US"/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897611-AE80-6B4F-FEDF-32031A9BE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33960"/>
              </p:ext>
            </p:extLst>
          </p:nvPr>
        </p:nvGraphicFramePr>
        <p:xfrm>
          <a:off x="1320468" y="1460678"/>
          <a:ext cx="9176658" cy="457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86">
                  <a:extLst>
                    <a:ext uri="{9D8B030D-6E8A-4147-A177-3AD203B41FA5}">
                      <a16:colId xmlns:a16="http://schemas.microsoft.com/office/drawing/2014/main" val="2485194991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2051800699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4026999785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r>
                        <a:rPr lang="en-US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Local Education Agency (LEA)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67769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venir Next LT Pro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Service Animals | ADA.gov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venir Next LT Pro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Section 56-701A – Idaho State Legislature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LPOSD Policies</a:t>
                      </a:r>
                      <a:endParaRPr lang="en-US" dirty="0">
                        <a:solidFill>
                          <a:schemeClr val="tx1"/>
                        </a:solidFill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80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venir Next LT Pro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Legal Brief: Service Animals and Individuals With Disabilities Under the Americans With Disabilities Act (ADA) | ADA National Network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City of Meridian: </a:t>
                      </a: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venir Next LT Pro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Dog Licensing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WASD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5955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venir Next LT Pro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Fry v. Napoleon Community Schools - SCOTUSblog</a:t>
                      </a:r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1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99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558800" y="1730730"/>
            <a:ext cx="10147300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dirty="0"/>
              <a:t>What ways do you connect the dots to bring compliance to your district?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A1006C88-761B-E83A-2EEF-08E18A9C9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>
            <a:extLst>
              <a:ext uri="{FF2B5EF4-FFF2-40B4-BE49-F238E27FC236}">
                <a16:creationId xmlns:a16="http://schemas.microsoft.com/office/drawing/2014/main" id="{A8F651E1-0421-CEDA-FF63-C1826AB2F2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Got Procedures?</a:t>
            </a:r>
          </a:p>
        </p:txBody>
      </p:sp>
      <p:sp>
        <p:nvSpPr>
          <p:cNvPr id="88" name="Google Shape;88;p3">
            <a:extLst>
              <a:ext uri="{FF2B5EF4-FFF2-40B4-BE49-F238E27FC236}">
                <a16:creationId xmlns:a16="http://schemas.microsoft.com/office/drawing/2014/main" id="{0882FAB6-EB3D-1D9B-D832-FA81A3DB49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97864"/>
            <a:ext cx="4787475" cy="4331461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 dirty="0"/>
          </a:p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 dirty="0"/>
          </a:p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 dirty="0"/>
          </a:p>
          <a:p>
            <a:pPr marL="344170" lvl="0" indent="-34417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b="0" i="0" u="none" strike="noStrike" cap="none" dirty="0"/>
              <a:t>The detailed guidance to ensure fulfillment of IDEA requirements</a:t>
            </a:r>
          </a:p>
          <a:p>
            <a:pPr marL="344170" lvl="0" indent="-34417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b="0" i="0" u="none" strike="noStrike" cap="none" dirty="0"/>
              <a:t>Process and content</a:t>
            </a:r>
          </a:p>
        </p:txBody>
      </p:sp>
      <p:pic>
        <p:nvPicPr>
          <p:cNvPr id="1026" name="Picture 2" descr="A close up of the wor">
            <a:extLst>
              <a:ext uri="{FF2B5EF4-FFF2-40B4-BE49-F238E27FC236}">
                <a16:creationId xmlns:a16="http://schemas.microsoft.com/office/drawing/2014/main" id="{5C058A7E-F64D-E033-68FF-67D976AE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r="19522" b="-1"/>
          <a:stretch>
            <a:fillRect/>
          </a:stretch>
        </p:blipFill>
        <p:spPr bwMode="auto">
          <a:xfrm>
            <a:off x="6531748" y="1097034"/>
            <a:ext cx="3788665" cy="43525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43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643CE6D9-B6E4-5800-84A0-40C58519A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>
            <a:extLst>
              <a:ext uri="{FF2B5EF4-FFF2-40B4-BE49-F238E27FC236}">
                <a16:creationId xmlns:a16="http://schemas.microsoft.com/office/drawing/2014/main" id="{3ED1AB57-183C-1CA6-362C-9F85565B19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Court Connection</a:t>
            </a:r>
          </a:p>
        </p:txBody>
      </p:sp>
      <p:sp>
        <p:nvSpPr>
          <p:cNvPr id="88" name="Google Shape;88;p3">
            <a:extLst>
              <a:ext uri="{FF2B5EF4-FFF2-40B4-BE49-F238E27FC236}">
                <a16:creationId xmlns:a16="http://schemas.microsoft.com/office/drawing/2014/main" id="{AE54F8FB-24A0-98A8-1735-CC3FA522FA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97" y="1687132"/>
            <a:ext cx="6064629" cy="3730447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344488" lvl="0" indent="-344488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/>
          </a:p>
          <a:p>
            <a:pPr marL="344488" lvl="0" indent="-344488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/>
          </a:p>
          <a:p>
            <a:pPr marL="344488" lvl="0" indent="-344488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/>
          </a:p>
          <a:p>
            <a:pPr marL="344488" lvl="0" indent="-344488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/>
          </a:p>
          <a:p>
            <a:pPr marL="344488" lvl="0" indent="-344488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▪"/>
            </a:pPr>
            <a:r>
              <a:rPr lang="en-US">
                <a:hlinkClick r:id="rId3"/>
              </a:rPr>
              <a:t>https://sites.ed.gov/idea/questions-and-answers-qa-on-u-s-supreme-court-case-decision-endrew-f-v-douglas-county-school-district-re-1/</a:t>
            </a:r>
            <a:endParaRPr lang="en-US" b="0" i="0" u="none" strike="noStrike" cap="none"/>
          </a:p>
        </p:txBody>
      </p:sp>
      <p:pic>
        <p:nvPicPr>
          <p:cNvPr id="3" name="Picture 2" descr="United States Supreme Court Building with columns and steps">
            <a:extLst>
              <a:ext uri="{FF2B5EF4-FFF2-40B4-BE49-F238E27FC236}">
                <a16:creationId xmlns:a16="http://schemas.microsoft.com/office/drawing/2014/main" id="{F6FFD52F-810C-DB3F-928A-8F8B02867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64586" y="1990169"/>
            <a:ext cx="4572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767F3-1E34-407E-4CBD-DB8628C714DE}"/>
              </a:ext>
            </a:extLst>
          </p:cNvPr>
          <p:cNvSpPr txBox="1"/>
          <p:nvPr/>
        </p:nvSpPr>
        <p:spPr>
          <a:xfrm>
            <a:off x="6096000" y="700967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kjetilhr/47051261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6051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68544A66-690B-6A34-AD01-78A4B115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>
            <a:extLst>
              <a:ext uri="{FF2B5EF4-FFF2-40B4-BE49-F238E27FC236}">
                <a16:creationId xmlns:a16="http://schemas.microsoft.com/office/drawing/2014/main" id="{C5E1E258-AC73-5851-AE37-16DD71C860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2435" y="484479"/>
            <a:ext cx="9603275" cy="104923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Connecting the Compliance Dots in District</a:t>
            </a:r>
          </a:p>
        </p:txBody>
      </p:sp>
      <p:sp>
        <p:nvSpPr>
          <p:cNvPr id="88" name="Google Shape;88;p3">
            <a:extLst>
              <a:ext uri="{FF2B5EF4-FFF2-40B4-BE49-F238E27FC236}">
                <a16:creationId xmlns:a16="http://schemas.microsoft.com/office/drawing/2014/main" id="{A5EFCF5F-D43D-E6DA-FA8B-51620437B6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9184" y="2020596"/>
            <a:ext cx="3789363" cy="4352925"/>
          </a:xfrm>
        </p:spPr>
        <p:txBody>
          <a:bodyPr spcFirstLastPara="1" lIns="91425" tIns="45700" rIns="91425" bIns="45700" anchor="t" anchorCtr="0">
            <a:normAutofit fontScale="92500" lnSpcReduction="10000"/>
          </a:bodyPr>
          <a:lstStyle/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b="0" i="0" u="none" strike="noStrike" cap="none"/>
              <a:t>Balance Compliance vs. Results</a:t>
            </a:r>
            <a:endParaRPr lang="en-US"/>
          </a:p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/>
          </a:p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b="0" i="0" u="none" strike="noStrike" cap="none"/>
              <a:t>Balance of Proactive vs Reactive Actions</a:t>
            </a:r>
          </a:p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endParaRPr lang="en-US" b="0" i="0" u="none" strike="noStrike" cap="none"/>
          </a:p>
          <a:p>
            <a:pPr marL="34417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▪"/>
            </a:pPr>
            <a:r>
              <a:rPr lang="en-US"/>
              <a:t>Reasons behind compliance requirements  (most are linked to outcomes)</a:t>
            </a:r>
          </a:p>
          <a:p>
            <a:pPr marL="34417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▪"/>
            </a:pPr>
            <a:endParaRPr lang="en-US"/>
          </a:p>
          <a:p>
            <a:pPr marL="344170" lvl="0" indent="-34417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b="0" i="0" u="none" strike="noStrike" cap="none"/>
              <a:t>Know &gt; Train/Resources &gt; Checks and Balances &gt; Retrain</a:t>
            </a:r>
          </a:p>
        </p:txBody>
      </p:sp>
      <p:pic>
        <p:nvPicPr>
          <p:cNvPr id="3" name="Picture 2" descr="Person balancing scale">
            <a:extLst>
              <a:ext uri="{FF2B5EF4-FFF2-40B4-BE49-F238E27FC236}">
                <a16:creationId xmlns:a16="http://schemas.microsoft.com/office/drawing/2014/main" id="{C61A75A3-5564-727F-556E-692B2F50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34" r="27030" b="2"/>
          <a:stretch>
            <a:fillRect/>
          </a:stretch>
        </p:blipFill>
        <p:spPr>
          <a:xfrm>
            <a:off x="6180043" y="1904875"/>
            <a:ext cx="3522710" cy="4047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91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>
            <a:extLst>
              <a:ext uri="{FF2B5EF4-FFF2-40B4-BE49-F238E27FC236}">
                <a16:creationId xmlns:a16="http://schemas.microsoft.com/office/drawing/2014/main" id="{5A4A7C20-4679-5DA8-A834-C7F4B2D3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your district plan include these elements?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32E375D4-FD65-19C0-9EF4-AE9508DA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Know</a:t>
            </a:r>
          </a:p>
          <a:p>
            <a:endParaRPr lang="en-US"/>
          </a:p>
          <a:p>
            <a:r>
              <a:rPr lang="en-US"/>
              <a:t>Training/Resources</a:t>
            </a:r>
          </a:p>
          <a:p>
            <a:endParaRPr lang="en-US"/>
          </a:p>
          <a:p>
            <a:r>
              <a:rPr lang="en-US"/>
              <a:t>Checks and Balances</a:t>
            </a:r>
          </a:p>
          <a:p>
            <a:endParaRPr lang="en-US"/>
          </a:p>
          <a:p>
            <a:r>
              <a:rPr lang="en-US"/>
              <a:t>Retrain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86E5-60F8-D868-E5E2-56CC91AA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62E0-5A95-E562-6A32-300BFD93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entury Gothic" panose="020B0502020202020204" pitchFamily="34" charset="0"/>
              </a:rPr>
              <a:t>LEA Procedures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210233-8BEB-E516-61CC-0BA01B3F29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latin typeface="Century Gothic"/>
              </a:rPr>
              <a:t>Know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>
                <a:latin typeface="Century Gothic"/>
              </a:rPr>
              <a:t>Federal</a:t>
            </a:r>
            <a:r>
              <a:rPr lang="en-US" sz="1600" dirty="0">
                <a:latin typeface="Century Gothic"/>
              </a:rPr>
              <a:t> Law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Century Gothic"/>
              </a:rPr>
              <a:t>State Rules and Regulations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Century Gothic"/>
              </a:rPr>
              <a:t>District Policies </a:t>
            </a:r>
            <a:endParaRPr lang="en-US" dirty="0"/>
          </a:p>
          <a:p>
            <a:pPr lvl="1" indent="-330835" fontAlgn="base"/>
            <a:endParaRPr lang="en-US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Century Gothic"/>
              </a:rPr>
              <a:t>Train/Resources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 Procedure Manual</a:t>
            </a:r>
            <a:r>
              <a:rPr lang="en-US" sz="1400" dirty="0">
                <a:latin typeface="Century Gothic"/>
              </a:rPr>
              <a:t>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Century Gothic"/>
              </a:rPr>
              <a:t>Newsletters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Century Gothic"/>
              </a:rPr>
              <a:t>Include Admin in training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Century Gothic"/>
              </a:rPr>
              <a:t>Virtual Bite-Size Procedure Training   </a:t>
            </a:r>
          </a:p>
          <a:p>
            <a:pPr lvl="1" indent="-285750" fontAlgn="base">
              <a:buFont typeface="Arial,Sans-Serif"/>
              <a:buChar char="•"/>
            </a:pPr>
            <a:r>
              <a:rPr lang="en-US" sz="1200" dirty="0"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Advocate</a:t>
            </a:r>
            <a:r>
              <a:rPr lang="en-US" sz="1200" dirty="0">
                <a:latin typeface="Century Gothic"/>
              </a:rPr>
              <a:t>, Special Education Scoop</a:t>
            </a:r>
            <a:endParaRPr lang="en-US" dirty="0"/>
          </a:p>
          <a:p>
            <a:pPr marL="12573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E0A56-88C2-5526-3B82-B4D43E04E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950" y="2017343"/>
            <a:ext cx="3918761" cy="36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F93A-AC20-EF97-6B7A-411A331D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61EB-BB3F-83BB-48F4-96B38A3C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entury Gothic" panose="020B0502020202020204" pitchFamily="34" charset="0"/>
              </a:rPr>
              <a:t>LEA Procedures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43DBBF-57C6-3E4D-0452-A42F38FD86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125730" indent="0" fontAlgn="base">
              <a:buNone/>
            </a:pPr>
            <a:endParaRPr lang="en-US" dirty="0">
              <a:solidFill>
                <a:schemeClr val="bg1"/>
              </a:solidFill>
              <a:latin typeface="Century Gothic"/>
            </a:endParaRPr>
          </a:p>
          <a:p>
            <a:r>
              <a:rPr lang="en-US" sz="2400" b="1" dirty="0"/>
              <a:t>Checks &amp; Balances</a:t>
            </a:r>
          </a:p>
          <a:p>
            <a:pPr lvl="1"/>
            <a:r>
              <a:rPr lang="en-US" dirty="0"/>
              <a:t>Internal Audits​</a:t>
            </a:r>
            <a:endParaRPr lang="en-US" sz="2200" dirty="0"/>
          </a:p>
          <a:p>
            <a:pPr lvl="1" indent="-330835" fontAlgn="base"/>
            <a:r>
              <a:rPr lang="en-US" dirty="0"/>
              <a:t>Standard Record Reviews​</a:t>
            </a:r>
            <a:endParaRPr lang="en-US" sz="3000" dirty="0"/>
          </a:p>
          <a:p>
            <a:pPr lvl="1" indent="-330835" fontAlgn="base"/>
            <a:r>
              <a:rPr lang="en-US" dirty="0"/>
              <a:t>Data Drills​</a:t>
            </a:r>
            <a:endParaRPr lang="en-US" sz="3000" dirty="0"/>
          </a:p>
          <a:p>
            <a:pPr lvl="1" indent="-330835" fontAlgn="base"/>
            <a:r>
              <a:rPr lang="en-US" dirty="0"/>
              <a:t>Virtual Meetings: 2 Yearly vs. monthly</a:t>
            </a:r>
            <a:endParaRPr lang="en-US" sz="3000" dirty="0"/>
          </a:p>
          <a:p>
            <a:pPr lvl="1" indent="-330835" fontAlgn="base"/>
            <a:endParaRPr lang="en-US" dirty="0"/>
          </a:p>
          <a:p>
            <a:pPr fontAlgn="base"/>
            <a:r>
              <a:rPr lang="en-US" sz="2800" b="1" dirty="0"/>
              <a:t>Retrain​</a:t>
            </a:r>
          </a:p>
          <a:p>
            <a:pPr lvl="1" indent="-330835" fontAlgn="base"/>
            <a:r>
              <a:rPr lang="en-US" dirty="0"/>
              <a:t>Individual coaching &amp; mentoring​</a:t>
            </a:r>
          </a:p>
          <a:p>
            <a:pPr lvl="1" indent="-330835"/>
            <a:r>
              <a:rPr lang="en-US" dirty="0"/>
              <a:t>Corrective Action training template</a:t>
            </a:r>
          </a:p>
          <a:p>
            <a:endParaRPr lang="en-US" dirty="0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71EF1B9-105E-455C-9F98-4F65503D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69" y="2017343"/>
            <a:ext cx="3918761" cy="36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Forms">
                <a:extLst>
                  <a:ext uri="{FF2B5EF4-FFF2-40B4-BE49-F238E27FC236}">
                    <a16:creationId xmlns:a16="http://schemas.microsoft.com/office/drawing/2014/main" id="{B36A85E3-5384-457B-B39F-7688D5F6CA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194903"/>
                  </p:ext>
                </p:extLst>
              </p:nvPr>
            </p:nvGraphicFramePr>
            <p:xfrm>
              <a:off x="12297485" y="6779578"/>
              <a:ext cx="998862" cy="3048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 title="Forms">
                <a:extLst>
                  <a:ext uri="{FF2B5EF4-FFF2-40B4-BE49-F238E27FC236}">
                    <a16:creationId xmlns:a16="http://schemas.microsoft.com/office/drawing/2014/main" id="{B36A85E3-5384-457B-B39F-7688D5F6CA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7485" y="6779578"/>
                <a:ext cx="998862" cy="304800"/>
              </a:xfrm>
              <a:prstGeom prst="rect">
                <a:avLst/>
              </a:prstGeom>
            </p:spPr>
          </p:pic>
        </mc:Fallback>
      </mc:AlternateContent>
      <p:pic>
        <p:nvPicPr>
          <p:cNvPr id="68" name="Google Shape;68;p2" descr="A map of Idaho with a pin in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0048" y="2138868"/>
            <a:ext cx="2259301" cy="30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Who are we?              Who are you? 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4170" indent="-344170">
              <a:spcBef>
                <a:spcPts val="0"/>
              </a:spcBef>
              <a:buSzPts val="1800"/>
            </a:pPr>
            <a:r>
              <a:rPr lang="en-US"/>
              <a:t>Lake Pend Oreille School District (LPOSD)</a:t>
            </a:r>
          </a:p>
          <a:p>
            <a:pPr marL="795020" lvl="1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3,650 Students</a:t>
            </a:r>
            <a:endParaRPr/>
          </a:p>
          <a:p>
            <a:pPr marL="344170" indent="-355600">
              <a:spcBef>
                <a:spcPts val="0"/>
              </a:spcBef>
              <a:buSzPts val="1800"/>
            </a:pPr>
            <a:endParaRPr lang="en-US"/>
          </a:p>
          <a:p>
            <a:pPr marL="344170" indent="-355600">
              <a:spcBef>
                <a:spcPts val="0"/>
              </a:spcBef>
              <a:buSzPts val="1800"/>
            </a:pPr>
            <a:r>
              <a:rPr lang="en-US"/>
              <a:t>West Ada School District (WASD)</a:t>
            </a:r>
            <a:endParaRPr/>
          </a:p>
          <a:p>
            <a:pPr marL="795020" lvl="1" indent="-337820" algn="l" rtl="0">
              <a:spcBef>
                <a:spcPts val="110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39,000 students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9" y="243352"/>
            <a:ext cx="4392385" cy="1143000"/>
          </a:xfrm>
        </p:spPr>
        <p:txBody>
          <a:bodyPr>
            <a:normAutofit/>
          </a:bodyPr>
          <a:lstStyle/>
          <a:p>
            <a:r>
              <a:rPr lang="en-US" sz="4400">
                <a:latin typeface="Century Gothic" panose="020B0502020202020204" pitchFamily="34" charset="0"/>
              </a:rPr>
              <a:t>Example: GSFR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82" y="1223821"/>
            <a:ext cx="8770456" cy="116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Century Gothic"/>
              </a:rPr>
              <a:t>KNOW Federal    &gt;   State     &gt;    Local Education  Agency (LEA)</a:t>
            </a: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/>
              <a:t> 					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86B1D-69AF-3E23-A26A-20EDB4BC26B7}"/>
              </a:ext>
            </a:extLst>
          </p:cNvPr>
          <p:cNvSpPr txBox="1"/>
          <p:nvPr/>
        </p:nvSpPr>
        <p:spPr>
          <a:xfrm>
            <a:off x="2873829" y="2549272"/>
            <a:ext cx="1689969" cy="1821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</a:t>
            </a:r>
            <a:r>
              <a:rPr lang="en-US" sz="1800" b="0" i="0">
                <a:effectLst/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RDA Monitoring</a:t>
            </a:r>
          </a:p>
          <a:p>
            <a:pPr algn="l">
              <a:spcBef>
                <a:spcPts val="1500"/>
              </a:spcBef>
              <a:spcAft>
                <a:spcPts val="750"/>
              </a:spcAft>
            </a:pPr>
            <a:endParaRPr lang="en-US" b="0" i="0">
              <a:solidFill>
                <a:schemeClr val="bg1"/>
              </a:solidFill>
              <a:effectLst/>
              <a:latin typeface="Century Gothic"/>
            </a:endParaRPr>
          </a:p>
          <a:p>
            <a:pPr algn="l">
              <a:spcBef>
                <a:spcPts val="1500"/>
              </a:spcBef>
              <a:spcAft>
                <a:spcPts val="750"/>
              </a:spcAft>
            </a:pPr>
            <a:endParaRPr lang="en-US" sz="2000" i="0">
              <a:solidFill>
                <a:srgbClr val="1C3467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2E284-2903-9BB3-B0F0-6DD5693D4FBE}"/>
              </a:ext>
            </a:extLst>
          </p:cNvPr>
          <p:cNvSpPr txBox="1"/>
          <p:nvPr/>
        </p:nvSpPr>
        <p:spPr>
          <a:xfrm>
            <a:off x="487980" y="1925494"/>
            <a:ext cx="205427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Special Education and Rehabilitative Services: Guidance on State </a:t>
            </a:r>
            <a:endParaRPr lang="en-US"/>
          </a:p>
          <a:p>
            <a:r>
              <a:rPr lang="en-US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Supervision  Responsibilities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Supervision Toolkit – National Center for Systemic Improvement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BE4AC-3892-9166-F92F-32E1747FB9B3}"/>
              </a:ext>
            </a:extLst>
          </p:cNvPr>
          <p:cNvSpPr txBox="1"/>
          <p:nvPr/>
        </p:nvSpPr>
        <p:spPr>
          <a:xfrm>
            <a:off x="4737855" y="2380407"/>
            <a:ext cx="469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entury Gothic" panose="020B0502020202020204" pitchFamily="34" charset="0"/>
              </a:rPr>
              <a:t>District Special Education Procedural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entury Gothic" panose="020B0502020202020204" pitchFamily="34" charset="0"/>
              </a:rPr>
              <a:t>GSFR Training State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entury Gothic" panose="020B0502020202020204" pitchFamily="34" charset="0"/>
              </a:rPr>
              <a:t>GSFR District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entury Gothic" panose="020B0502020202020204" pitchFamily="34" charset="0"/>
              </a:rPr>
              <a:t>Internal District GSFR </a:t>
            </a:r>
          </a:p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86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613151D-65CB-02D1-7665-D3546547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2C08-35D4-6048-0D1D-A37E7C0D0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955" y="257155"/>
            <a:ext cx="4036855" cy="1866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GSFR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Scenario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D6D8F-1E93-775F-19FB-A98A36F300C2}"/>
              </a:ext>
            </a:extLst>
          </p:cNvPr>
          <p:cNvSpPr txBox="1"/>
          <p:nvPr/>
        </p:nvSpPr>
        <p:spPr>
          <a:xfrm>
            <a:off x="6234772" y="1539280"/>
            <a:ext cx="282809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Century Gothic"/>
              </a:rPr>
              <a:t>Know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28F5C-2AFC-48C4-526A-35E582454F70}"/>
              </a:ext>
            </a:extLst>
          </p:cNvPr>
          <p:cNvSpPr txBox="1"/>
          <p:nvPr/>
        </p:nvSpPr>
        <p:spPr>
          <a:xfrm>
            <a:off x="6224089" y="2482510"/>
            <a:ext cx="5145122" cy="65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Century Gothic"/>
              </a:rPr>
              <a:t>Train/Resources</a:t>
            </a:r>
            <a:r>
              <a:rPr lang="en-US" sz="3600" b="1"/>
              <a:t>	</a:t>
            </a:r>
            <a:r>
              <a:rPr lang="en-US" b="1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6A84F-C591-5B65-1CA6-BEB44C15F3BE}"/>
              </a:ext>
            </a:extLst>
          </p:cNvPr>
          <p:cNvSpPr txBox="1"/>
          <p:nvPr/>
        </p:nvSpPr>
        <p:spPr>
          <a:xfrm>
            <a:off x="6234772" y="3678515"/>
            <a:ext cx="47914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Century Gothic"/>
              </a:rPr>
              <a:t>Checks &amp; Balances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BAEDC-1926-A5B8-E4B9-42327D682BD5}"/>
              </a:ext>
            </a:extLst>
          </p:cNvPr>
          <p:cNvSpPr txBox="1"/>
          <p:nvPr/>
        </p:nvSpPr>
        <p:spPr>
          <a:xfrm>
            <a:off x="6234772" y="4740971"/>
            <a:ext cx="456085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Century Gothic"/>
              </a:rPr>
              <a:t>Retrain</a:t>
            </a:r>
          </a:p>
        </p:txBody>
      </p:sp>
      <p:pic>
        <p:nvPicPr>
          <p:cNvPr id="7" name="Picture 6" descr="A close-up of a checklist&#10;&#10;Description automatically generated">
            <a:extLst>
              <a:ext uri="{FF2B5EF4-FFF2-40B4-BE49-F238E27FC236}">
                <a16:creationId xmlns:a16="http://schemas.microsoft.com/office/drawing/2014/main" id="{0CECB56A-A6CD-8006-B717-FAC8FF05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89" y="2363028"/>
            <a:ext cx="4155585" cy="34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30B401-B615-1CFB-865C-40DD9B80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409E-1308-AFD8-5257-76F4D85C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35" y="114300"/>
            <a:ext cx="10793798" cy="1392072"/>
          </a:xfrm>
        </p:spPr>
        <p:txBody>
          <a:bodyPr>
            <a:normAutofit/>
          </a:bodyPr>
          <a:lstStyle/>
          <a:p>
            <a:r>
              <a:rPr lang="en-US">
                <a:latin typeface="Century Gothic"/>
              </a:rPr>
              <a:t>West Ada GSFR 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FD461-60A8-58BA-E31D-34A3B72F770A}"/>
              </a:ext>
            </a:extLst>
          </p:cNvPr>
          <p:cNvSpPr txBox="1"/>
          <p:nvPr/>
        </p:nvSpPr>
        <p:spPr>
          <a:xfrm>
            <a:off x="5895434" y="1967198"/>
            <a:ext cx="54550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Century Gothic"/>
              </a:rPr>
              <a:t>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</a:rPr>
              <a:t>Federal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</a:rPr>
              <a:t>State Rules and Regulations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</a:rPr>
              <a:t>District Policies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75157-F0FB-F7F6-C6C3-7ED8F905D4DA}"/>
              </a:ext>
            </a:extLst>
          </p:cNvPr>
          <p:cNvSpPr txBox="1"/>
          <p:nvPr/>
        </p:nvSpPr>
        <p:spPr>
          <a:xfrm>
            <a:off x="5997352" y="3479800"/>
            <a:ext cx="4090849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Century Gothic"/>
              </a:rPr>
              <a:t>Train/Resources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/>
              </a:rPr>
              <a:t>Special Services TEAM 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/>
              </a:rPr>
              <a:t>Resources embedded in the software system, including virtual Bite-Size Procedure Training 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Education Scoop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60-Day timeline calendar</a:t>
            </a:r>
            <a:r>
              <a:rPr lang="en-US" sz="1400" dirty="0">
                <a:latin typeface="Century Gothic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/>
              <a:t>	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84E78A-6F39-254C-4B5C-260FEB451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44" y="1959725"/>
            <a:ext cx="5367936" cy="28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7779045-A6AD-4D9A-9066-2173F41E3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0B0C-F71D-B419-D54B-9994D68E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96" y="241152"/>
            <a:ext cx="8869812" cy="115209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/>
              </a:rPr>
              <a:t>West Ada GSFR 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F3281-2C45-C121-7BF8-761CC19E9035}"/>
              </a:ext>
            </a:extLst>
          </p:cNvPr>
          <p:cNvSpPr txBox="1"/>
          <p:nvPr/>
        </p:nvSpPr>
        <p:spPr>
          <a:xfrm>
            <a:off x="4232240" y="1480473"/>
            <a:ext cx="728666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Century Gothic"/>
              </a:rPr>
              <a:t>Checks &amp;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</a:rPr>
              <a:t>Building team file reviews – submit one</a:t>
            </a:r>
          </a:p>
          <a:p>
            <a:pPr marL="457200" lvl="1"/>
            <a:endParaRPr lang="en-US" sz="1600" b="1" dirty="0">
              <a:latin typeface="Century Goth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</a:rPr>
              <a:t>Compliance Checks embedded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entury Goth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</a:rPr>
              <a:t>Virtual Meetings: Monthly by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entury Goth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/>
              </a:rPr>
              <a:t>GSFR System Level Improvement Plan  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81FBA-AD69-AA4F-95CF-EFC3DD9C32E6}"/>
              </a:ext>
            </a:extLst>
          </p:cNvPr>
          <p:cNvSpPr txBox="1"/>
          <p:nvPr/>
        </p:nvSpPr>
        <p:spPr>
          <a:xfrm>
            <a:off x="4232240" y="3834734"/>
            <a:ext cx="766285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Century Gothic"/>
              </a:rPr>
              <a:t>Retrain</a:t>
            </a:r>
          </a:p>
          <a:p>
            <a:endParaRPr lang="en-US" b="1" dirty="0"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/>
              </a:rPr>
              <a:t>Individual coaching &amp; mentoring (based on submitted files)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Acknowledgement of improvement and compliance! 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 b="1" dirty="0"/>
              <a:t>Recognition in the newsletter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 b="1" dirty="0"/>
              <a:t>Email to administrator</a:t>
            </a:r>
          </a:p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9" name="Picture 8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C8E07BF-E00C-7B0D-9EBB-7C465F1C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" y="2085680"/>
            <a:ext cx="3299984" cy="30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4102-AC91-BD29-9B3D-AD1ADC4E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LPOSD Educational Benefit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3A0E-3D88-796E-E268-94C7ED45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397521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Part 1: </a:t>
            </a:r>
            <a:r>
              <a:rPr lang="en-US" sz="2400" dirty="0">
                <a:hlinkClick r:id="rId2"/>
              </a:rPr>
              <a:t>Identifying Students Not Making Progress</a:t>
            </a:r>
            <a:endParaRPr lang="en-US" sz="24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Diagnostic Data Caseload and Intervention Adaptation Document  (</a:t>
            </a:r>
            <a:r>
              <a:rPr lang="en-US" sz="1800" dirty="0">
                <a:hlinkClick r:id="rId3"/>
              </a:rPr>
              <a:t>DBI Model</a:t>
            </a:r>
            <a:r>
              <a:rPr lang="en-US" sz="1800" dirty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Each case manager completes each quarter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Part II: </a:t>
            </a:r>
            <a:r>
              <a:rPr lang="en-US" sz="2400" dirty="0">
                <a:hlinkClick r:id="rId4"/>
              </a:rPr>
              <a:t>General Supervision File Review</a:t>
            </a:r>
            <a:endParaRPr lang="en-US" sz="24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Select a student not making Progress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Complete 2 Individual Problem-Solving Discussion Guide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Complete GSFR document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Go through the GSFR document with the school team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GSFR is discussed at end of year meeting with the Director and the SEC consulting teacher</a:t>
            </a:r>
          </a:p>
        </p:txBody>
      </p:sp>
    </p:spTree>
    <p:extLst>
      <p:ext uri="{BB962C8B-B14F-4D97-AF65-F5344CB8AC3E}">
        <p14:creationId xmlns:p14="http://schemas.microsoft.com/office/powerpoint/2010/main" val="93194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A586-CE3D-058C-4A2B-337320FB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We can prepare thoroughly, but what happens when it still goes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ECC1A-DE70-9315-29DA-9A316486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614590" cy="35668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What do we do when we discover our own noncompliance?  </a:t>
            </a:r>
          </a:p>
          <a:p>
            <a:pPr lvl="1" indent="-330835">
              <a:lnSpc>
                <a:spcPct val="110000"/>
              </a:lnSpc>
              <a:buFont typeface="Courier New"/>
              <a:buChar char="o"/>
            </a:pPr>
            <a:r>
              <a:rPr lang="en-US" sz="1500"/>
              <a:t>Corrective actions!</a:t>
            </a:r>
          </a:p>
          <a:p>
            <a:pPr lvl="1" indent="-330835">
              <a:lnSpc>
                <a:spcPct val="110000"/>
              </a:lnSpc>
              <a:buFont typeface="Courier New"/>
              <a:buChar char="o"/>
            </a:pPr>
            <a:r>
              <a:rPr lang="en-US" sz="1500"/>
              <a:t>Better to acknowledge and correct rather than hope it isn't noticed. 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r>
              <a:rPr lang="en-US" sz="1500"/>
              <a:t>Sandra Y G Jones at the 2025 CASE Conference:  </a:t>
            </a:r>
          </a:p>
          <a:p>
            <a:pPr lvl="1" indent="-330835">
              <a:lnSpc>
                <a:spcPct val="110000"/>
              </a:lnSpc>
              <a:buFont typeface="Courier New"/>
              <a:buChar char="o"/>
            </a:pPr>
            <a:r>
              <a:rPr lang="en-US" sz="1500"/>
              <a:t>Accountability = holding people accountable with care, not cruelty.</a:t>
            </a:r>
          </a:p>
        </p:txBody>
      </p:sp>
      <p:pic>
        <p:nvPicPr>
          <p:cNvPr id="4" name="Picture 3" descr="A black and red background with white text&#10;&#10;AI-generated content may be incorrect.">
            <a:extLst>
              <a:ext uri="{FF2B5EF4-FFF2-40B4-BE49-F238E27FC236}">
                <a16:creationId xmlns:a16="http://schemas.microsoft.com/office/drawing/2014/main" id="{850231A8-B9A8-C525-0C87-DF66AACE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38" y="4496141"/>
            <a:ext cx="4960443" cy="18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8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238D-16FB-D011-3970-63EE706B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Corrective Action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4C919-F25E-2CD4-F059-FC7F0394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60-day timeline non-compliance</a:t>
            </a:r>
          </a:p>
          <a:p>
            <a:pPr lvl="1" indent="-330835">
              <a:buFont typeface="Courier New"/>
              <a:buChar char="o"/>
            </a:pPr>
            <a:r>
              <a:rPr lang="en-US"/>
              <a:t>Corrective actions became Proactive training:  </a:t>
            </a:r>
          </a:p>
          <a:p>
            <a:pPr lvl="2" indent="-330835">
              <a:buFont typeface="Wingdings"/>
              <a:buChar char="§"/>
            </a:pPr>
            <a:r>
              <a:rPr lang="en-US"/>
              <a:t>Tools; </a:t>
            </a:r>
            <a:r>
              <a:rPr lang="en-US">
                <a:hlinkClick r:id="rId2"/>
              </a:rPr>
              <a:t>Tracking emails</a:t>
            </a:r>
            <a:r>
              <a:rPr lang="en-US"/>
              <a:t>; </a:t>
            </a:r>
            <a:r>
              <a:rPr lang="en-US">
                <a:hlinkClick r:id="rId3"/>
              </a:rPr>
              <a:t>60-day timeline calendar</a:t>
            </a:r>
          </a:p>
          <a:p>
            <a:pPr marL="86931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/>
              </a:rPr>
              <a:t> </a:t>
            </a:r>
            <a:endParaRPr lang="en-US" sz="1000">
              <a:latin typeface="Century Gothic"/>
            </a:endParaRP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</a:pPr>
            <a:r>
              <a:rPr lang="en-US"/>
              <a:t>Reminders:</a:t>
            </a:r>
            <a:r>
              <a:rPr lang="en-US" sz="1200">
                <a:latin typeface="Century Gothic"/>
              </a:rPr>
              <a:t>  Ex 60-day timeline  </a:t>
            </a:r>
            <a:r>
              <a:rPr lang="en-US" sz="12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Indicator 11:  60-Day Timeline training (2024-25 School Year) (Preview)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3B3F-5DBF-FCAD-F0A3-485CD6D3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B6A9-947B-9C07-CD8E-FC74CFC6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Corrective Action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EBF0E-CB85-55BE-CDC1-E4FD840A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Insufficient Progress Reporting</a:t>
            </a:r>
          </a:p>
          <a:p>
            <a:pPr lvl="1" indent="-331470">
              <a:buFont typeface="Courier New"/>
              <a:buChar char="o"/>
            </a:pPr>
            <a:r>
              <a:rPr lang="en-US">
                <a:hlinkClick r:id="rId2"/>
              </a:rPr>
              <a:t>Targeted Training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171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4826-15B9-8BAA-1C29-66130BA3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47" y="144050"/>
            <a:ext cx="8526321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How do you keep yourself current?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AAE1A-0EA6-D42C-9E54-C8B6B5A7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" y="933711"/>
            <a:ext cx="9634011" cy="53611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entury Gothic"/>
              </a:rPr>
              <a:t>District </a:t>
            </a:r>
          </a:p>
          <a:p>
            <a:r>
              <a:rPr lang="en-US" sz="1600" dirty="0"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 Work </a:t>
            </a:r>
            <a:endParaRPr lang="en-US" sz="1600" dirty="0">
              <a:latin typeface="Century Gothic"/>
            </a:endParaRPr>
          </a:p>
          <a:p>
            <a:pPr>
              <a:buClr>
                <a:srgbClr val="C3B2A7"/>
              </a:buClr>
            </a:pPr>
            <a:r>
              <a:rPr lang="en-US" sz="1600" dirty="0">
                <a:latin typeface="Century Gothic"/>
              </a:rPr>
              <a:t>Administrator training (ex. Graduation Rates) </a:t>
            </a:r>
          </a:p>
          <a:p>
            <a:pPr marL="0" indent="0">
              <a:buNone/>
            </a:pPr>
            <a:r>
              <a:rPr lang="en-US" sz="2400" dirty="0">
                <a:latin typeface="Century Gothic"/>
              </a:rPr>
              <a:t>State Level </a:t>
            </a:r>
          </a:p>
          <a:p>
            <a:r>
              <a:rPr lang="en-US" sz="1600" dirty="0">
                <a:latin typeface="Century Gothic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Sde.Idaho.gov</a:t>
            </a:r>
            <a:endParaRPr lang="en-US" sz="1600" dirty="0">
              <a:latin typeface="Century Gothic"/>
            </a:endParaRPr>
          </a:p>
          <a:p>
            <a:r>
              <a:rPr lang="en-US" sz="1600" dirty="0">
                <a:latin typeface="Century Gothic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www.idahotc.com</a:t>
            </a:r>
            <a:endParaRPr lang="en-US" sz="1600" dirty="0">
              <a:latin typeface="Century Gothic"/>
            </a:endParaRPr>
          </a:p>
          <a:p>
            <a:pPr marL="0" indent="0">
              <a:buNone/>
            </a:pPr>
            <a:r>
              <a:rPr lang="en-US" sz="2400" dirty="0">
                <a:latin typeface="Century Gothic"/>
              </a:rPr>
              <a:t>National Level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LRP</a:t>
            </a:r>
            <a:endParaRPr lang="en-US" sz="1600" dirty="0">
              <a:latin typeface="Century Gothic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Perry A. Zirkel</a:t>
            </a:r>
            <a:endParaRPr lang="en-US" sz="1600" dirty="0">
              <a:latin typeface="Century Gothic" panose="020B0502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 for Administrators of Special Education (CASE)</a:t>
            </a:r>
            <a:endParaRPr lang="en-US" sz="1600" dirty="0">
              <a:latin typeface="Century Gothic"/>
            </a:endParaRPr>
          </a:p>
          <a:p>
            <a:pPr marL="834390" lvl="2" indent="-330835"/>
            <a:r>
              <a:rPr lang="en-US" b="0" dirty="0">
                <a:latin typeface="Century Gothic"/>
              </a:rPr>
              <a:t>The Weatherly Review (Quarterly)</a:t>
            </a:r>
          </a:p>
          <a:p>
            <a:pPr marL="834390" lvl="2" indent="-330835"/>
            <a:r>
              <a:rPr lang="en-US" b="0" dirty="0">
                <a:latin typeface="Century Gothic"/>
              </a:rPr>
              <a:t>60 Minutes with Myrna</a:t>
            </a:r>
          </a:p>
          <a:p>
            <a:pPr marL="834390" lvl="2" indent="-330835"/>
            <a:r>
              <a:rPr lang="en-US" b="0" dirty="0">
                <a:latin typeface="Century Gothic"/>
              </a:rPr>
              <a:t>CASE National Annual Conference</a:t>
            </a:r>
          </a:p>
          <a:p>
            <a:pPr marL="834390" lvl="2" indent="-330835"/>
            <a:r>
              <a:rPr lang="en-US" b="0" dirty="0">
                <a:latin typeface="Century Gothic"/>
              </a:rPr>
              <a:t>CASE Academy of Law and Leadership </a:t>
            </a:r>
          </a:p>
          <a:p>
            <a:pPr lvl="1" indent="-330835"/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61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500"/>
              <a:t>Review of Learning Intentions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mar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What is one small take-away you can implement in your district next week?</a:t>
            </a:r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Key Takeaway Stock Illustrations – 555 ...">
            <a:extLst>
              <a:ext uri="{FF2B5EF4-FFF2-40B4-BE49-F238E27FC236}">
                <a16:creationId xmlns:a16="http://schemas.microsoft.com/office/drawing/2014/main" id="{DFD91003-DDDE-2B22-14BB-FF64CE7D3501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r="5074" b="1"/>
          <a:stretch>
            <a:fillRect/>
          </a:stretch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072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DDA49799-37D9-5FD1-2F43-31C423AEF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>
            <a:extLst>
              <a:ext uri="{FF2B5EF4-FFF2-40B4-BE49-F238E27FC236}">
                <a16:creationId xmlns:a16="http://schemas.microsoft.com/office/drawing/2014/main" id="{65C68DB2-07CB-A980-531D-9783A37CB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88" name="Google Shape;88;p3">
            <a:extLst>
              <a:ext uri="{FF2B5EF4-FFF2-40B4-BE49-F238E27FC236}">
                <a16:creationId xmlns:a16="http://schemas.microsoft.com/office/drawing/2014/main" id="{6F7B037C-B43A-353D-5FD6-B208C536AD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417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Define compliance and non-compliance from a special education lens</a:t>
            </a:r>
          </a:p>
          <a:p>
            <a:pPr marL="34417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endParaRPr lang="en-US" dirty="0"/>
          </a:p>
          <a:p>
            <a:pPr marL="344170" lvl="0" indent="-344170">
              <a:spcBef>
                <a:spcPts val="0"/>
              </a:spcBef>
              <a:buSzPts val="1800"/>
              <a:buChar char="▪"/>
            </a:pPr>
            <a:r>
              <a:rPr lang="en-US" dirty="0"/>
              <a:t>Increase awareness of federal, state, and local requirements that guide compliance efforts</a:t>
            </a:r>
          </a:p>
          <a:p>
            <a:pPr marL="34417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endParaRPr lang="en-US" dirty="0"/>
          </a:p>
          <a:p>
            <a:pPr marL="344170" lvl="0" indent="-344170">
              <a:spcBef>
                <a:spcPts val="0"/>
              </a:spcBef>
              <a:buSzPts val="1800"/>
              <a:buChar char="▪"/>
            </a:pPr>
            <a:r>
              <a:rPr lang="en-US" dirty="0"/>
              <a:t>Explore both proactive and reactive strategies that special education directors can use to increase compliance and sustain it.</a:t>
            </a:r>
          </a:p>
          <a:p>
            <a:pPr marL="34417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1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334F-D0A9-4BDA-937F-75336B98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A4A8-F559-AFCD-649A-AAC91DC8F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337" y="5172071"/>
            <a:ext cx="7899040" cy="70094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/>
              <a:t> </a:t>
            </a:r>
            <a:br>
              <a:rPr lang="en-US" sz="4400" dirty="0"/>
            </a:br>
            <a:r>
              <a:rPr lang="en-US" sz="2400" dirty="0">
                <a:latin typeface="Century Gothic"/>
                <a:ea typeface="Tahoma"/>
                <a:cs typeface="Tahoma"/>
                <a:hlinkClick r:id="rId2"/>
              </a:rPr>
              <a:t>lee.Ramona@westada.org</a:t>
            </a:r>
            <a:r>
              <a:rPr lang="en-US" sz="2400" dirty="0">
                <a:latin typeface="Century Gothic"/>
                <a:ea typeface="Tahoma"/>
                <a:cs typeface="Tahoma"/>
              </a:rPr>
              <a:t>  </a:t>
            </a:r>
            <a:r>
              <a:rPr lang="en-US" sz="2400" dirty="0">
                <a:latin typeface="Century Gothic"/>
                <a:ea typeface="Tahoma"/>
                <a:cs typeface="Tahoma"/>
                <a:hlinkClick r:id="rId3"/>
              </a:rPr>
              <a:t>joy.Jansen@lposd.org</a:t>
            </a:r>
            <a:r>
              <a:rPr lang="en-US" sz="1600" dirty="0">
                <a:latin typeface="Century Gothic"/>
                <a:ea typeface="Tahoma"/>
                <a:cs typeface="Tahoma"/>
              </a:rPr>
              <a:t> 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 descr="email addresses of presenters&#10;">
            <a:extLst>
              <a:ext uri="{FF2B5EF4-FFF2-40B4-BE49-F238E27FC236}">
                <a16:creationId xmlns:a16="http://schemas.microsoft.com/office/drawing/2014/main" id="{50405047-6B03-3EE5-60BE-B61A5475A5BF}"/>
              </a:ext>
            </a:extLst>
          </p:cNvPr>
          <p:cNvSpPr txBox="1">
            <a:spLocks/>
          </p:cNvSpPr>
          <p:nvPr/>
        </p:nvSpPr>
        <p:spPr>
          <a:xfrm>
            <a:off x="1000858" y="5873016"/>
            <a:ext cx="9905999" cy="713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 </a:t>
            </a:r>
            <a:br>
              <a:rPr lang="en-US" sz="4400"/>
            </a:br>
            <a:endParaRPr lang="en-US" sz="4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2E34FB-6E31-60CC-3EE0-284C5E6873EB}"/>
              </a:ext>
            </a:extLst>
          </p:cNvPr>
          <p:cNvSpPr txBox="1">
            <a:spLocks/>
          </p:cNvSpPr>
          <p:nvPr/>
        </p:nvSpPr>
        <p:spPr>
          <a:xfrm>
            <a:off x="1474872" y="1084113"/>
            <a:ext cx="8957970" cy="478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entury Gothic"/>
                <a:ea typeface="Tahoma"/>
                <a:cs typeface="Tahoma"/>
              </a:rPr>
              <a:t>Questions?</a:t>
            </a:r>
          </a:p>
          <a:p>
            <a:endParaRPr lang="en-US" sz="4000" dirty="0">
              <a:latin typeface="Century Gothic"/>
              <a:ea typeface="Tahoma"/>
              <a:cs typeface="Tahoma"/>
            </a:endParaRPr>
          </a:p>
          <a:p>
            <a:r>
              <a:rPr lang="en-US" sz="4000" dirty="0">
                <a:latin typeface="Century Gothic"/>
                <a:ea typeface="Tahoma"/>
                <a:cs typeface="Tahoma"/>
              </a:rPr>
              <a:t>		</a:t>
            </a:r>
          </a:p>
          <a:p>
            <a:pPr algn="l"/>
            <a:r>
              <a:rPr lang="en-US" sz="4000" dirty="0">
                <a:latin typeface="Century Gothic"/>
                <a:ea typeface="Tahoma"/>
                <a:cs typeface="Tahoma"/>
              </a:rPr>
              <a:t>		</a:t>
            </a:r>
          </a:p>
          <a:p>
            <a:r>
              <a:rPr lang="en-US" sz="4000" dirty="0">
                <a:latin typeface="Century Gothic"/>
                <a:ea typeface="Tahoma"/>
                <a:cs typeface="Tahoma"/>
              </a:rPr>
              <a:t>Thank you for attending today!</a:t>
            </a:r>
          </a:p>
          <a:p>
            <a:endParaRPr lang="en-US" sz="4000" dirty="0">
              <a:latin typeface="Century Gothic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020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81D8-0E0B-9306-70A6-D183DFBE2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9575"/>
            <a:ext cx="7959725" cy="1076325"/>
          </a:xfrm>
        </p:spPr>
        <p:txBody>
          <a:bodyPr/>
          <a:lstStyle/>
          <a:p>
            <a:r>
              <a:rPr lang="en-US"/>
              <a:t>What IS special education compliance?</a:t>
            </a:r>
          </a:p>
        </p:txBody>
      </p:sp>
      <p:pic>
        <p:nvPicPr>
          <p:cNvPr id="5" name="Picture 4" descr="A cartoon of a man working at the department of regulatory compliance.  His inbox is piled high, and the outbox is empty with a sign saying &quot;in your dreams.&quot;&#10;">
            <a:extLst>
              <a:ext uri="{FF2B5EF4-FFF2-40B4-BE49-F238E27FC236}">
                <a16:creationId xmlns:a16="http://schemas.microsoft.com/office/drawing/2014/main" id="{E8ED101C-E0E9-FE91-EB2B-508760A6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90" y="1367340"/>
            <a:ext cx="5848365" cy="50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9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Laws and Regulations</a:t>
            </a: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dirty="0"/>
              <a:t>Compliance is defined at many levels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SzPts val="1800"/>
              <a:buNone/>
            </a:pPr>
            <a:endParaRPr lang="en-US" dirty="0"/>
          </a:p>
          <a:p>
            <a:pPr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dirty="0"/>
              <a:t>Federal  &gt;  State &gt;  Local Education Agency (LEA)  </a:t>
            </a:r>
          </a:p>
          <a:p>
            <a:pPr marL="342900" indent="-342900">
              <a:spcBef>
                <a:spcPts val="0"/>
              </a:spcBef>
              <a:buSzPts val="1800"/>
            </a:pPr>
            <a:endParaRPr lang="en-US" dirty="0"/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/>
              <a:t>What is important to know and understand to bring compliance to your district?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6698-C65F-4A9C-298D-C1A51964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59" y="811458"/>
            <a:ext cx="4920969" cy="1077229"/>
          </a:xfrm>
        </p:spPr>
        <p:txBody>
          <a:bodyPr/>
          <a:lstStyle/>
          <a:p>
            <a:r>
              <a:rPr lang="en-US"/>
              <a:t>Defining COMPLIANCE in Idaho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DD5B0-D661-B7BD-A095-E5725AD2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" indent="0">
              <a:buNone/>
            </a:pPr>
            <a:r>
              <a:rPr lang="en-US">
                <a:hlinkClick r:id="rId2"/>
              </a:rPr>
              <a:t>Public Reporting of LEA compliance - Idaho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9F484-079E-DA71-3CCF-34FA6EB1A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12" y="410346"/>
            <a:ext cx="2490213" cy="1143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08F27-8320-D206-B031-795B22640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3929">
            <a:off x="6488873" y="2055954"/>
            <a:ext cx="5266608" cy="2434920"/>
          </a:xfrm>
          <a:prstGeom prst="rect">
            <a:avLst/>
          </a:prstGeom>
        </p:spPr>
      </p:pic>
      <p:pic>
        <p:nvPicPr>
          <p:cNvPr id="6" name="Picture 5" descr="A screenshot of a a s">
            <a:extLst>
              <a:ext uri="{FF2B5EF4-FFF2-40B4-BE49-F238E27FC236}">
                <a16:creationId xmlns:a16="http://schemas.microsoft.com/office/drawing/2014/main" id="{7792F0B4-1FBF-D490-3710-3114A4384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46" y="2665423"/>
            <a:ext cx="5154983" cy="30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8373-D80C-C257-7597-78C158E4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Compliance takes many forms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4076AAE-8D46-2F68-DCF3-1919F6CAC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684126"/>
              </p:ext>
            </p:extLst>
          </p:nvPr>
        </p:nvGraphicFramePr>
        <p:xfrm>
          <a:off x="1746660" y="1252580"/>
          <a:ext cx="7958331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56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5ACCF2E6-44E3-1A63-91AF-CBE0D16C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>
            <a:extLst>
              <a:ext uri="{FF2B5EF4-FFF2-40B4-BE49-F238E27FC236}">
                <a16:creationId xmlns:a16="http://schemas.microsoft.com/office/drawing/2014/main" id="{74D11D9C-5D15-2981-152A-ECA5AB44F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134" y="392113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Laws and Regulations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BEA3BF-2D3A-8F33-6BFC-A8A709728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33761"/>
              </p:ext>
            </p:extLst>
          </p:nvPr>
        </p:nvGraphicFramePr>
        <p:xfrm>
          <a:off x="794580" y="1321157"/>
          <a:ext cx="9176658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86">
                  <a:extLst>
                    <a:ext uri="{9D8B030D-6E8A-4147-A177-3AD203B41FA5}">
                      <a16:colId xmlns:a16="http://schemas.microsoft.com/office/drawing/2014/main" val="2485194991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2051800699"/>
                    </a:ext>
                  </a:extLst>
                </a:gridCol>
                <a:gridCol w="3058886">
                  <a:extLst>
                    <a:ext uri="{9D8B030D-6E8A-4147-A177-3AD203B41FA5}">
                      <a16:colId xmlns:a16="http://schemas.microsoft.com/office/drawing/2014/main" val="4026999785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Local Education Agency (LEA)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67769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Individuals With Disabilities Education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Idaho State Special Education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LPOSD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80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The Americans with Disabilities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  <a:r>
                        <a:rPr lang="en-US" sz="900" b="0" i="0" u="none" strike="noStrike" baseline="30000" noProof="0">
                          <a:solidFill>
                            <a:schemeClr val="tx1"/>
                          </a:solidFill>
                          <a:latin typeface="Arial"/>
                        </a:rPr>
                        <a:t>th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Circuit Court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WASD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5955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Section 504, Rehabilitation Act of 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State and local 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1700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Free and Appropriate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1802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US DOE Guidance (ex. Dear Colleague Letters)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03803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9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77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48DCD8F-EAE8-5CDB-11EE-F9058BE2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>
            <a:extLst>
              <a:ext uri="{FF2B5EF4-FFF2-40B4-BE49-F238E27FC236}">
                <a16:creationId xmlns:a16="http://schemas.microsoft.com/office/drawing/2014/main" id="{E3FAD551-A980-1275-9C3E-641EA8BDC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31676" y="392113"/>
            <a:ext cx="2961789" cy="1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Laws and Regulations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F3940C-CCC9-861C-3CED-CFD0A4EE3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64564"/>
              </p:ext>
            </p:extLst>
          </p:nvPr>
        </p:nvGraphicFramePr>
        <p:xfrm>
          <a:off x="936171" y="2928257"/>
          <a:ext cx="8202264" cy="323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088">
                  <a:extLst>
                    <a:ext uri="{9D8B030D-6E8A-4147-A177-3AD203B41FA5}">
                      <a16:colId xmlns:a16="http://schemas.microsoft.com/office/drawing/2014/main" val="2485194991"/>
                    </a:ext>
                  </a:extLst>
                </a:gridCol>
                <a:gridCol w="2734088">
                  <a:extLst>
                    <a:ext uri="{9D8B030D-6E8A-4147-A177-3AD203B41FA5}">
                      <a16:colId xmlns:a16="http://schemas.microsoft.com/office/drawing/2014/main" val="2051800699"/>
                    </a:ext>
                  </a:extLst>
                </a:gridCol>
                <a:gridCol w="2734088">
                  <a:extLst>
                    <a:ext uri="{9D8B030D-6E8A-4147-A177-3AD203B41FA5}">
                      <a16:colId xmlns:a16="http://schemas.microsoft.com/office/drawing/2014/main" val="402699978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Local Education Agency (LEA)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67769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2"/>
                          </a:solidFill>
                          <a:latin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U.S. Department of Education Launches “End DEI” Portal | U.S. Department of Education</a:t>
                      </a:r>
                      <a:endParaRPr lang="en-US">
                        <a:solidFill>
                          <a:schemeClr val="bg2"/>
                        </a:solidFill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2"/>
                          </a:solidFill>
                          <a:latin typeface="Apto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Attorney general: 'Everyone is Welcome Here' sign cannot be displayed in Idaho schools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2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2"/>
                          </a:solidFill>
                          <a:latin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View Administrative Regulation 0403.50-AR(9): Personnel Conduct - Visual Diplays</a:t>
                      </a:r>
                      <a:endParaRPr lang="en-US">
                        <a:solidFill>
                          <a:schemeClr val="bg2"/>
                        </a:solidFill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17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2"/>
                          </a:solidFill>
                          <a:latin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Code of Ethics for Idaho Professional Educators</a:t>
                      </a:r>
                      <a:endParaRPr lang="en-US" sz="1400">
                        <a:solidFill>
                          <a:schemeClr val="bg2"/>
                        </a:solidFill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1802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2"/>
                          </a:solidFill>
                          <a:latin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Idaho House Bill 41</a:t>
                      </a:r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87138"/>
                  </a:ext>
                </a:extLst>
              </a:tr>
            </a:tbl>
          </a:graphicData>
        </a:graphic>
      </p:graphicFrame>
      <p:pic>
        <p:nvPicPr>
          <p:cNvPr id="5" name="Picture 4" descr="A poster with hands of many colors under the words Everyone is Welcome Here&#10;">
            <a:extLst>
              <a:ext uri="{FF2B5EF4-FFF2-40B4-BE49-F238E27FC236}">
                <a16:creationId xmlns:a16="http://schemas.microsoft.com/office/drawing/2014/main" id="{89024504-C3ED-CA68-0EEC-17CE00A37E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87" y="391222"/>
            <a:ext cx="5916645" cy="20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webextension1.xml><?xml version="1.0" encoding="utf-8"?>
<we:webextension xmlns:we="http://schemas.microsoft.com/office/webextensions/webextension/2010/11" id="{126D62EC-23E9-48C4-B7D8-5C00C9BE0193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KyXW4JNKfkeIXDoD7rx3U1ADOoQELGFHgxg-1vGgXCNUMEdIWVhNVEpQUENQTFdNTzU2QlY4VlRWNC4u&quot;"/>
    <we:property name="FormMode" value="&quot;DesignTim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1572</TotalTime>
  <Words>1318</Words>
  <Application>Microsoft Macintosh PowerPoint</Application>
  <PresentationFormat>Widescreen</PresentationFormat>
  <Paragraphs>259</Paragraphs>
  <Slides>30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Aptos</vt:lpstr>
      <vt:lpstr>Arial</vt:lpstr>
      <vt:lpstr>Arial,Sans-Serif</vt:lpstr>
      <vt:lpstr>Avenir Next LT Pro</vt:lpstr>
      <vt:lpstr>Century Gothic</vt:lpstr>
      <vt:lpstr>Courier New</vt:lpstr>
      <vt:lpstr>Gill Sans MT</vt:lpstr>
      <vt:lpstr>inherit</vt:lpstr>
      <vt:lpstr>Tahoma</vt:lpstr>
      <vt:lpstr>Times New Roman</vt:lpstr>
      <vt:lpstr>Wingdings</vt:lpstr>
      <vt:lpstr>Gallery</vt:lpstr>
      <vt:lpstr>Connecting the Dots for Federal, State, and LEA Regulations  to Ensure  Special Education Compliance </vt:lpstr>
      <vt:lpstr>Who are we?              Who are you? </vt:lpstr>
      <vt:lpstr>Learning Intentions</vt:lpstr>
      <vt:lpstr>What IS special education compliance?</vt:lpstr>
      <vt:lpstr>Laws and Regulations</vt:lpstr>
      <vt:lpstr>Defining COMPLIANCE in Idaho</vt:lpstr>
      <vt:lpstr>Compliance takes many forms</vt:lpstr>
      <vt:lpstr>Laws and Regulations</vt:lpstr>
      <vt:lpstr>Laws and Regulations</vt:lpstr>
      <vt:lpstr>Example: Dyslexia</vt:lpstr>
      <vt:lpstr>Example: Seclusion / Restraint</vt:lpstr>
      <vt:lpstr>Example: Service Animals (and service animals in training) </vt:lpstr>
      <vt:lpstr>What ways do you connect the dots to bring compliance to your district? </vt:lpstr>
      <vt:lpstr>Got Procedures?</vt:lpstr>
      <vt:lpstr>Court Connection</vt:lpstr>
      <vt:lpstr>Connecting the Compliance Dots in District</vt:lpstr>
      <vt:lpstr>Does your district plan include these elements?</vt:lpstr>
      <vt:lpstr>LEA Procedures</vt:lpstr>
      <vt:lpstr>LEA Procedures</vt:lpstr>
      <vt:lpstr>Example: GSFR</vt:lpstr>
      <vt:lpstr>GSFR Scenario</vt:lpstr>
      <vt:lpstr>West Ada GSFR  Example</vt:lpstr>
      <vt:lpstr>West Ada GSFR Example</vt:lpstr>
      <vt:lpstr>LPOSD Educational Benefit Review Process</vt:lpstr>
      <vt:lpstr>We can prepare thoroughly, but what happens when it still goes wrong?</vt:lpstr>
      <vt:lpstr>Corrective Action Examples</vt:lpstr>
      <vt:lpstr>Corrective Action Examples</vt:lpstr>
      <vt:lpstr>How do you keep yourself current?</vt:lpstr>
      <vt:lpstr>Review of Learning Intentions</vt:lpstr>
      <vt:lpstr>  lee.Ramona@westada.org  joy.Jansen@lposd.org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Carrie Turner</dc:creator>
  <cp:lastModifiedBy>Joy Jansen</cp:lastModifiedBy>
  <cp:revision>8</cp:revision>
  <dcterms:created xsi:type="dcterms:W3CDTF">2025-04-14T16:10:48Z</dcterms:created>
  <dcterms:modified xsi:type="dcterms:W3CDTF">2026-03-03T18:46:46Z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0x010100CC2B2198C639274BB3111360A1D7E398</vt:lpwstr>
  </property>
  <property fmtid="{D5CDD505-2E9C-101B-9397-08002B2CF9AE}" pid="3" name="MediaServiceImageTags">
    <vt:lpwstr/>
  </property>
</Properties>
</file>