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media/image1.jpeg" ContentType="image/jpeg"/>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 id="298" r:id="rId50"/>
    <p:sldId id="299" r:id="rId51"/>
    <p:sldId id="300" r:id="rId52"/>
    <p:sldId id="301" r:id="rId53"/>
    <p:sldId id="302" r:id="rId54"/>
    <p:sldId id="303" r:id="rId55"/>
    <p:sldId id="304" r:id="rId56"/>
    <p:sldId id="305" r:id="rId57"/>
    <p:sldId id="306" r:id="rId58"/>
    <p:sldId id="307" r:id="rId59"/>
    <p:sldId id="308" r:id="rId60"/>
    <p:sldId id="309" r:id="rId61"/>
    <p:sldId id="310" r:id="rId62"/>
    <p:sldId id="311" r:id="rId63"/>
    <p:sldId id="312" r:id="rId64"/>
    <p:sldId id="313" r:id="rId65"/>
    <p:sldId id="314" r:id="rId66"/>
    <p:sldId id="315" r:id="rId67"/>
    <p:sldId id="316" r:id="rId68"/>
    <p:sldId id="317" r:id="rId69"/>
    <p:sldId id="318" r:id="rId70"/>
    <p:sldId id="319" r:id="rId71"/>
    <p:sldId id="320" r:id="rId72"/>
    <p:sldId id="321" r:id="rId73"/>
    <p:sldId id="322" r:id="rId74"/>
    <p:sldId id="323" r:id="rId75"/>
    <p:sldId id="324" r:id="rId76"/>
    <p:sldId id="325" r:id="rId77"/>
    <p:sldId id="326" r:id="rId78"/>
    <p:sldId id="327" r:id="rId79"/>
    <p:sldId id="328" r:id="rId80"/>
    <p:sldId id="329" r:id="rId81"/>
    <p:sldId id="330" r:id="rId82"/>
    <p:sldId id="331" r:id="rId83"/>
    <p:sldId id="332" r:id="rId84"/>
    <p:sldId id="333" r:id="rId85"/>
    <p:sldId id="334" r:id="rId86"/>
    <p:sldId id="335" r:id="rId87"/>
    <p:sldId id="336" r:id="rId88"/>
    <p:sldId id="337" r:id="rId89"/>
    <p:sldId id="338" r:id="rId90"/>
    <p:sldId id="339" r:id="rId91"/>
    <p:sldId id="340" r:id="rId92"/>
    <p:sldId id="341" r:id="rId93"/>
    <p:sldId id="342" r:id="rId94"/>
    <p:sldId id="343" r:id="rId95"/>
    <p:sldId id="344" r:id="rId96"/>
    <p:sldId id="345" r:id="rId97"/>
    <p:sldId id="346" r:id="rId98"/>
    <p:sldId id="347" r:id="rId99"/>
    <p:sldId id="348" r:id="rId100"/>
    <p:sldId id="349" r:id="rId101"/>
    <p:sldId id="350" r:id="rId102"/>
    <p:sldId id="351" r:id="rId103"/>
    <p:sldId id="352" r:id="rId104"/>
    <p:sldId id="353" r:id="rId105"/>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40639" indent="40639"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
          <a:solidFill>
            <a:srgbClr val="000000"/>
          </a:solidFill>
        </a:uFill>
        <a:latin typeface="+mj-lt"/>
        <a:ea typeface="+mj-ea"/>
        <a:cs typeface="+mj-cs"/>
        <a:sym typeface="Helvetica"/>
      </a:defRPr>
    </a:lvl1pPr>
    <a:lvl2pPr marL="0" marR="40639" indent="40639"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
          <a:solidFill>
            <a:srgbClr val="000000"/>
          </a:solidFill>
        </a:uFill>
        <a:latin typeface="+mj-lt"/>
        <a:ea typeface="+mj-ea"/>
        <a:cs typeface="+mj-cs"/>
        <a:sym typeface="Helvetica"/>
      </a:defRPr>
    </a:lvl2pPr>
    <a:lvl3pPr marL="0" marR="40639" indent="40639"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
          <a:solidFill>
            <a:srgbClr val="000000"/>
          </a:solidFill>
        </a:uFill>
        <a:latin typeface="+mj-lt"/>
        <a:ea typeface="+mj-ea"/>
        <a:cs typeface="+mj-cs"/>
        <a:sym typeface="Helvetica"/>
      </a:defRPr>
    </a:lvl3pPr>
    <a:lvl4pPr marL="0" marR="40639" indent="40639"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
          <a:solidFill>
            <a:srgbClr val="000000"/>
          </a:solidFill>
        </a:uFill>
        <a:latin typeface="+mj-lt"/>
        <a:ea typeface="+mj-ea"/>
        <a:cs typeface="+mj-cs"/>
        <a:sym typeface="Helvetica"/>
      </a:defRPr>
    </a:lvl4pPr>
    <a:lvl5pPr marL="0" marR="40639" indent="40639"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
          <a:solidFill>
            <a:srgbClr val="000000"/>
          </a:solidFill>
        </a:uFill>
        <a:latin typeface="+mj-lt"/>
        <a:ea typeface="+mj-ea"/>
        <a:cs typeface="+mj-cs"/>
        <a:sym typeface="Helvetica"/>
      </a:defRPr>
    </a:lvl5pPr>
    <a:lvl6pPr marL="0" marR="40639" indent="40639"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
          <a:solidFill>
            <a:srgbClr val="000000"/>
          </a:solidFill>
        </a:uFill>
        <a:latin typeface="+mj-lt"/>
        <a:ea typeface="+mj-ea"/>
        <a:cs typeface="+mj-cs"/>
        <a:sym typeface="Helvetica"/>
      </a:defRPr>
    </a:lvl6pPr>
    <a:lvl7pPr marL="0" marR="40639" indent="40639"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
          <a:solidFill>
            <a:srgbClr val="000000"/>
          </a:solidFill>
        </a:uFill>
        <a:latin typeface="+mj-lt"/>
        <a:ea typeface="+mj-ea"/>
        <a:cs typeface="+mj-cs"/>
        <a:sym typeface="Helvetica"/>
      </a:defRPr>
    </a:lvl7pPr>
    <a:lvl8pPr marL="0" marR="40639" indent="40639"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
          <a:solidFill>
            <a:srgbClr val="000000"/>
          </a:solidFill>
        </a:uFill>
        <a:latin typeface="+mj-lt"/>
        <a:ea typeface="+mj-ea"/>
        <a:cs typeface="+mj-cs"/>
        <a:sym typeface="Helvetica"/>
      </a:defRPr>
    </a:lvl8pPr>
    <a:lvl9pPr marL="0" marR="40639" indent="40639"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
          <a:solidFill>
            <a:srgbClr val="000000"/>
          </a:solidFill>
        </a:uFill>
        <a:latin typeface="+mj-lt"/>
        <a:ea typeface="+mj-ea"/>
        <a:cs typeface="+mj-cs"/>
        <a:sym typeface="Helvetica"/>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D1EA"/>
          </a:solidFill>
        </a:fill>
      </a:tcStyle>
    </a:wholeTbl>
    <a:band2H>
      <a:tcTxStyle b="def" i="def"/>
      <a:tcStyle>
        <a:tcBdr/>
        <a:fill>
          <a:solidFill>
            <a:srgbClr val="E6E9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FE4CB"/>
          </a:solidFill>
        </a:fill>
      </a:tcStyle>
    </a:wholeTbl>
    <a:band2H>
      <a:tcTxStyle b="def" i="def"/>
      <a:tcStyle>
        <a:tcBdr/>
        <a:fill>
          <a:solidFill>
            <a:srgbClr val="F7F2E7"/>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1CBD9"/>
          </a:solidFill>
        </a:fill>
      </a:tcStyle>
    </a:wholeTbl>
    <a:band2H>
      <a:tcTxStyle b="def" i="def"/>
      <a:tcStyle>
        <a:tcBdr/>
        <a:fill>
          <a:solidFill>
            <a:srgbClr val="EAE7ED"/>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 Id="rId50" Type="http://schemas.openxmlformats.org/officeDocument/2006/relationships/slide" Target="slides/slide43.xml"/><Relationship Id="rId51" Type="http://schemas.openxmlformats.org/officeDocument/2006/relationships/slide" Target="slides/slide44.xml"/><Relationship Id="rId52" Type="http://schemas.openxmlformats.org/officeDocument/2006/relationships/slide" Target="slides/slide45.xml"/><Relationship Id="rId53" Type="http://schemas.openxmlformats.org/officeDocument/2006/relationships/slide" Target="slides/slide46.xml"/><Relationship Id="rId54" Type="http://schemas.openxmlformats.org/officeDocument/2006/relationships/slide" Target="slides/slide47.xml"/><Relationship Id="rId55" Type="http://schemas.openxmlformats.org/officeDocument/2006/relationships/slide" Target="slides/slide48.xml"/><Relationship Id="rId56" Type="http://schemas.openxmlformats.org/officeDocument/2006/relationships/slide" Target="slides/slide49.xml"/><Relationship Id="rId57" Type="http://schemas.openxmlformats.org/officeDocument/2006/relationships/slide" Target="slides/slide50.xml"/><Relationship Id="rId58" Type="http://schemas.openxmlformats.org/officeDocument/2006/relationships/slide" Target="slides/slide51.xml"/><Relationship Id="rId59" Type="http://schemas.openxmlformats.org/officeDocument/2006/relationships/slide" Target="slides/slide52.xml"/><Relationship Id="rId60" Type="http://schemas.openxmlformats.org/officeDocument/2006/relationships/slide" Target="slides/slide53.xml"/><Relationship Id="rId61" Type="http://schemas.openxmlformats.org/officeDocument/2006/relationships/slide" Target="slides/slide54.xml"/><Relationship Id="rId62" Type="http://schemas.openxmlformats.org/officeDocument/2006/relationships/slide" Target="slides/slide55.xml"/><Relationship Id="rId63" Type="http://schemas.openxmlformats.org/officeDocument/2006/relationships/slide" Target="slides/slide56.xml"/><Relationship Id="rId64" Type="http://schemas.openxmlformats.org/officeDocument/2006/relationships/slide" Target="slides/slide57.xml"/><Relationship Id="rId65" Type="http://schemas.openxmlformats.org/officeDocument/2006/relationships/slide" Target="slides/slide58.xml"/><Relationship Id="rId66" Type="http://schemas.openxmlformats.org/officeDocument/2006/relationships/slide" Target="slides/slide59.xml"/><Relationship Id="rId67" Type="http://schemas.openxmlformats.org/officeDocument/2006/relationships/slide" Target="slides/slide60.xml"/><Relationship Id="rId68" Type="http://schemas.openxmlformats.org/officeDocument/2006/relationships/slide" Target="slides/slide61.xml"/><Relationship Id="rId69" Type="http://schemas.openxmlformats.org/officeDocument/2006/relationships/slide" Target="slides/slide62.xml"/><Relationship Id="rId70" Type="http://schemas.openxmlformats.org/officeDocument/2006/relationships/slide" Target="slides/slide63.xml"/><Relationship Id="rId71" Type="http://schemas.openxmlformats.org/officeDocument/2006/relationships/slide" Target="slides/slide64.xml"/><Relationship Id="rId72" Type="http://schemas.openxmlformats.org/officeDocument/2006/relationships/slide" Target="slides/slide65.xml"/><Relationship Id="rId73" Type="http://schemas.openxmlformats.org/officeDocument/2006/relationships/slide" Target="slides/slide66.xml"/><Relationship Id="rId74" Type="http://schemas.openxmlformats.org/officeDocument/2006/relationships/slide" Target="slides/slide67.xml"/><Relationship Id="rId75" Type="http://schemas.openxmlformats.org/officeDocument/2006/relationships/slide" Target="slides/slide68.xml"/><Relationship Id="rId76" Type="http://schemas.openxmlformats.org/officeDocument/2006/relationships/slide" Target="slides/slide69.xml"/><Relationship Id="rId77" Type="http://schemas.openxmlformats.org/officeDocument/2006/relationships/slide" Target="slides/slide70.xml"/><Relationship Id="rId78" Type="http://schemas.openxmlformats.org/officeDocument/2006/relationships/slide" Target="slides/slide71.xml"/><Relationship Id="rId79" Type="http://schemas.openxmlformats.org/officeDocument/2006/relationships/slide" Target="slides/slide72.xml"/><Relationship Id="rId80" Type="http://schemas.openxmlformats.org/officeDocument/2006/relationships/slide" Target="slides/slide73.xml"/><Relationship Id="rId81" Type="http://schemas.openxmlformats.org/officeDocument/2006/relationships/slide" Target="slides/slide74.xml"/><Relationship Id="rId82" Type="http://schemas.openxmlformats.org/officeDocument/2006/relationships/slide" Target="slides/slide75.xml"/><Relationship Id="rId83" Type="http://schemas.openxmlformats.org/officeDocument/2006/relationships/slide" Target="slides/slide76.xml"/><Relationship Id="rId84" Type="http://schemas.openxmlformats.org/officeDocument/2006/relationships/slide" Target="slides/slide77.xml"/><Relationship Id="rId85" Type="http://schemas.openxmlformats.org/officeDocument/2006/relationships/slide" Target="slides/slide78.xml"/><Relationship Id="rId86" Type="http://schemas.openxmlformats.org/officeDocument/2006/relationships/slide" Target="slides/slide79.xml"/><Relationship Id="rId87" Type="http://schemas.openxmlformats.org/officeDocument/2006/relationships/slide" Target="slides/slide80.xml"/><Relationship Id="rId88" Type="http://schemas.openxmlformats.org/officeDocument/2006/relationships/slide" Target="slides/slide81.xml"/><Relationship Id="rId89" Type="http://schemas.openxmlformats.org/officeDocument/2006/relationships/slide" Target="slides/slide82.xml"/><Relationship Id="rId90" Type="http://schemas.openxmlformats.org/officeDocument/2006/relationships/slide" Target="slides/slide83.xml"/><Relationship Id="rId91" Type="http://schemas.openxmlformats.org/officeDocument/2006/relationships/slide" Target="slides/slide84.xml"/><Relationship Id="rId92" Type="http://schemas.openxmlformats.org/officeDocument/2006/relationships/slide" Target="slides/slide85.xml"/><Relationship Id="rId93" Type="http://schemas.openxmlformats.org/officeDocument/2006/relationships/slide" Target="slides/slide86.xml"/><Relationship Id="rId94" Type="http://schemas.openxmlformats.org/officeDocument/2006/relationships/slide" Target="slides/slide87.xml"/><Relationship Id="rId95" Type="http://schemas.openxmlformats.org/officeDocument/2006/relationships/slide" Target="slides/slide88.xml"/><Relationship Id="rId96" Type="http://schemas.openxmlformats.org/officeDocument/2006/relationships/slide" Target="slides/slide89.xml"/><Relationship Id="rId97" Type="http://schemas.openxmlformats.org/officeDocument/2006/relationships/slide" Target="slides/slide90.xml"/><Relationship Id="rId98" Type="http://schemas.openxmlformats.org/officeDocument/2006/relationships/slide" Target="slides/slide91.xml"/><Relationship Id="rId99" Type="http://schemas.openxmlformats.org/officeDocument/2006/relationships/slide" Target="slides/slide92.xml"/><Relationship Id="rId100" Type="http://schemas.openxmlformats.org/officeDocument/2006/relationships/slide" Target="slides/slide93.xml"/><Relationship Id="rId101" Type="http://schemas.openxmlformats.org/officeDocument/2006/relationships/slide" Target="slides/slide94.xml"/><Relationship Id="rId102" Type="http://schemas.openxmlformats.org/officeDocument/2006/relationships/slide" Target="slides/slide95.xml"/><Relationship Id="rId103" Type="http://schemas.openxmlformats.org/officeDocument/2006/relationships/slide" Target="slides/slide96.xml"/><Relationship Id="rId104" Type="http://schemas.openxmlformats.org/officeDocument/2006/relationships/slide" Target="slides/slide97.xml"/><Relationship Id="rId105" Type="http://schemas.openxmlformats.org/officeDocument/2006/relationships/slide" Target="slides/slide98.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52" name="Shape 152"/>
          <p:cNvSpPr/>
          <p:nvPr>
            <p:ph type="sldImg"/>
          </p:nvPr>
        </p:nvSpPr>
        <p:spPr>
          <a:xfrm>
            <a:off x="1143000" y="685800"/>
            <a:ext cx="4572000" cy="3429000"/>
          </a:xfrm>
          <a:prstGeom prst="rect">
            <a:avLst/>
          </a:prstGeom>
        </p:spPr>
        <p:txBody>
          <a:bodyPr/>
          <a:lstStyle/>
          <a:p>
            <a:pPr/>
          </a:p>
        </p:txBody>
      </p:sp>
      <p:sp>
        <p:nvSpPr>
          <p:cNvPr id="153" name="Shape 153"/>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defTabSz="457200" latinLnBrk="0">
      <a:lnSpc>
        <a:spcPct val="117999"/>
      </a:lnSpc>
      <a:defRPr sz="2200">
        <a:latin typeface="+mn-lt"/>
        <a:ea typeface="+mn-ea"/>
        <a:cs typeface="+mn-cs"/>
        <a:sym typeface="Helvetica Neue"/>
      </a:defRPr>
    </a:lvl1pPr>
    <a:lvl2pPr indent="228600" defTabSz="457200" latinLnBrk="0">
      <a:lnSpc>
        <a:spcPct val="117999"/>
      </a:lnSpc>
      <a:defRPr sz="2200">
        <a:latin typeface="+mn-lt"/>
        <a:ea typeface="+mn-ea"/>
        <a:cs typeface="+mn-cs"/>
        <a:sym typeface="Helvetica Neue"/>
      </a:defRPr>
    </a:lvl2pPr>
    <a:lvl3pPr indent="457200" defTabSz="457200" latinLnBrk="0">
      <a:lnSpc>
        <a:spcPct val="117999"/>
      </a:lnSpc>
      <a:defRPr sz="2200">
        <a:latin typeface="+mn-lt"/>
        <a:ea typeface="+mn-ea"/>
        <a:cs typeface="+mn-cs"/>
        <a:sym typeface="Helvetica Neue"/>
      </a:defRPr>
    </a:lvl3pPr>
    <a:lvl4pPr indent="685800" defTabSz="457200" latinLnBrk="0">
      <a:lnSpc>
        <a:spcPct val="117999"/>
      </a:lnSpc>
      <a:defRPr sz="2200">
        <a:latin typeface="+mn-lt"/>
        <a:ea typeface="+mn-ea"/>
        <a:cs typeface="+mn-cs"/>
        <a:sym typeface="Helvetica Neue"/>
      </a:defRPr>
    </a:lvl4pPr>
    <a:lvl5pPr indent="914400" defTabSz="457200" latinLnBrk="0">
      <a:lnSpc>
        <a:spcPct val="117999"/>
      </a:lnSpc>
      <a:defRPr sz="2200">
        <a:latin typeface="+mn-lt"/>
        <a:ea typeface="+mn-ea"/>
        <a:cs typeface="+mn-cs"/>
        <a:sym typeface="Helvetica Neue"/>
      </a:defRPr>
    </a:lvl5pPr>
    <a:lvl6pPr indent="1143000" defTabSz="457200" latinLnBrk="0">
      <a:lnSpc>
        <a:spcPct val="117999"/>
      </a:lnSpc>
      <a:defRPr sz="2200">
        <a:latin typeface="+mn-lt"/>
        <a:ea typeface="+mn-ea"/>
        <a:cs typeface="+mn-cs"/>
        <a:sym typeface="Helvetica Neue"/>
      </a:defRPr>
    </a:lvl6pPr>
    <a:lvl7pPr indent="1371600" defTabSz="457200" latinLnBrk="0">
      <a:lnSpc>
        <a:spcPct val="117999"/>
      </a:lnSpc>
      <a:defRPr sz="2200">
        <a:latin typeface="+mn-lt"/>
        <a:ea typeface="+mn-ea"/>
        <a:cs typeface="+mn-cs"/>
        <a:sym typeface="Helvetica Neue"/>
      </a:defRPr>
    </a:lvl7pPr>
    <a:lvl8pPr indent="1600200" defTabSz="457200" latinLnBrk="0">
      <a:lnSpc>
        <a:spcPct val="117999"/>
      </a:lnSpc>
      <a:defRPr sz="2200">
        <a:latin typeface="+mn-lt"/>
        <a:ea typeface="+mn-ea"/>
        <a:cs typeface="+mn-cs"/>
        <a:sym typeface="Helvetica Neue"/>
      </a:defRPr>
    </a:lvl8pPr>
    <a:lvl9pPr indent="1828800" defTabSz="457200" latinLnBrk="0">
      <a:lnSpc>
        <a:spcPct val="117999"/>
      </a:lnSpc>
      <a:defRPr sz="2200">
        <a:latin typeface="+mn-lt"/>
        <a:ea typeface="+mn-ea"/>
        <a:cs typeface="+mn-cs"/>
        <a:sym typeface="Helvetica Neue"/>
      </a:defRPr>
    </a:lvl9pPr>
  </p:notesStyle>
</p:notesMaster>
</file>

<file path=ppt/notesSlides/_rels/notesSlide1.xml.rels><?xml version="1.0" encoding="UTF-8"?>
<Relationships xmlns="http://schemas.openxmlformats.org/package/2006/relationships"><Relationship Id="rId1" Type="http://schemas.openxmlformats.org/officeDocument/2006/relationships/slide" Target="../slides/slide3.xml"/><Relationship Id="rId2" Type="http://schemas.openxmlformats.org/officeDocument/2006/relationships/notesMaster" Target="../notesMasters/notesMaster1.xml"/></Relationships>

</file>

<file path=ppt/notesSlides/_rels/notesSlide2.xml.rels><?xml version="1.0" encoding="UTF-8"?>
<Relationships xmlns="http://schemas.openxmlformats.org/package/2006/relationships"><Relationship Id="rId1" Type="http://schemas.openxmlformats.org/officeDocument/2006/relationships/slide" Target="../slides/slide4.xml"/><Relationship Id="rId2"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2" name="Shape 162"/>
          <p:cNvSpPr/>
          <p:nvPr>
            <p:ph type="sldImg"/>
          </p:nvPr>
        </p:nvSpPr>
        <p:spPr>
          <a:prstGeom prst="rect">
            <a:avLst/>
          </a:prstGeom>
        </p:spPr>
        <p:txBody>
          <a:bodyPr/>
          <a:lstStyle/>
          <a:p>
            <a:pPr/>
          </a:p>
        </p:txBody>
      </p:sp>
      <p:sp>
        <p:nvSpPr>
          <p:cNvPr id="163" name="Shape 163"/>
          <p:cNvSpPr/>
          <p:nvPr>
            <p:ph type="body" sz="quarter" idx="1"/>
          </p:nvPr>
        </p:nvSpPr>
        <p:spPr>
          <a:prstGeom prst="rect">
            <a:avLst/>
          </a:prstGeom>
        </p:spPr>
        <p:txBody>
          <a:bodyPr/>
          <a:lstStyle>
            <a:lvl1pPr defTabSz="914400">
              <a:lnSpc>
                <a:spcPct val="100000"/>
              </a:lnSpc>
              <a:defRPr sz="1100">
                <a:latin typeface="Arial"/>
                <a:ea typeface="Arial"/>
                <a:cs typeface="Arial"/>
                <a:sym typeface="Arial"/>
              </a:defRPr>
            </a:lvl1pPr>
          </a:lstStyle>
          <a:p>
            <a:pPr/>
            <a:r>
              <a:t>Bonus case highlight - advertised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7" name="Shape 167"/>
          <p:cNvSpPr/>
          <p:nvPr>
            <p:ph type="sldImg"/>
          </p:nvPr>
        </p:nvSpPr>
        <p:spPr>
          <a:prstGeom prst="rect">
            <a:avLst/>
          </a:prstGeom>
        </p:spPr>
        <p:txBody>
          <a:bodyPr/>
          <a:lstStyle/>
          <a:p>
            <a:pPr/>
          </a:p>
        </p:txBody>
      </p:sp>
      <p:sp>
        <p:nvSpPr>
          <p:cNvPr id="168" name="Shape 168"/>
          <p:cNvSpPr/>
          <p:nvPr>
            <p:ph type="body" sz="quarter" idx="1"/>
          </p:nvPr>
        </p:nvSpPr>
        <p:spPr>
          <a:prstGeom prst="rect">
            <a:avLst/>
          </a:prstGeom>
        </p:spPr>
        <p:txBody>
          <a:bodyPr/>
          <a:lstStyle>
            <a:lvl1pPr defTabSz="914400">
              <a:lnSpc>
                <a:spcPct val="100000"/>
              </a:lnSpc>
              <a:defRPr sz="1100">
                <a:latin typeface="Arial"/>
                <a:ea typeface="Arial"/>
                <a:cs typeface="Arial"/>
                <a:sym typeface="Arial"/>
              </a:defRPr>
            </a:lvl1pPr>
          </a:lstStyle>
          <a:p>
            <a:pPr/>
            <a:r>
              <a:t>Bonus case highlight - advertised</a:t>
            </a:r>
          </a:p>
        </p:txBody>
      </p:sp>
    </p:spTree>
  </p:cSld>
  <p:clrMapOvr>
    <a:masterClrMapping/>
  </p:clrMapOvr>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eg"/></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Blends">
    <p:spTree>
      <p:nvGrpSpPr>
        <p:cNvPr id="1" name=""/>
        <p:cNvGrpSpPr/>
        <p:nvPr/>
      </p:nvGrpSpPr>
      <p:grpSpPr>
        <a:xfrm>
          <a:off x="0" y="0"/>
          <a:ext cx="0" cy="0"/>
          <a:chOff x="0" y="0"/>
          <a:chExt cx="0" cy="0"/>
        </a:xfrm>
      </p:grpSpPr>
      <p:sp>
        <p:nvSpPr>
          <p:cNvPr id="11" name="Title Text"/>
          <p:cNvSpPr txBox="1"/>
          <p:nvPr>
            <p:ph type="title"/>
          </p:nvPr>
        </p:nvSpPr>
        <p:spPr>
          <a:prstGeom prst="rect">
            <a:avLst/>
          </a:prstGeom>
        </p:spPr>
        <p:txBody>
          <a:bodyPr/>
          <a:lstStyle/>
          <a:p>
            <a:pPr/>
            <a:r>
              <a:t>Title Text</a:t>
            </a:r>
          </a:p>
        </p:txBody>
      </p:sp>
      <p:sp>
        <p:nvSpPr>
          <p:cNvPr id="12"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13"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0.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bg>
      <p:bgPr>
        <a:gradFill flip="none" rotWithShape="1">
          <a:gsLst>
            <a:gs pos="0">
              <a:srgbClr val="FFFFFF"/>
            </a:gs>
            <a:gs pos="100000">
              <a:srgbClr val="FFFFCC"/>
            </a:gs>
          </a:gsLst>
          <a:lin ang="16200000" scaled="0"/>
        </a:gradFill>
      </p:bgPr>
    </p:bg>
    <p:spTree>
      <p:nvGrpSpPr>
        <p:cNvPr id="1" name=""/>
        <p:cNvGrpSpPr/>
        <p:nvPr/>
      </p:nvGrpSpPr>
      <p:grpSpPr>
        <a:xfrm>
          <a:off x="0" y="0"/>
          <a:ext cx="0" cy="0"/>
          <a:chOff x="0" y="0"/>
          <a:chExt cx="0" cy="0"/>
        </a:xfrm>
      </p:grpSpPr>
      <p:sp>
        <p:nvSpPr>
          <p:cNvPr id="98" name="Line"/>
          <p:cNvSpPr/>
          <p:nvPr/>
        </p:nvSpPr>
        <p:spPr>
          <a:xfrm flipH="1">
            <a:off x="1543048" y="1028700"/>
            <a:ext cx="4" cy="4343400"/>
          </a:xfrm>
          <a:prstGeom prst="line">
            <a:avLst/>
          </a:prstGeom>
          <a:ln w="50800">
            <a:solidFill>
              <a:srgbClr val="CC3300"/>
            </a:solidFill>
          </a:ln>
        </p:spPr>
        <p:txBody>
          <a:bodyPr lIns="34289" tIns="34289" rIns="34289" bIns="34289"/>
          <a:lstStyle/>
          <a:p>
            <a:pPr marR="0" indent="0">
              <a:defRPr>
                <a:uFillTx/>
                <a:latin typeface="Arial"/>
                <a:ea typeface="Arial"/>
                <a:cs typeface="Arial"/>
                <a:sym typeface="Arial"/>
              </a:defRPr>
            </a:pPr>
          </a:p>
        </p:txBody>
      </p:sp>
      <p:sp>
        <p:nvSpPr>
          <p:cNvPr id="99" name="Line"/>
          <p:cNvSpPr/>
          <p:nvPr/>
        </p:nvSpPr>
        <p:spPr>
          <a:xfrm flipH="1">
            <a:off x="1600198" y="1371600"/>
            <a:ext cx="4" cy="4400550"/>
          </a:xfrm>
          <a:prstGeom prst="line">
            <a:avLst/>
          </a:prstGeom>
          <a:ln w="50800">
            <a:solidFill>
              <a:srgbClr val="FF6600"/>
            </a:solidFill>
          </a:ln>
        </p:spPr>
        <p:txBody>
          <a:bodyPr lIns="34289" tIns="34289" rIns="34289" bIns="34289"/>
          <a:lstStyle/>
          <a:p>
            <a:pPr marR="0" indent="0">
              <a:defRPr>
                <a:uFillTx/>
                <a:latin typeface="Arial"/>
                <a:ea typeface="Arial"/>
                <a:cs typeface="Arial"/>
                <a:sym typeface="Arial"/>
              </a:defRPr>
            </a:pPr>
          </a:p>
        </p:txBody>
      </p:sp>
      <p:sp>
        <p:nvSpPr>
          <p:cNvPr id="100" name="Title Text"/>
          <p:cNvSpPr txBox="1"/>
          <p:nvPr>
            <p:ph type="title"/>
          </p:nvPr>
        </p:nvSpPr>
        <p:spPr>
          <a:xfrm>
            <a:off x="1428750" y="1085850"/>
            <a:ext cx="6172200" cy="857250"/>
          </a:xfrm>
          <a:prstGeom prst="rect">
            <a:avLst/>
          </a:prstGeom>
        </p:spPr>
        <p:txBody>
          <a:bodyPr lIns="34289" tIns="34289" rIns="34289" bIns="34289" anchor="ctr"/>
          <a:lstStyle>
            <a:lvl1pPr marR="0" indent="0" algn="ctr">
              <a:defRPr>
                <a:solidFill>
                  <a:srgbClr val="000000"/>
                </a:solidFill>
                <a:uFillTx/>
                <a:latin typeface="Arial"/>
                <a:ea typeface="Arial"/>
                <a:cs typeface="Arial"/>
                <a:sym typeface="Arial"/>
              </a:defRPr>
            </a:lvl1pPr>
          </a:lstStyle>
          <a:p>
            <a:pPr/>
            <a:r>
              <a:t>Title Text</a:t>
            </a:r>
          </a:p>
        </p:txBody>
      </p:sp>
      <p:sp>
        <p:nvSpPr>
          <p:cNvPr id="101" name="Body Level One…"/>
          <p:cNvSpPr txBox="1"/>
          <p:nvPr>
            <p:ph type="body" sz="half" idx="1"/>
          </p:nvPr>
        </p:nvSpPr>
        <p:spPr>
          <a:xfrm>
            <a:off x="1485900" y="2000250"/>
            <a:ext cx="6172200" cy="3394473"/>
          </a:xfrm>
          <a:prstGeom prst="rect">
            <a:avLst/>
          </a:prstGeom>
        </p:spPr>
        <p:txBody>
          <a:bodyPr lIns="34289" tIns="34289" rIns="34289" bIns="34289"/>
          <a:lstStyle>
            <a:lvl1pPr marL="342900" marR="0">
              <a:buClrTx/>
              <a:buSzPct val="100000"/>
              <a:buFontTx/>
              <a:buChar char="»"/>
              <a:defRPr>
                <a:uFillTx/>
                <a:latin typeface="Arial"/>
                <a:ea typeface="Arial"/>
                <a:cs typeface="Arial"/>
                <a:sym typeface="Arial"/>
              </a:defRPr>
            </a:lvl1pPr>
            <a:lvl2pPr marL="783771" marR="0">
              <a:buClrTx/>
              <a:buSzPct val="100000"/>
              <a:buFontTx/>
              <a:buChar char="–"/>
              <a:defRPr>
                <a:uFillTx/>
                <a:latin typeface="Arial"/>
                <a:ea typeface="Arial"/>
                <a:cs typeface="Arial"/>
                <a:sym typeface="Arial"/>
              </a:defRPr>
            </a:lvl2pPr>
            <a:lvl3pPr marL="1219200" marR="0">
              <a:buClrTx/>
              <a:buSzPct val="100000"/>
              <a:buFontTx/>
              <a:buChar char="•"/>
              <a:defRPr>
                <a:uFillTx/>
                <a:latin typeface="Arial"/>
                <a:ea typeface="Arial"/>
                <a:cs typeface="Arial"/>
                <a:sym typeface="Arial"/>
              </a:defRPr>
            </a:lvl3pPr>
            <a:lvl4pPr marL="1737360" marR="0">
              <a:buClrTx/>
              <a:buSzPct val="100000"/>
              <a:buFontTx/>
              <a:buChar char="–"/>
              <a:defRPr>
                <a:uFillTx/>
                <a:latin typeface="Arial"/>
                <a:ea typeface="Arial"/>
                <a:cs typeface="Arial"/>
                <a:sym typeface="Arial"/>
              </a:defRPr>
            </a:lvl4pPr>
            <a:lvl5pPr marL="2235200" marR="0" indent="-406400">
              <a:buClrTx/>
              <a:buSzPct val="100000"/>
              <a:buFontTx/>
              <a:buChar char="»"/>
              <a:defRPr>
                <a:uFillTx/>
                <a:latin typeface="Arial"/>
                <a:ea typeface="Arial"/>
                <a:cs typeface="Arial"/>
                <a:sym typeface="Arial"/>
              </a:defRPr>
            </a:lvl5pPr>
          </a:lstStyle>
          <a:p>
            <a:pPr/>
            <a:r>
              <a:t>Body Level One</a:t>
            </a:r>
          </a:p>
          <a:p>
            <a:pPr lvl="1"/>
            <a:r>
              <a:t>Body Level Two</a:t>
            </a:r>
          </a:p>
          <a:p>
            <a:pPr lvl="2"/>
            <a:r>
              <a:t>Body Level Three</a:t>
            </a:r>
          </a:p>
          <a:p>
            <a:pPr lvl="3"/>
            <a:r>
              <a:t>Body Level Four</a:t>
            </a:r>
          </a:p>
          <a:p>
            <a:pPr lvl="4"/>
            <a:r>
              <a:t>Body Level Five</a:t>
            </a:r>
          </a:p>
        </p:txBody>
      </p:sp>
      <p:sp>
        <p:nvSpPr>
          <p:cNvPr id="102" name="Slide Number"/>
          <p:cNvSpPr txBox="1"/>
          <p:nvPr>
            <p:ph type="sldNum" sz="quarter" idx="2"/>
          </p:nvPr>
        </p:nvSpPr>
        <p:spPr>
          <a:xfrm>
            <a:off x="7379054" y="5541168"/>
            <a:ext cx="279047" cy="265963"/>
          </a:xfrm>
          <a:prstGeom prst="rect">
            <a:avLst/>
          </a:prstGeom>
        </p:spPr>
        <p:txBody>
          <a:bodyPr lIns="34289" tIns="34289" rIns="34289" bIns="34289" anchor="t"/>
          <a:lstStyle>
            <a:lvl1pPr algn="r" defTabSz="457200">
              <a:defRPr>
                <a:uFillTx/>
                <a:latin typeface="Arial"/>
                <a:ea typeface="Arial"/>
                <a:cs typeface="Arial"/>
                <a:sym typeface="Aria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bg>
      <p:bgPr>
        <a:gradFill flip="none" rotWithShape="1">
          <a:gsLst>
            <a:gs pos="0">
              <a:srgbClr val="FFFFFF"/>
            </a:gs>
            <a:gs pos="100000">
              <a:srgbClr val="FFFFCC"/>
            </a:gs>
          </a:gsLst>
          <a:lin ang="16200000" scaled="0"/>
        </a:gradFill>
      </p:bgPr>
    </p:bg>
    <p:spTree>
      <p:nvGrpSpPr>
        <p:cNvPr id="1" name=""/>
        <p:cNvGrpSpPr/>
        <p:nvPr/>
      </p:nvGrpSpPr>
      <p:grpSpPr>
        <a:xfrm>
          <a:off x="0" y="0"/>
          <a:ext cx="0" cy="0"/>
          <a:chOff x="0" y="0"/>
          <a:chExt cx="0" cy="0"/>
        </a:xfrm>
      </p:grpSpPr>
      <p:sp>
        <p:nvSpPr>
          <p:cNvPr id="109" name="Line"/>
          <p:cNvSpPr/>
          <p:nvPr/>
        </p:nvSpPr>
        <p:spPr>
          <a:xfrm flipH="1">
            <a:off x="1543048" y="1028700"/>
            <a:ext cx="4" cy="4343400"/>
          </a:xfrm>
          <a:prstGeom prst="line">
            <a:avLst/>
          </a:prstGeom>
          <a:ln w="50800">
            <a:solidFill>
              <a:srgbClr val="CC3300"/>
            </a:solidFill>
          </a:ln>
        </p:spPr>
        <p:txBody>
          <a:bodyPr lIns="34289" tIns="34289" rIns="34289" bIns="34289"/>
          <a:lstStyle/>
          <a:p>
            <a:pPr marR="0" indent="0">
              <a:defRPr>
                <a:uFillTx/>
                <a:latin typeface="Arial"/>
                <a:ea typeface="Arial"/>
                <a:cs typeface="Arial"/>
                <a:sym typeface="Arial"/>
              </a:defRPr>
            </a:pPr>
          </a:p>
        </p:txBody>
      </p:sp>
      <p:sp>
        <p:nvSpPr>
          <p:cNvPr id="110" name="Line"/>
          <p:cNvSpPr/>
          <p:nvPr/>
        </p:nvSpPr>
        <p:spPr>
          <a:xfrm flipH="1">
            <a:off x="1600198" y="1371600"/>
            <a:ext cx="4" cy="4400550"/>
          </a:xfrm>
          <a:prstGeom prst="line">
            <a:avLst/>
          </a:prstGeom>
          <a:ln w="50800">
            <a:solidFill>
              <a:srgbClr val="FF6600"/>
            </a:solidFill>
          </a:ln>
        </p:spPr>
        <p:txBody>
          <a:bodyPr lIns="34289" tIns="34289" rIns="34289" bIns="34289"/>
          <a:lstStyle/>
          <a:p>
            <a:pPr marR="0" indent="0">
              <a:defRPr>
                <a:uFillTx/>
                <a:latin typeface="Arial"/>
                <a:ea typeface="Arial"/>
                <a:cs typeface="Arial"/>
                <a:sym typeface="Arial"/>
              </a:defRPr>
            </a:pPr>
          </a:p>
        </p:txBody>
      </p:sp>
      <p:sp>
        <p:nvSpPr>
          <p:cNvPr id="111" name="Title Text"/>
          <p:cNvSpPr txBox="1"/>
          <p:nvPr>
            <p:ph type="title"/>
          </p:nvPr>
        </p:nvSpPr>
        <p:spPr>
          <a:xfrm>
            <a:off x="1428750" y="1085850"/>
            <a:ext cx="6172200" cy="857250"/>
          </a:xfrm>
          <a:prstGeom prst="rect">
            <a:avLst/>
          </a:prstGeom>
        </p:spPr>
        <p:txBody>
          <a:bodyPr lIns="34289" tIns="34289" rIns="34289" bIns="34289" anchor="ctr"/>
          <a:lstStyle>
            <a:lvl1pPr marR="0" indent="0" algn="ctr">
              <a:defRPr>
                <a:solidFill>
                  <a:srgbClr val="000000"/>
                </a:solidFill>
                <a:uFillTx/>
                <a:latin typeface="Arial"/>
                <a:ea typeface="Arial"/>
                <a:cs typeface="Arial"/>
                <a:sym typeface="Arial"/>
              </a:defRPr>
            </a:lvl1pPr>
          </a:lstStyle>
          <a:p>
            <a:pPr/>
            <a:r>
              <a:t>Title Text</a:t>
            </a:r>
          </a:p>
        </p:txBody>
      </p:sp>
      <p:sp>
        <p:nvSpPr>
          <p:cNvPr id="112" name="Body Level One…"/>
          <p:cNvSpPr txBox="1"/>
          <p:nvPr>
            <p:ph type="body" sz="half" idx="1"/>
          </p:nvPr>
        </p:nvSpPr>
        <p:spPr>
          <a:xfrm>
            <a:off x="1485900" y="2000250"/>
            <a:ext cx="6172200" cy="3394473"/>
          </a:xfrm>
          <a:prstGeom prst="rect">
            <a:avLst/>
          </a:prstGeom>
        </p:spPr>
        <p:txBody>
          <a:bodyPr lIns="34289" tIns="34289" rIns="34289" bIns="34289"/>
          <a:lstStyle>
            <a:lvl1pPr marL="342900" marR="0">
              <a:buClrTx/>
              <a:buSzPct val="100000"/>
              <a:buFontTx/>
              <a:buChar char="»"/>
              <a:defRPr>
                <a:uFillTx/>
                <a:latin typeface="Arial"/>
                <a:ea typeface="Arial"/>
                <a:cs typeface="Arial"/>
                <a:sym typeface="Arial"/>
              </a:defRPr>
            </a:lvl1pPr>
            <a:lvl2pPr marL="783771" marR="0">
              <a:buClrTx/>
              <a:buSzPct val="100000"/>
              <a:buFontTx/>
              <a:buChar char="–"/>
              <a:defRPr>
                <a:uFillTx/>
                <a:latin typeface="Arial"/>
                <a:ea typeface="Arial"/>
                <a:cs typeface="Arial"/>
                <a:sym typeface="Arial"/>
              </a:defRPr>
            </a:lvl2pPr>
            <a:lvl3pPr marL="1219200" marR="0">
              <a:buClrTx/>
              <a:buSzPct val="100000"/>
              <a:buFontTx/>
              <a:buChar char="•"/>
              <a:defRPr>
                <a:uFillTx/>
                <a:latin typeface="Arial"/>
                <a:ea typeface="Arial"/>
                <a:cs typeface="Arial"/>
                <a:sym typeface="Arial"/>
              </a:defRPr>
            </a:lvl3pPr>
            <a:lvl4pPr marL="1737360" marR="0">
              <a:buClrTx/>
              <a:buSzPct val="100000"/>
              <a:buFontTx/>
              <a:buChar char="–"/>
              <a:defRPr>
                <a:uFillTx/>
                <a:latin typeface="Arial"/>
                <a:ea typeface="Arial"/>
                <a:cs typeface="Arial"/>
                <a:sym typeface="Arial"/>
              </a:defRPr>
            </a:lvl4pPr>
            <a:lvl5pPr marL="2235200" marR="0" indent="-406400">
              <a:buClrTx/>
              <a:buSzPct val="100000"/>
              <a:buFontTx/>
              <a:buChar char="»"/>
              <a:defRPr>
                <a:uFillTx/>
                <a:latin typeface="Arial"/>
                <a:ea typeface="Arial"/>
                <a:cs typeface="Arial"/>
                <a:sym typeface="Arial"/>
              </a:defRPr>
            </a:lvl5pPr>
          </a:lstStyle>
          <a:p>
            <a:pPr/>
            <a:r>
              <a:t>Body Level One</a:t>
            </a:r>
          </a:p>
          <a:p>
            <a:pPr lvl="1"/>
            <a:r>
              <a:t>Body Level Two</a:t>
            </a:r>
          </a:p>
          <a:p>
            <a:pPr lvl="2"/>
            <a:r>
              <a:t>Body Level Three</a:t>
            </a:r>
          </a:p>
          <a:p>
            <a:pPr lvl="3"/>
            <a:r>
              <a:t>Body Level Four</a:t>
            </a:r>
          </a:p>
          <a:p>
            <a:pPr lvl="4"/>
            <a:r>
              <a:t>Body Level Five</a:t>
            </a:r>
          </a:p>
        </p:txBody>
      </p:sp>
      <p:sp>
        <p:nvSpPr>
          <p:cNvPr id="113" name="Slide Number"/>
          <p:cNvSpPr txBox="1"/>
          <p:nvPr>
            <p:ph type="sldNum" sz="quarter" idx="2"/>
          </p:nvPr>
        </p:nvSpPr>
        <p:spPr>
          <a:xfrm>
            <a:off x="7379054" y="5541168"/>
            <a:ext cx="279047" cy="265963"/>
          </a:xfrm>
          <a:prstGeom prst="rect">
            <a:avLst/>
          </a:prstGeom>
        </p:spPr>
        <p:txBody>
          <a:bodyPr lIns="34289" tIns="34289" rIns="34289" bIns="34289" anchor="t"/>
          <a:lstStyle>
            <a:lvl1pPr algn="r" defTabSz="457200">
              <a:defRPr>
                <a:uFillTx/>
                <a:latin typeface="Arial"/>
                <a:ea typeface="Arial"/>
                <a:cs typeface="Arial"/>
                <a:sym typeface="Aria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Only">
    <p:spTree>
      <p:nvGrpSpPr>
        <p:cNvPr id="1" name=""/>
        <p:cNvGrpSpPr/>
        <p:nvPr/>
      </p:nvGrpSpPr>
      <p:grpSpPr>
        <a:xfrm>
          <a:off x="0" y="0"/>
          <a:ext cx="0" cy="0"/>
          <a:chOff x="0" y="0"/>
          <a:chExt cx="0" cy="0"/>
        </a:xfrm>
      </p:grpSpPr>
      <p:sp>
        <p:nvSpPr>
          <p:cNvPr id="120" name="Title Text"/>
          <p:cNvSpPr txBox="1"/>
          <p:nvPr>
            <p:ph type="title"/>
          </p:nvPr>
        </p:nvSpPr>
        <p:spPr>
          <a:xfrm>
            <a:off x="628650" y="1131093"/>
            <a:ext cx="7886700" cy="994174"/>
          </a:xfrm>
          <a:prstGeom prst="rect">
            <a:avLst/>
          </a:prstGeom>
        </p:spPr>
        <p:txBody>
          <a:bodyPr lIns="34289" tIns="34289" rIns="34289" bIns="34289" anchor="ctr"/>
          <a:lstStyle>
            <a:lvl1pPr marR="0" indent="0">
              <a:lnSpc>
                <a:spcPct val="90000"/>
              </a:lnSpc>
              <a:defRPr>
                <a:solidFill>
                  <a:srgbClr val="000000"/>
                </a:solidFill>
                <a:uFillTx/>
                <a:latin typeface="+mj-lt"/>
                <a:ea typeface="+mj-ea"/>
                <a:cs typeface="+mj-cs"/>
                <a:sym typeface="Helvetica"/>
              </a:defRPr>
            </a:lvl1pPr>
          </a:lstStyle>
          <a:p>
            <a:pPr/>
            <a:r>
              <a:t>Title Text</a:t>
            </a:r>
          </a:p>
        </p:txBody>
      </p:sp>
      <p:sp>
        <p:nvSpPr>
          <p:cNvPr id="121" name="Slide Number"/>
          <p:cNvSpPr txBox="1"/>
          <p:nvPr>
            <p:ph type="sldNum" sz="quarter" idx="2"/>
          </p:nvPr>
        </p:nvSpPr>
        <p:spPr>
          <a:xfrm>
            <a:off x="8279586" y="5648711"/>
            <a:ext cx="235765" cy="225446"/>
          </a:xfrm>
          <a:prstGeom prst="rect">
            <a:avLst/>
          </a:prstGeom>
        </p:spPr>
        <p:txBody>
          <a:bodyPr lIns="34289" tIns="34289" rIns="34289" bIns="34289" anchor="ctr"/>
          <a:lstStyle>
            <a:lvl1pPr algn="r" defTabSz="914400">
              <a:defRPr sz="1200">
                <a:solidFill>
                  <a:srgbClr val="888888"/>
                </a:solidFill>
                <a:uFillTx/>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128" name="Title Text"/>
          <p:cNvSpPr txBox="1"/>
          <p:nvPr>
            <p:ph type="title"/>
          </p:nvPr>
        </p:nvSpPr>
        <p:spPr>
          <a:xfrm>
            <a:off x="457200" y="274638"/>
            <a:ext cx="8229600" cy="1143001"/>
          </a:xfrm>
          <a:prstGeom prst="rect">
            <a:avLst/>
          </a:prstGeom>
        </p:spPr>
        <p:txBody>
          <a:bodyPr lIns="45719" tIns="45719" rIns="45719" bIns="45719" anchor="ctr"/>
          <a:lstStyle>
            <a:lvl1pPr marR="0" indent="0" algn="ctr" defTabSz="457200">
              <a:defRPr>
                <a:solidFill>
                  <a:srgbClr val="000000"/>
                </a:solidFill>
                <a:uFillTx/>
                <a:latin typeface="Calibri"/>
                <a:ea typeface="Calibri"/>
                <a:cs typeface="Calibri"/>
                <a:sym typeface="Calibri"/>
              </a:defRPr>
            </a:lvl1pPr>
          </a:lstStyle>
          <a:p>
            <a:pPr/>
            <a:r>
              <a:t>Title Text</a:t>
            </a:r>
          </a:p>
        </p:txBody>
      </p:sp>
      <p:sp>
        <p:nvSpPr>
          <p:cNvPr id="129" name="Body Level One…"/>
          <p:cNvSpPr txBox="1"/>
          <p:nvPr>
            <p:ph type="body" idx="1"/>
          </p:nvPr>
        </p:nvSpPr>
        <p:spPr>
          <a:xfrm>
            <a:off x="457200" y="1600200"/>
            <a:ext cx="8229600" cy="4525963"/>
          </a:xfrm>
          <a:prstGeom prst="rect">
            <a:avLst/>
          </a:prstGeom>
        </p:spPr>
        <p:txBody>
          <a:bodyPr lIns="45719" tIns="45719" rIns="45719" bIns="45719"/>
          <a:lstStyle>
            <a:lvl1pPr marL="342900" marR="0" defTabSz="457200">
              <a:buClrTx/>
              <a:buSzPct val="100000"/>
              <a:buFont typeface="Arial"/>
              <a:buChar char="•"/>
              <a:defRPr>
                <a:uFillTx/>
                <a:latin typeface="Calibri"/>
                <a:ea typeface="Calibri"/>
                <a:cs typeface="Calibri"/>
                <a:sym typeface="Calibri"/>
              </a:defRPr>
            </a:lvl1pPr>
            <a:lvl2pPr marL="783771" marR="0" indent="-326571" defTabSz="457200">
              <a:buClrTx/>
              <a:buSzPct val="100000"/>
              <a:buFont typeface="Arial"/>
              <a:buChar char="–"/>
              <a:defRPr>
                <a:uFillTx/>
                <a:latin typeface="Calibri"/>
                <a:ea typeface="Calibri"/>
                <a:cs typeface="Calibri"/>
                <a:sym typeface="Calibri"/>
              </a:defRPr>
            </a:lvl2pPr>
            <a:lvl3pPr marL="1219200" marR="0" defTabSz="457200">
              <a:buClrTx/>
              <a:buSzPct val="100000"/>
              <a:buFont typeface="Arial"/>
              <a:buChar char="•"/>
              <a:defRPr>
                <a:uFillTx/>
                <a:latin typeface="Calibri"/>
                <a:ea typeface="Calibri"/>
                <a:cs typeface="Calibri"/>
                <a:sym typeface="Calibri"/>
              </a:defRPr>
            </a:lvl3pPr>
            <a:lvl4pPr marL="1737360" marR="0" defTabSz="457200">
              <a:buClrTx/>
              <a:buSzPct val="100000"/>
              <a:buFont typeface="Arial"/>
              <a:buChar char="–"/>
              <a:defRPr>
                <a:uFillTx/>
                <a:latin typeface="Calibri"/>
                <a:ea typeface="Calibri"/>
                <a:cs typeface="Calibri"/>
                <a:sym typeface="Calibri"/>
              </a:defRPr>
            </a:lvl4pPr>
            <a:lvl5pPr marL="2194560" marR="0" defTabSz="457200">
              <a:buClrTx/>
              <a:buSzPct val="100000"/>
              <a:buFont typeface="Arial"/>
              <a:buChar char="»"/>
              <a:defRPr>
                <a:uFillTx/>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130" name="Slide Number"/>
          <p:cNvSpPr txBox="1"/>
          <p:nvPr>
            <p:ph type="sldNum" sz="quarter" idx="2"/>
          </p:nvPr>
        </p:nvSpPr>
        <p:spPr>
          <a:xfrm>
            <a:off x="8428176" y="6414760"/>
            <a:ext cx="258624" cy="248305"/>
          </a:xfrm>
          <a:prstGeom prst="rect">
            <a:avLst/>
          </a:prstGeom>
        </p:spPr>
        <p:txBody>
          <a:bodyPr lIns="45719" tIns="45719" rIns="45719" bIns="45719" anchor="ctr"/>
          <a:lstStyle>
            <a:lvl1pPr algn="r" defTabSz="457200">
              <a:defRPr sz="1200">
                <a:solidFill>
                  <a:srgbClr val="888888"/>
                </a:solidFill>
                <a:uFillTx/>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Photo">
    <p:spTree>
      <p:nvGrpSpPr>
        <p:cNvPr id="1" name=""/>
        <p:cNvGrpSpPr/>
        <p:nvPr/>
      </p:nvGrpSpPr>
      <p:grpSpPr>
        <a:xfrm>
          <a:off x="0" y="0"/>
          <a:ext cx="0" cy="0"/>
          <a:chOff x="0" y="0"/>
          <a:chExt cx="0" cy="0"/>
        </a:xfrm>
      </p:grpSpPr>
      <p:sp>
        <p:nvSpPr>
          <p:cNvPr id="137" name="Image"/>
          <p:cNvSpPr/>
          <p:nvPr>
            <p:ph type="pic" idx="21"/>
          </p:nvPr>
        </p:nvSpPr>
        <p:spPr>
          <a:xfrm>
            <a:off x="714375" y="857250"/>
            <a:ext cx="8032535" cy="5357813"/>
          </a:xfrm>
          <a:prstGeom prst="rect">
            <a:avLst/>
          </a:prstGeom>
        </p:spPr>
        <p:txBody>
          <a:bodyPr lIns="91439" tIns="45719" rIns="91439" bIns="45719">
            <a:noAutofit/>
          </a:bodyPr>
          <a:lstStyle/>
          <a:p>
            <a:pPr/>
          </a:p>
        </p:txBody>
      </p:sp>
      <p:sp>
        <p:nvSpPr>
          <p:cNvPr id="138" name="Slide Number"/>
          <p:cNvSpPr txBox="1"/>
          <p:nvPr>
            <p:ph type="sldNum" sz="quarter" idx="2"/>
          </p:nvPr>
        </p:nvSpPr>
        <p:spPr>
          <a:xfrm>
            <a:off x="4450777" y="5736208"/>
            <a:ext cx="235748" cy="231379"/>
          </a:xfrm>
          <a:prstGeom prst="rect">
            <a:avLst/>
          </a:prstGeom>
        </p:spPr>
        <p:txBody>
          <a:bodyPr lIns="26789" tIns="26789" rIns="26789" bIns="26789" anchor="t"/>
          <a:lstStyle>
            <a:lvl1pPr defTabSz="410765">
              <a:defRPr sz="1200">
                <a:uFillTx/>
                <a:latin typeface="Helvetica Light"/>
                <a:ea typeface="Helvetica Light"/>
                <a:cs typeface="Helvetica Light"/>
                <a:sym typeface="Helvetica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1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 Center">
    <p:spTree>
      <p:nvGrpSpPr>
        <p:cNvPr id="1" name=""/>
        <p:cNvGrpSpPr/>
        <p:nvPr/>
      </p:nvGrpSpPr>
      <p:grpSpPr>
        <a:xfrm>
          <a:off x="0" y="0"/>
          <a:ext cx="0" cy="0"/>
          <a:chOff x="0" y="0"/>
          <a:chExt cx="0" cy="0"/>
        </a:xfrm>
      </p:grpSpPr>
      <p:sp>
        <p:nvSpPr>
          <p:cNvPr id="145" name="Title Text"/>
          <p:cNvSpPr txBox="1"/>
          <p:nvPr>
            <p:ph type="title"/>
          </p:nvPr>
        </p:nvSpPr>
        <p:spPr>
          <a:xfrm>
            <a:off x="1812726" y="2558355"/>
            <a:ext cx="5518548" cy="1741290"/>
          </a:xfrm>
          <a:prstGeom prst="rect">
            <a:avLst/>
          </a:prstGeom>
        </p:spPr>
        <p:txBody>
          <a:bodyPr lIns="26789" tIns="26789" rIns="26789" bIns="26789" anchor="ctr"/>
          <a:lstStyle>
            <a:lvl1pPr marR="0" indent="0" algn="ctr" defTabSz="410765">
              <a:defRPr sz="5600">
                <a:solidFill>
                  <a:srgbClr val="000000"/>
                </a:solidFill>
                <a:uFillTx/>
                <a:latin typeface="Helvetica Light"/>
                <a:ea typeface="Helvetica Light"/>
                <a:cs typeface="Helvetica Light"/>
                <a:sym typeface="Helvetica Light"/>
              </a:defRPr>
            </a:lvl1pPr>
          </a:lstStyle>
          <a:p>
            <a:pPr/>
            <a:r>
              <a:t>Title Text</a:t>
            </a:r>
          </a:p>
        </p:txBody>
      </p:sp>
      <p:sp>
        <p:nvSpPr>
          <p:cNvPr id="146" name="Slide Number"/>
          <p:cNvSpPr txBox="1"/>
          <p:nvPr>
            <p:ph type="sldNum" sz="quarter" idx="2"/>
          </p:nvPr>
        </p:nvSpPr>
        <p:spPr>
          <a:xfrm>
            <a:off x="4450777" y="5736208"/>
            <a:ext cx="235748" cy="231379"/>
          </a:xfrm>
          <a:prstGeom prst="rect">
            <a:avLst/>
          </a:prstGeom>
        </p:spPr>
        <p:txBody>
          <a:bodyPr lIns="26789" tIns="26789" rIns="26789" bIns="26789" anchor="t"/>
          <a:lstStyle>
            <a:lvl1pPr defTabSz="410765">
              <a:defRPr sz="1200">
                <a:uFillTx/>
                <a:latin typeface="Helvetica Light"/>
                <a:ea typeface="Helvetica Light"/>
                <a:cs typeface="Helvetica Light"/>
                <a:sym typeface="Helvetica Light"/>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2.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1_Blends">
    <p:spTree>
      <p:nvGrpSpPr>
        <p:cNvPr id="1" name=""/>
        <p:cNvGrpSpPr/>
        <p:nvPr/>
      </p:nvGrpSpPr>
      <p:grpSpPr>
        <a:xfrm>
          <a:off x="0" y="0"/>
          <a:ext cx="0" cy="0"/>
          <a:chOff x="0" y="0"/>
          <a:chExt cx="0" cy="0"/>
        </a:xfrm>
      </p:grpSpPr>
      <p:pic>
        <p:nvPicPr>
          <p:cNvPr id="20" name="bluecorners.jpg" descr="bluecorners.jpg"/>
          <p:cNvPicPr>
            <a:picLocks noChangeAspect="1"/>
          </p:cNvPicPr>
          <p:nvPr/>
        </p:nvPicPr>
        <p:blipFill>
          <a:blip r:embed="rId2">
            <a:extLst/>
          </a:blip>
          <a:stretch>
            <a:fillRect/>
          </a:stretch>
        </p:blipFill>
        <p:spPr>
          <a:xfrm>
            <a:off x="0" y="0"/>
            <a:ext cx="9144000" cy="6858000"/>
          </a:xfrm>
          <a:prstGeom prst="rect">
            <a:avLst/>
          </a:prstGeom>
          <a:ln w="12700">
            <a:miter lim="400000"/>
          </a:ln>
        </p:spPr>
      </p:pic>
      <p:sp>
        <p:nvSpPr>
          <p:cNvPr id="21" name="Title Text"/>
          <p:cNvSpPr txBox="1"/>
          <p:nvPr>
            <p:ph type="title"/>
          </p:nvPr>
        </p:nvSpPr>
        <p:spPr>
          <a:prstGeom prst="rect">
            <a:avLst/>
          </a:prstGeom>
        </p:spPr>
        <p:txBody>
          <a:bodyPr/>
          <a:lstStyle/>
          <a:p>
            <a:pPr/>
            <a:r>
              <a:t>Title Text</a:t>
            </a:r>
          </a:p>
        </p:txBody>
      </p:sp>
      <p:sp>
        <p:nvSpPr>
          <p:cNvPr id="22" name="Body Level One…"/>
          <p:cNvSpPr txBox="1"/>
          <p:nvPr>
            <p:ph type="body" idx="1"/>
          </p:nvPr>
        </p:nvSpPr>
        <p:spPr>
          <a:prstGeom prst="rect">
            <a:avLst/>
          </a:prstGeom>
        </p:spPr>
        <p:txBody>
          <a:bodyPr/>
          <a:lstStyle/>
          <a:p>
            <a:pPr/>
            <a:r>
              <a:t>Body Level One</a:t>
            </a:r>
          </a:p>
          <a:p>
            <a:pPr lvl="1"/>
            <a:r>
              <a:t>Body Level Two</a:t>
            </a:r>
          </a:p>
          <a:p>
            <a:pPr lvl="2"/>
            <a:r>
              <a:t>Body Level Three</a:t>
            </a:r>
          </a:p>
          <a:p>
            <a:pPr lvl="3"/>
            <a:r>
              <a:t>Body Level Four</a:t>
            </a:r>
          </a:p>
          <a:p>
            <a:pPr lvl="4"/>
            <a:r>
              <a:t>Body Level Five</a:t>
            </a:r>
          </a:p>
        </p:txBody>
      </p:sp>
      <p:sp>
        <p:nvSpPr>
          <p:cNvPr id="23" name="Slide Number"/>
          <p:cNvSpPr txBox="1"/>
          <p:nvPr>
            <p:ph type="sldNum" sz="quarter" idx="2"/>
          </p:nvPr>
        </p:nvSpPr>
        <p:spPr>
          <a:xfrm>
            <a:off x="4348460" y="6388100"/>
            <a:ext cx="447080" cy="469900"/>
          </a:xfrm>
          <a:prstGeom prst="rect">
            <a:avLst/>
          </a:prstGeom>
        </p:spPr>
        <p:txBody>
          <a:bodyPr anchor="t"/>
          <a:lstStyle>
            <a:lvl1pPr>
              <a:defRPr sz="2400"/>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3.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OBJECT">
    <p:bg>
      <p:bgPr>
        <a:solidFill>
          <a:srgbClr val="073763"/>
        </a:solidFill>
      </p:bgPr>
    </p:bg>
    <p:spTree>
      <p:nvGrpSpPr>
        <p:cNvPr id="1" name=""/>
        <p:cNvGrpSpPr/>
        <p:nvPr/>
      </p:nvGrpSpPr>
      <p:grpSpPr>
        <a:xfrm>
          <a:off x="0" y="0"/>
          <a:ext cx="0" cy="0"/>
          <a:chOff x="0" y="0"/>
          <a:chExt cx="0" cy="0"/>
        </a:xfrm>
      </p:grpSpPr>
      <p:sp>
        <p:nvSpPr>
          <p:cNvPr id="30" name="Title Text"/>
          <p:cNvSpPr txBox="1"/>
          <p:nvPr>
            <p:ph type="title"/>
          </p:nvPr>
        </p:nvSpPr>
        <p:spPr>
          <a:xfrm>
            <a:off x="628650" y="1131093"/>
            <a:ext cx="7886700" cy="994201"/>
          </a:xfrm>
          <a:prstGeom prst="rect">
            <a:avLst/>
          </a:prstGeom>
        </p:spPr>
        <p:txBody>
          <a:bodyPr lIns="34275" tIns="34275" rIns="34275" bIns="34275" anchor="ctr"/>
          <a:lstStyle>
            <a:lvl1pPr marR="0" indent="0" defTabSz="1219200">
              <a:lnSpc>
                <a:spcPct val="90000"/>
              </a:lnSpc>
              <a:defRPr b="1" sz="4800">
                <a:solidFill>
                  <a:srgbClr val="FFD966"/>
                </a:solidFill>
                <a:uFillTx/>
                <a:latin typeface="Verdana"/>
                <a:ea typeface="Verdana"/>
                <a:cs typeface="Verdana"/>
                <a:sym typeface="Verdana"/>
              </a:defRPr>
            </a:lvl1pPr>
          </a:lstStyle>
          <a:p>
            <a:pPr/>
            <a:r>
              <a:t>Title Text</a:t>
            </a:r>
          </a:p>
        </p:txBody>
      </p:sp>
      <p:sp>
        <p:nvSpPr>
          <p:cNvPr id="31" name="Body Level One…"/>
          <p:cNvSpPr txBox="1"/>
          <p:nvPr>
            <p:ph type="body" idx="1"/>
          </p:nvPr>
        </p:nvSpPr>
        <p:spPr>
          <a:xfrm>
            <a:off x="628650" y="2226469"/>
            <a:ext cx="7886700" cy="3263401"/>
          </a:xfrm>
          <a:prstGeom prst="rect">
            <a:avLst/>
          </a:prstGeom>
        </p:spPr>
        <p:txBody>
          <a:bodyPr lIns="34275" tIns="34275" rIns="34275" bIns="34275"/>
          <a:lstStyle>
            <a:lvl1pPr marL="563033" marR="0" indent="-423333" defTabSz="1219200">
              <a:lnSpc>
                <a:spcPct val="90000"/>
              </a:lnSpc>
              <a:spcBef>
                <a:spcPts val="1000"/>
              </a:spcBef>
              <a:buClr>
                <a:srgbClr val="000000"/>
              </a:buClr>
              <a:buSzPts val="2400"/>
              <a:buFont typeface="Verdana"/>
              <a:defRPr sz="2400">
                <a:solidFill>
                  <a:srgbClr val="FFFFFF"/>
                </a:solidFill>
                <a:uFillTx/>
                <a:latin typeface="Verdana"/>
                <a:ea typeface="Verdana"/>
                <a:cs typeface="Verdana"/>
                <a:sym typeface="Verdana"/>
              </a:defRPr>
            </a:lvl1pPr>
            <a:lvl2pPr marL="1141185" marR="0" indent="-544285" defTabSz="1219200">
              <a:lnSpc>
                <a:spcPct val="90000"/>
              </a:lnSpc>
              <a:spcBef>
                <a:spcPts val="1000"/>
              </a:spcBef>
              <a:buClr>
                <a:srgbClr val="000000"/>
              </a:buClr>
              <a:buSzPts val="2400"/>
              <a:buFont typeface="Verdana"/>
              <a:defRPr sz="2400">
                <a:solidFill>
                  <a:srgbClr val="FFFFFF"/>
                </a:solidFill>
                <a:uFillTx/>
                <a:latin typeface="Verdana"/>
                <a:ea typeface="Verdana"/>
                <a:cs typeface="Verdana"/>
                <a:sym typeface="Verdana"/>
              </a:defRPr>
            </a:lvl2pPr>
            <a:lvl3pPr marL="1598385" marR="0" indent="-544285" defTabSz="1219200">
              <a:lnSpc>
                <a:spcPct val="90000"/>
              </a:lnSpc>
              <a:spcBef>
                <a:spcPts val="1000"/>
              </a:spcBef>
              <a:buClr>
                <a:srgbClr val="000000"/>
              </a:buClr>
              <a:buSzPts val="2400"/>
              <a:buFont typeface="Verdana"/>
              <a:defRPr sz="2400">
                <a:solidFill>
                  <a:srgbClr val="FFFFFF"/>
                </a:solidFill>
                <a:uFillTx/>
                <a:latin typeface="Verdana"/>
                <a:ea typeface="Verdana"/>
                <a:cs typeface="Verdana"/>
                <a:sym typeface="Verdana"/>
              </a:defRPr>
            </a:lvl3pPr>
            <a:lvl4pPr marL="2055585" marR="0" indent="-544285" defTabSz="1219200">
              <a:lnSpc>
                <a:spcPct val="90000"/>
              </a:lnSpc>
              <a:spcBef>
                <a:spcPts val="1000"/>
              </a:spcBef>
              <a:buClr>
                <a:srgbClr val="000000"/>
              </a:buClr>
              <a:buSzPts val="2400"/>
              <a:buFont typeface="Verdana"/>
              <a:defRPr sz="2400">
                <a:solidFill>
                  <a:srgbClr val="FFFFFF"/>
                </a:solidFill>
                <a:uFillTx/>
                <a:latin typeface="Verdana"/>
                <a:ea typeface="Verdana"/>
                <a:cs typeface="Verdana"/>
                <a:sym typeface="Verdana"/>
              </a:defRPr>
            </a:lvl4pPr>
            <a:lvl5pPr marL="2512785" marR="0" indent="-544285" defTabSz="1219200">
              <a:lnSpc>
                <a:spcPct val="90000"/>
              </a:lnSpc>
              <a:spcBef>
                <a:spcPts val="1000"/>
              </a:spcBef>
              <a:buClr>
                <a:srgbClr val="000000"/>
              </a:buClr>
              <a:buSzPts val="2400"/>
              <a:buFont typeface="Verdana"/>
              <a:defRPr sz="2400">
                <a:solidFill>
                  <a:srgbClr val="FFFFFF"/>
                </a:solidFill>
                <a:uFillTx/>
                <a:latin typeface="Verdana"/>
                <a:ea typeface="Verdana"/>
                <a:cs typeface="Verdana"/>
                <a:sym typeface="Verdana"/>
              </a:defRPr>
            </a:lvl5pPr>
          </a:lstStyle>
          <a:p>
            <a:pPr/>
            <a:r>
              <a:t>Body Level One</a:t>
            </a:r>
          </a:p>
          <a:p>
            <a:pPr lvl="1"/>
            <a:r>
              <a:t>Body Level Two</a:t>
            </a:r>
          </a:p>
          <a:p>
            <a:pPr lvl="2"/>
            <a:r>
              <a:t>Body Level Three</a:t>
            </a:r>
          </a:p>
          <a:p>
            <a:pPr lvl="3"/>
            <a:r>
              <a:t>Body Level Four</a:t>
            </a:r>
          </a:p>
          <a:p>
            <a:pPr lvl="4"/>
            <a:r>
              <a:t>Body Level Five</a:t>
            </a:r>
          </a:p>
        </p:txBody>
      </p:sp>
      <p:sp>
        <p:nvSpPr>
          <p:cNvPr id="32" name="Slide Number"/>
          <p:cNvSpPr txBox="1"/>
          <p:nvPr>
            <p:ph type="sldNum" sz="quarter" idx="2"/>
          </p:nvPr>
        </p:nvSpPr>
        <p:spPr>
          <a:xfrm>
            <a:off x="8264584" y="5640780"/>
            <a:ext cx="250766" cy="241366"/>
          </a:xfrm>
          <a:prstGeom prst="rect">
            <a:avLst/>
          </a:prstGeom>
        </p:spPr>
        <p:txBody>
          <a:bodyPr lIns="34275" tIns="34275" rIns="34275" bIns="34275" anchor="ctr"/>
          <a:lstStyle>
            <a:lvl1pPr algn="r" defTabSz="1219200">
              <a:defRPr sz="1200">
                <a:solidFill>
                  <a:srgbClr val="595959"/>
                </a:solidFill>
                <a:uFillTx/>
                <a:latin typeface="Arial"/>
                <a:ea typeface="Arial"/>
                <a:cs typeface="Arial"/>
                <a:sym typeface="Aria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4.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39" name="Title Text"/>
          <p:cNvSpPr txBox="1"/>
          <p:nvPr>
            <p:ph type="title"/>
          </p:nvPr>
        </p:nvSpPr>
        <p:spPr>
          <a:xfrm>
            <a:off x="628650" y="1131093"/>
            <a:ext cx="7886700" cy="994174"/>
          </a:xfrm>
          <a:prstGeom prst="rect">
            <a:avLst/>
          </a:prstGeom>
        </p:spPr>
        <p:txBody>
          <a:bodyPr lIns="34289" tIns="34289" rIns="34289" bIns="34289" anchor="ctr"/>
          <a:lstStyle>
            <a:lvl1pPr marR="0" indent="0">
              <a:lnSpc>
                <a:spcPct val="90000"/>
              </a:lnSpc>
              <a:defRPr>
                <a:solidFill>
                  <a:srgbClr val="000000"/>
                </a:solidFill>
                <a:uFillTx/>
                <a:latin typeface="+mj-lt"/>
                <a:ea typeface="+mj-ea"/>
                <a:cs typeface="+mj-cs"/>
                <a:sym typeface="Helvetica"/>
              </a:defRPr>
            </a:lvl1pPr>
          </a:lstStyle>
          <a:p>
            <a:pPr/>
            <a:r>
              <a:t>Title Text</a:t>
            </a:r>
          </a:p>
        </p:txBody>
      </p:sp>
      <p:sp>
        <p:nvSpPr>
          <p:cNvPr id="40" name="Body Level One…"/>
          <p:cNvSpPr txBox="1"/>
          <p:nvPr>
            <p:ph type="body" idx="1"/>
          </p:nvPr>
        </p:nvSpPr>
        <p:spPr>
          <a:xfrm>
            <a:off x="628650" y="2226468"/>
            <a:ext cx="7886700" cy="3263505"/>
          </a:xfrm>
          <a:prstGeom prst="rect">
            <a:avLst/>
          </a:prstGeom>
        </p:spPr>
        <p:txBody>
          <a:bodyPr lIns="34289" tIns="34289" rIns="34289" bIns="34289"/>
          <a:lstStyle>
            <a:lvl1pPr marL="228600" marR="0" indent="-228600">
              <a:lnSpc>
                <a:spcPct val="90000"/>
              </a:lnSpc>
              <a:spcBef>
                <a:spcPts val="1000"/>
              </a:spcBef>
              <a:buClrTx/>
              <a:buSzPct val="100000"/>
              <a:buFont typeface="Arial"/>
              <a:buChar char="•"/>
              <a:defRPr sz="2800">
                <a:uFillTx/>
                <a:latin typeface="Calibri"/>
                <a:ea typeface="Calibri"/>
                <a:cs typeface="Calibri"/>
                <a:sym typeface="Calibri"/>
              </a:defRPr>
            </a:lvl1pPr>
            <a:lvl2pPr marL="723900" marR="0" indent="-266700">
              <a:lnSpc>
                <a:spcPct val="90000"/>
              </a:lnSpc>
              <a:spcBef>
                <a:spcPts val="1000"/>
              </a:spcBef>
              <a:buClrTx/>
              <a:buSzPct val="100000"/>
              <a:buFont typeface="Arial"/>
              <a:buChar char="•"/>
              <a:defRPr sz="2800">
                <a:uFillTx/>
                <a:latin typeface="Calibri"/>
                <a:ea typeface="Calibri"/>
                <a:cs typeface="Calibri"/>
                <a:sym typeface="Calibri"/>
              </a:defRPr>
            </a:lvl2pPr>
            <a:lvl3pPr marL="1234439" marR="0" indent="-320039">
              <a:lnSpc>
                <a:spcPct val="90000"/>
              </a:lnSpc>
              <a:spcBef>
                <a:spcPts val="1000"/>
              </a:spcBef>
              <a:buClrTx/>
              <a:buSzPct val="100000"/>
              <a:buFont typeface="Arial"/>
              <a:buChar char="•"/>
              <a:defRPr sz="2800">
                <a:uFillTx/>
                <a:latin typeface="Calibri"/>
                <a:ea typeface="Calibri"/>
                <a:cs typeface="Calibri"/>
                <a:sym typeface="Calibri"/>
              </a:defRPr>
            </a:lvl3pPr>
            <a:lvl4pPr marL="1727200" marR="0" indent="-355600">
              <a:lnSpc>
                <a:spcPct val="90000"/>
              </a:lnSpc>
              <a:spcBef>
                <a:spcPts val="1000"/>
              </a:spcBef>
              <a:buClrTx/>
              <a:buSzPct val="100000"/>
              <a:buFont typeface="Arial"/>
              <a:buChar char="•"/>
              <a:defRPr sz="2800">
                <a:uFillTx/>
                <a:latin typeface="Calibri"/>
                <a:ea typeface="Calibri"/>
                <a:cs typeface="Calibri"/>
                <a:sym typeface="Calibri"/>
              </a:defRPr>
            </a:lvl4pPr>
            <a:lvl5pPr marL="2184400" marR="0" indent="-355600">
              <a:lnSpc>
                <a:spcPct val="90000"/>
              </a:lnSpc>
              <a:spcBef>
                <a:spcPts val="1000"/>
              </a:spcBef>
              <a:buClrTx/>
              <a:buSzPct val="100000"/>
              <a:buFont typeface="Arial"/>
              <a:buChar char="•"/>
              <a:defRPr sz="2800">
                <a:uFillTx/>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41" name="Slide Number"/>
          <p:cNvSpPr txBox="1"/>
          <p:nvPr>
            <p:ph type="sldNum" sz="quarter" idx="2"/>
          </p:nvPr>
        </p:nvSpPr>
        <p:spPr>
          <a:xfrm>
            <a:off x="8279586" y="5648711"/>
            <a:ext cx="235765" cy="225446"/>
          </a:xfrm>
          <a:prstGeom prst="rect">
            <a:avLst/>
          </a:prstGeom>
        </p:spPr>
        <p:txBody>
          <a:bodyPr lIns="34289" tIns="34289" rIns="34289" bIns="34289" anchor="ctr"/>
          <a:lstStyle>
            <a:lvl1pPr algn="r" defTabSz="914400">
              <a:defRPr sz="1200">
                <a:solidFill>
                  <a:srgbClr val="888888"/>
                </a:solidFill>
                <a:uFillTx/>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5.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Whirlpool design template">
    <p:bg>
      <p:bgPr>
        <a:solidFill>
          <a:srgbClr val="F9F9F9"/>
        </a:solidFill>
      </p:bgPr>
    </p:bg>
    <p:spTree>
      <p:nvGrpSpPr>
        <p:cNvPr id="1" name=""/>
        <p:cNvGrpSpPr/>
        <p:nvPr/>
      </p:nvGrpSpPr>
      <p:grpSpPr>
        <a:xfrm>
          <a:off x="0" y="0"/>
          <a:ext cx="0" cy="0"/>
          <a:chOff x="0" y="0"/>
          <a:chExt cx="0" cy="0"/>
        </a:xfrm>
      </p:grpSpPr>
      <p:sp>
        <p:nvSpPr>
          <p:cNvPr id="48" name="Rectangle"/>
          <p:cNvSpPr/>
          <p:nvPr/>
        </p:nvSpPr>
        <p:spPr>
          <a:xfrm>
            <a:off x="1142999" y="2085975"/>
            <a:ext cx="2507458" cy="91679"/>
          </a:xfrm>
          <a:prstGeom prst="rect">
            <a:avLst/>
          </a:prstGeom>
          <a:solidFill>
            <a:srgbClr val="011279">
              <a:alpha val="50000"/>
            </a:srgbClr>
          </a:solidFill>
          <a:ln w="3175">
            <a:miter lim="400000"/>
          </a:ln>
        </p:spPr>
        <p:txBody>
          <a:bodyPr lIns="38100" tIns="38100" rIns="38100" bIns="38100" anchor="ctr"/>
          <a:lstStyle/>
          <a:p>
            <a:pPr marL="40639" marR="40639" indent="0">
              <a:defRPr sz="1600">
                <a:solidFill>
                  <a:srgbClr val="D5F0FF"/>
                </a:solidFill>
                <a:uFill>
                  <a:solidFill>
                    <a:srgbClr val="D5F0FF"/>
                  </a:solidFill>
                </a:uFill>
                <a:latin typeface="Arial"/>
                <a:ea typeface="Arial"/>
                <a:cs typeface="Arial"/>
                <a:sym typeface="Arial"/>
              </a:defRPr>
            </a:pPr>
          </a:p>
        </p:txBody>
      </p:sp>
      <p:sp>
        <p:nvSpPr>
          <p:cNvPr id="49" name="Title Text"/>
          <p:cNvSpPr txBox="1"/>
          <p:nvPr>
            <p:ph type="title"/>
          </p:nvPr>
        </p:nvSpPr>
        <p:spPr>
          <a:xfrm>
            <a:off x="1314449" y="857249"/>
            <a:ext cx="5829301" cy="1200151"/>
          </a:xfrm>
          <a:prstGeom prst="rect">
            <a:avLst/>
          </a:prstGeom>
        </p:spPr>
        <p:txBody>
          <a:bodyPr lIns="38100" tIns="38100" rIns="38100" bIns="38100">
            <a:noAutofit/>
          </a:bodyPr>
          <a:lstStyle>
            <a:lvl1pPr marL="40639" marR="40639" indent="0">
              <a:defRPr sz="4200">
                <a:solidFill>
                  <a:srgbClr val="021EAA"/>
                </a:solidFill>
                <a:effectLst>
                  <a:outerShdw sx="100000" sy="100000" kx="0" ky="0" algn="b" rotWithShape="0" blurRad="12700" dist="25400" dir="2700000">
                    <a:srgbClr val="CBCBCB"/>
                  </a:outerShdw>
                </a:effectLst>
                <a:uFill>
                  <a:solidFill>
                    <a:srgbClr val="021EAA"/>
                  </a:solidFill>
                </a:uFill>
              </a:defRPr>
            </a:lvl1pPr>
          </a:lstStyle>
          <a:p>
            <a:pPr/>
            <a:r>
              <a:t>Title Text</a:t>
            </a:r>
          </a:p>
        </p:txBody>
      </p:sp>
      <p:sp>
        <p:nvSpPr>
          <p:cNvPr id="50" name="Body Level One…"/>
          <p:cNvSpPr txBox="1"/>
          <p:nvPr>
            <p:ph type="body" sz="half" idx="1"/>
          </p:nvPr>
        </p:nvSpPr>
        <p:spPr>
          <a:xfrm>
            <a:off x="1657349" y="2343150"/>
            <a:ext cx="5829301" cy="3657601"/>
          </a:xfrm>
          <a:prstGeom prst="rect">
            <a:avLst/>
          </a:prstGeom>
        </p:spPr>
        <p:txBody>
          <a:bodyPr lIns="38100" tIns="38100" rIns="38100" bIns="38100">
            <a:noAutofit/>
          </a:bodyPr>
          <a:lstStyle>
            <a:lvl1pPr marL="362108" marR="40639" indent="-321468">
              <a:buClr>
                <a:srgbClr val="D7AEFF"/>
              </a:buClr>
              <a:buSzPct val="80000"/>
              <a:buFontTx/>
              <a:buChar char=""/>
              <a:defRPr sz="3000">
                <a:solidFill>
                  <a:srgbClr val="021EAA"/>
                </a:solidFill>
                <a:uFill>
                  <a:solidFill>
                    <a:srgbClr val="021EAA"/>
                  </a:solidFill>
                </a:uFill>
              </a:defRPr>
            </a:lvl1pPr>
            <a:lvl2pPr marL="763179" marR="40639" indent="-265339">
              <a:spcBef>
                <a:spcPts val="600"/>
              </a:spcBef>
              <a:buClr>
                <a:srgbClr val="D5F0FF"/>
              </a:buClr>
              <a:buSzPct val="80000"/>
              <a:buFontTx/>
              <a:buChar char=""/>
              <a:defRPr sz="2600">
                <a:solidFill>
                  <a:srgbClr val="AAADFF"/>
                </a:solidFill>
                <a:uFill>
                  <a:solidFill>
                    <a:srgbClr val="AAADFF"/>
                  </a:solidFill>
                </a:uFill>
              </a:defRPr>
            </a:lvl2pPr>
            <a:lvl3pPr marL="1164589" marR="40639" indent="-209550">
              <a:spcBef>
                <a:spcPts val="500"/>
              </a:spcBef>
              <a:buClr>
                <a:srgbClr val="D7AEFF"/>
              </a:buClr>
              <a:buSzPct val="130000"/>
              <a:buFontTx/>
              <a:buChar char=""/>
              <a:defRPr sz="2200">
                <a:solidFill>
                  <a:srgbClr val="A8D6FF"/>
                </a:solidFill>
                <a:uFill>
                  <a:solidFill>
                    <a:srgbClr val="A8D6FF"/>
                  </a:solidFill>
                </a:uFill>
              </a:defRPr>
            </a:lvl3pPr>
            <a:lvl4pPr marL="1617979" marR="40639" indent="-205739">
              <a:spcBef>
                <a:spcPts val="400"/>
              </a:spcBef>
              <a:buClr>
                <a:srgbClr val="D7AEFF"/>
              </a:buClr>
              <a:buSzPct val="100000"/>
              <a:buChar char="-"/>
              <a:defRPr sz="1800">
                <a:solidFill>
                  <a:srgbClr val="D7AEFF"/>
                </a:solidFill>
                <a:uFill>
                  <a:solidFill>
                    <a:srgbClr val="D7AEFF"/>
                  </a:solidFill>
                </a:uFill>
              </a:defRPr>
            </a:lvl4pPr>
            <a:lvl5pPr marL="2075179" marR="40639" indent="-205739">
              <a:spcBef>
                <a:spcPts val="400"/>
              </a:spcBef>
              <a:buClr>
                <a:srgbClr val="D5F0FF"/>
              </a:buClr>
              <a:buSzPct val="100000"/>
              <a:buFontTx/>
              <a:buChar char=""/>
              <a:defRPr sz="1800">
                <a:solidFill>
                  <a:srgbClr val="D5F0FF"/>
                </a:solidFill>
                <a:uFill>
                  <a:solidFill>
                    <a:srgbClr val="D5F0FF"/>
                  </a:solidFill>
                </a:uFill>
              </a:defRPr>
            </a:lvl5pPr>
          </a:lstStyle>
          <a:p>
            <a:pPr/>
            <a:r>
              <a:t>Body Level One</a:t>
            </a:r>
          </a:p>
          <a:p>
            <a:pPr lvl="1"/>
            <a:r>
              <a:t>Body Level Two</a:t>
            </a:r>
          </a:p>
          <a:p>
            <a:pPr lvl="2"/>
            <a:r>
              <a:t>Body Level Three</a:t>
            </a:r>
          </a:p>
          <a:p>
            <a:pPr lvl="3"/>
            <a:r>
              <a:t>Body Level Four</a:t>
            </a:r>
          </a:p>
          <a:p>
            <a:pPr lvl="4"/>
            <a:r>
              <a:t>Body Level Five</a:t>
            </a:r>
          </a:p>
        </p:txBody>
      </p:sp>
      <p:sp>
        <p:nvSpPr>
          <p:cNvPr id="51" name="Slide Number"/>
          <p:cNvSpPr txBox="1"/>
          <p:nvPr>
            <p:ph type="sldNum" sz="quarter" idx="2"/>
          </p:nvPr>
        </p:nvSpPr>
        <p:spPr>
          <a:xfrm>
            <a:off x="6651625" y="5543550"/>
            <a:ext cx="241301" cy="260226"/>
          </a:xfrm>
          <a:prstGeom prst="rect">
            <a:avLst/>
          </a:prstGeom>
        </p:spPr>
        <p:txBody>
          <a:bodyPr lIns="38100" tIns="38100" rIns="38100" bIns="38100" anchor="t"/>
          <a:lstStyle>
            <a:lvl1pPr defTabSz="584200">
              <a:defRPr sz="1200">
                <a:solidFill>
                  <a:srgbClr val="D5F0FF"/>
                </a:solidFill>
                <a:uFill>
                  <a:solidFill>
                    <a:srgbClr val="D5F0FF"/>
                  </a:solidFill>
                </a:uFill>
                <a:latin typeface="Times New Roman"/>
                <a:ea typeface="Times New Roman"/>
                <a:cs typeface="Times New Roman"/>
                <a:sym typeface="Times New Roman"/>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6.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Quote">
    <p:spTree>
      <p:nvGrpSpPr>
        <p:cNvPr id="1" name=""/>
        <p:cNvGrpSpPr/>
        <p:nvPr/>
      </p:nvGrpSpPr>
      <p:grpSpPr>
        <a:xfrm>
          <a:off x="0" y="0"/>
          <a:ext cx="0" cy="0"/>
          <a:chOff x="0" y="0"/>
          <a:chExt cx="0" cy="0"/>
        </a:xfrm>
      </p:grpSpPr>
      <p:sp>
        <p:nvSpPr>
          <p:cNvPr id="58" name="Attribution"/>
          <p:cNvSpPr txBox="1"/>
          <p:nvPr>
            <p:ph type="body" sz="quarter" idx="21" hasCustomPrompt="1"/>
          </p:nvPr>
        </p:nvSpPr>
        <p:spPr>
          <a:xfrm>
            <a:off x="476250" y="5040407"/>
            <a:ext cx="8191500" cy="312230"/>
          </a:xfrm>
          <a:prstGeom prst="rect">
            <a:avLst/>
          </a:prstGeom>
          <a:ln w="3175"/>
        </p:spPr>
        <p:txBody>
          <a:bodyPr lIns="19050" tIns="19050" rIns="19050" bIns="19050" anchor="ctr"/>
          <a:lstStyle>
            <a:lvl1pPr marL="0" marR="0" indent="0" algn="ctr" defTabSz="313689">
              <a:spcBef>
                <a:spcPts val="0"/>
              </a:spcBef>
              <a:buClrTx/>
              <a:buSzTx/>
              <a:buFontTx/>
              <a:buNone/>
              <a:defRPr sz="1671">
                <a:uFillTx/>
                <a:latin typeface="Graphik Medium"/>
                <a:ea typeface="Graphik Medium"/>
                <a:cs typeface="Graphik Medium"/>
                <a:sym typeface="Graphik Medium"/>
              </a:defRPr>
            </a:lvl1pPr>
          </a:lstStyle>
          <a:p>
            <a:pPr/>
            <a:r>
              <a:t>Attribution</a:t>
            </a:r>
          </a:p>
        </p:txBody>
      </p:sp>
      <p:sp>
        <p:nvSpPr>
          <p:cNvPr id="59" name="Body Level One…"/>
          <p:cNvSpPr txBox="1"/>
          <p:nvPr>
            <p:ph type="body" sz="quarter" idx="1" hasCustomPrompt="1"/>
          </p:nvPr>
        </p:nvSpPr>
        <p:spPr>
          <a:xfrm>
            <a:off x="476250" y="2785488"/>
            <a:ext cx="8191500" cy="1286322"/>
          </a:xfrm>
          <a:prstGeom prst="rect">
            <a:avLst/>
          </a:prstGeom>
        </p:spPr>
        <p:txBody>
          <a:bodyPr lIns="19050" tIns="19050" rIns="19050" bIns="19050" anchor="ctr"/>
          <a:lstStyle>
            <a:lvl1pPr marL="0" marR="0" indent="0" algn="ctr" defTabSz="1219200">
              <a:lnSpc>
                <a:spcPct val="80000"/>
              </a:lnSpc>
              <a:spcBef>
                <a:spcPts val="0"/>
              </a:spcBef>
              <a:buClrTx/>
              <a:buSzTx/>
              <a:buFontTx/>
              <a:buNone/>
              <a:defRPr spc="-84" sz="4200">
                <a:gradFill flip="none" rotWithShape="1">
                  <a:gsLst>
                    <a:gs pos="0">
                      <a:srgbClr val="FF00D8"/>
                    </a:gs>
                    <a:gs pos="100000">
                      <a:srgbClr val="FF542E"/>
                    </a:gs>
                  </a:gsLst>
                  <a:lin ang="3960000" scaled="0"/>
                </a:gradFill>
                <a:uFillTx/>
                <a:latin typeface="Graphik Semibold"/>
                <a:ea typeface="Graphik Semibold"/>
                <a:cs typeface="Graphik Semibold"/>
                <a:sym typeface="Graphik Semibold"/>
              </a:defRPr>
            </a:lvl1pPr>
            <a:lvl2pPr marL="0" marR="0" indent="457200" algn="ctr" defTabSz="1219200">
              <a:lnSpc>
                <a:spcPct val="80000"/>
              </a:lnSpc>
              <a:spcBef>
                <a:spcPts val="0"/>
              </a:spcBef>
              <a:buClrTx/>
              <a:buSzTx/>
              <a:buFontTx/>
              <a:buNone/>
              <a:defRPr spc="-84" sz="4200">
                <a:gradFill flip="none" rotWithShape="1">
                  <a:gsLst>
                    <a:gs pos="0">
                      <a:srgbClr val="FF00D8"/>
                    </a:gs>
                    <a:gs pos="100000">
                      <a:srgbClr val="FF542E"/>
                    </a:gs>
                  </a:gsLst>
                  <a:lin ang="3960000" scaled="0"/>
                </a:gradFill>
                <a:uFillTx/>
                <a:latin typeface="Graphik Semibold"/>
                <a:ea typeface="Graphik Semibold"/>
                <a:cs typeface="Graphik Semibold"/>
                <a:sym typeface="Graphik Semibold"/>
              </a:defRPr>
            </a:lvl2pPr>
            <a:lvl3pPr marL="0" marR="0" indent="914400" algn="ctr" defTabSz="1219200">
              <a:lnSpc>
                <a:spcPct val="80000"/>
              </a:lnSpc>
              <a:spcBef>
                <a:spcPts val="0"/>
              </a:spcBef>
              <a:buClrTx/>
              <a:buSzTx/>
              <a:buFontTx/>
              <a:buNone/>
              <a:defRPr spc="-84" sz="4200">
                <a:gradFill flip="none" rotWithShape="1">
                  <a:gsLst>
                    <a:gs pos="0">
                      <a:srgbClr val="FF00D8"/>
                    </a:gs>
                    <a:gs pos="100000">
                      <a:srgbClr val="FF542E"/>
                    </a:gs>
                  </a:gsLst>
                  <a:lin ang="3960000" scaled="0"/>
                </a:gradFill>
                <a:uFillTx/>
                <a:latin typeface="Graphik Semibold"/>
                <a:ea typeface="Graphik Semibold"/>
                <a:cs typeface="Graphik Semibold"/>
                <a:sym typeface="Graphik Semibold"/>
              </a:defRPr>
            </a:lvl3pPr>
            <a:lvl4pPr marL="0" marR="0" indent="1371600" algn="ctr" defTabSz="1219200">
              <a:lnSpc>
                <a:spcPct val="80000"/>
              </a:lnSpc>
              <a:spcBef>
                <a:spcPts val="0"/>
              </a:spcBef>
              <a:buClrTx/>
              <a:buSzTx/>
              <a:buFontTx/>
              <a:buNone/>
              <a:defRPr spc="-84" sz="4200">
                <a:gradFill flip="none" rotWithShape="1">
                  <a:gsLst>
                    <a:gs pos="0">
                      <a:srgbClr val="FF00D8"/>
                    </a:gs>
                    <a:gs pos="100000">
                      <a:srgbClr val="FF542E"/>
                    </a:gs>
                  </a:gsLst>
                  <a:lin ang="3960000" scaled="0"/>
                </a:gradFill>
                <a:uFillTx/>
                <a:latin typeface="Graphik Semibold"/>
                <a:ea typeface="Graphik Semibold"/>
                <a:cs typeface="Graphik Semibold"/>
                <a:sym typeface="Graphik Semibold"/>
              </a:defRPr>
            </a:lvl4pPr>
            <a:lvl5pPr marL="0" marR="0" indent="1828800" algn="ctr" defTabSz="1219200">
              <a:lnSpc>
                <a:spcPct val="80000"/>
              </a:lnSpc>
              <a:spcBef>
                <a:spcPts val="0"/>
              </a:spcBef>
              <a:buClrTx/>
              <a:buSzTx/>
              <a:buFontTx/>
              <a:buNone/>
              <a:defRPr spc="-84" sz="4200">
                <a:gradFill flip="none" rotWithShape="1">
                  <a:gsLst>
                    <a:gs pos="0">
                      <a:srgbClr val="FF00D8"/>
                    </a:gs>
                    <a:gs pos="100000">
                      <a:srgbClr val="FF542E"/>
                    </a:gs>
                  </a:gsLst>
                  <a:lin ang="3960000" scaled="0"/>
                </a:gradFill>
                <a:uFillTx/>
                <a:latin typeface="Graphik Semibold"/>
                <a:ea typeface="Graphik Semibold"/>
                <a:cs typeface="Graphik Semibold"/>
                <a:sym typeface="Graphik Semibold"/>
              </a:defRPr>
            </a:lvl5pPr>
          </a:lstStyle>
          <a:p>
            <a:pPr/>
            <a:r>
              <a:t>“Notable Quote”</a:t>
            </a:r>
          </a:p>
          <a:p>
            <a:pPr lvl="1"/>
            <a:r>
              <a:t/>
            </a:r>
          </a:p>
          <a:p>
            <a:pPr lvl="2"/>
            <a:r>
              <a:t/>
            </a:r>
          </a:p>
          <a:p>
            <a:pPr lvl="3"/>
            <a:r>
              <a:t/>
            </a:r>
          </a:p>
          <a:p>
            <a:pPr lvl="4"/>
            <a:r>
              <a:t/>
            </a:r>
          </a:p>
        </p:txBody>
      </p:sp>
      <p:sp>
        <p:nvSpPr>
          <p:cNvPr id="60" name="Slide Number"/>
          <p:cNvSpPr txBox="1"/>
          <p:nvPr>
            <p:ph type="sldNum" sz="quarter" idx="2"/>
          </p:nvPr>
        </p:nvSpPr>
        <p:spPr>
          <a:xfrm>
            <a:off x="4468780" y="5723286"/>
            <a:ext cx="201677" cy="214504"/>
          </a:xfrm>
          <a:prstGeom prst="rect">
            <a:avLst/>
          </a:prstGeom>
        </p:spPr>
        <p:txBody>
          <a:bodyPr lIns="19050" tIns="19050" rIns="19050" bIns="19050"/>
          <a:lstStyle>
            <a:lvl1pPr defTabSz="412750">
              <a:defRPr sz="1100">
                <a:uFillTx/>
                <a:latin typeface="Graphik"/>
                <a:ea typeface="Graphik"/>
                <a:cs typeface="Graphik"/>
                <a:sym typeface="Graphik"/>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7.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Title and Content">
    <p:spTree>
      <p:nvGrpSpPr>
        <p:cNvPr id="1" name=""/>
        <p:cNvGrpSpPr/>
        <p:nvPr/>
      </p:nvGrpSpPr>
      <p:grpSpPr>
        <a:xfrm>
          <a:off x="0" y="0"/>
          <a:ext cx="0" cy="0"/>
          <a:chOff x="0" y="0"/>
          <a:chExt cx="0" cy="0"/>
        </a:xfrm>
      </p:grpSpPr>
      <p:sp>
        <p:nvSpPr>
          <p:cNvPr id="67" name="Title Text"/>
          <p:cNvSpPr txBox="1"/>
          <p:nvPr>
            <p:ph type="title"/>
          </p:nvPr>
        </p:nvSpPr>
        <p:spPr>
          <a:xfrm>
            <a:off x="1614487" y="1705570"/>
            <a:ext cx="5915027" cy="745630"/>
          </a:xfrm>
          <a:prstGeom prst="rect">
            <a:avLst/>
          </a:prstGeom>
        </p:spPr>
        <p:txBody>
          <a:bodyPr lIns="25717" tIns="25717" rIns="25717" bIns="25717" anchor="ctr"/>
          <a:lstStyle>
            <a:lvl1pPr marR="0" indent="0">
              <a:lnSpc>
                <a:spcPct val="90000"/>
              </a:lnSpc>
              <a:defRPr sz="4200">
                <a:solidFill>
                  <a:srgbClr val="000000"/>
                </a:solidFill>
                <a:uFillTx/>
                <a:latin typeface="+mj-lt"/>
                <a:ea typeface="+mj-ea"/>
                <a:cs typeface="+mj-cs"/>
                <a:sym typeface="Helvetica"/>
              </a:defRPr>
            </a:lvl1pPr>
          </a:lstStyle>
          <a:p>
            <a:pPr/>
            <a:r>
              <a:t>Title Text</a:t>
            </a:r>
          </a:p>
        </p:txBody>
      </p:sp>
      <p:sp>
        <p:nvSpPr>
          <p:cNvPr id="68" name="Body Level One…"/>
          <p:cNvSpPr txBox="1"/>
          <p:nvPr>
            <p:ph type="body" sz="half" idx="1"/>
          </p:nvPr>
        </p:nvSpPr>
        <p:spPr>
          <a:xfrm>
            <a:off x="1614487" y="2527101"/>
            <a:ext cx="5915027" cy="2447629"/>
          </a:xfrm>
          <a:prstGeom prst="rect">
            <a:avLst/>
          </a:prstGeom>
        </p:spPr>
        <p:txBody>
          <a:bodyPr lIns="25717" tIns="25717" rIns="25717" bIns="25717"/>
          <a:lstStyle>
            <a:lvl1pPr marL="212271" marR="0" indent="-212271">
              <a:lnSpc>
                <a:spcPct val="90000"/>
              </a:lnSpc>
              <a:spcBef>
                <a:spcPts val="1000"/>
              </a:spcBef>
              <a:buClrTx/>
              <a:buSzPct val="100000"/>
              <a:buFont typeface="Arial"/>
              <a:buChar char="•"/>
              <a:defRPr sz="2600">
                <a:uFillTx/>
                <a:latin typeface="Calibri"/>
                <a:ea typeface="Calibri"/>
                <a:cs typeface="Calibri"/>
                <a:sym typeface="Calibri"/>
              </a:defRPr>
            </a:lvl1pPr>
            <a:lvl2pPr marL="704850" marR="0" indent="-247650">
              <a:lnSpc>
                <a:spcPct val="90000"/>
              </a:lnSpc>
              <a:spcBef>
                <a:spcPts val="1000"/>
              </a:spcBef>
              <a:buClrTx/>
              <a:buSzPct val="100000"/>
              <a:buFont typeface="Arial"/>
              <a:buChar char="•"/>
              <a:defRPr sz="2600">
                <a:uFillTx/>
                <a:latin typeface="Calibri"/>
                <a:ea typeface="Calibri"/>
                <a:cs typeface="Calibri"/>
                <a:sym typeface="Calibri"/>
              </a:defRPr>
            </a:lvl2pPr>
            <a:lvl3pPr marL="1211580" marR="0" indent="-297180">
              <a:lnSpc>
                <a:spcPct val="90000"/>
              </a:lnSpc>
              <a:spcBef>
                <a:spcPts val="1000"/>
              </a:spcBef>
              <a:buClrTx/>
              <a:buSzPct val="100000"/>
              <a:buFont typeface="Arial"/>
              <a:buChar char="•"/>
              <a:defRPr sz="2600">
                <a:uFillTx/>
                <a:latin typeface="Calibri"/>
                <a:ea typeface="Calibri"/>
                <a:cs typeface="Calibri"/>
                <a:sym typeface="Calibri"/>
              </a:defRPr>
            </a:lvl3pPr>
            <a:lvl4pPr marL="1701800" marR="0" indent="-330200">
              <a:lnSpc>
                <a:spcPct val="90000"/>
              </a:lnSpc>
              <a:spcBef>
                <a:spcPts val="1000"/>
              </a:spcBef>
              <a:buClrTx/>
              <a:buSzPct val="100000"/>
              <a:buFont typeface="Arial"/>
              <a:buChar char="•"/>
              <a:defRPr sz="2600">
                <a:uFillTx/>
                <a:latin typeface="Calibri"/>
                <a:ea typeface="Calibri"/>
                <a:cs typeface="Calibri"/>
                <a:sym typeface="Calibri"/>
              </a:defRPr>
            </a:lvl4pPr>
            <a:lvl5pPr marL="2159000" marR="0" indent="-330200">
              <a:lnSpc>
                <a:spcPct val="90000"/>
              </a:lnSpc>
              <a:spcBef>
                <a:spcPts val="1000"/>
              </a:spcBef>
              <a:buClrTx/>
              <a:buSzPct val="100000"/>
              <a:buFont typeface="Arial"/>
              <a:buChar char="•"/>
              <a:defRPr sz="2600">
                <a:uFillTx/>
                <a:latin typeface="Calibri"/>
                <a:ea typeface="Calibri"/>
                <a:cs typeface="Calibri"/>
                <a:sym typeface="Calibri"/>
              </a:defRPr>
            </a:lvl5pPr>
          </a:lstStyle>
          <a:p>
            <a:pPr/>
            <a:r>
              <a:t>Body Level One</a:t>
            </a:r>
          </a:p>
          <a:p>
            <a:pPr lvl="1"/>
            <a:r>
              <a:t>Body Level Two</a:t>
            </a:r>
          </a:p>
          <a:p>
            <a:pPr lvl="2"/>
            <a:r>
              <a:t>Body Level Three</a:t>
            </a:r>
          </a:p>
          <a:p>
            <a:pPr lvl="3"/>
            <a:r>
              <a:t>Body Level Four</a:t>
            </a:r>
          </a:p>
          <a:p>
            <a:pPr lvl="4"/>
            <a:r>
              <a:t>Body Level Five</a:t>
            </a:r>
          </a:p>
        </p:txBody>
      </p:sp>
      <p:sp>
        <p:nvSpPr>
          <p:cNvPr id="69" name="Slide Number"/>
          <p:cNvSpPr txBox="1"/>
          <p:nvPr>
            <p:ph type="sldNum" sz="quarter" idx="2"/>
          </p:nvPr>
        </p:nvSpPr>
        <p:spPr>
          <a:xfrm>
            <a:off x="7323767" y="5085474"/>
            <a:ext cx="205746" cy="185704"/>
          </a:xfrm>
          <a:prstGeom prst="rect">
            <a:avLst/>
          </a:prstGeom>
        </p:spPr>
        <p:txBody>
          <a:bodyPr lIns="25717" tIns="25717" rIns="25717" bIns="25717" anchor="ctr"/>
          <a:lstStyle>
            <a:lvl1pPr algn="r" defTabSz="914400">
              <a:defRPr sz="1100">
                <a:solidFill>
                  <a:srgbClr val="888888"/>
                </a:solidFill>
                <a:uFillTx/>
                <a:latin typeface="Calibri"/>
                <a:ea typeface="Calibri"/>
                <a:cs typeface="Calibri"/>
                <a:sym typeface="Calibri"/>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8.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bg>
      <p:bgPr>
        <a:gradFill flip="none" rotWithShape="1">
          <a:gsLst>
            <a:gs pos="0">
              <a:srgbClr val="FFFFFF"/>
            </a:gs>
            <a:gs pos="100000">
              <a:srgbClr val="FFFFCC"/>
            </a:gs>
          </a:gsLst>
          <a:lin ang="16200000" scaled="0"/>
        </a:gradFill>
      </p:bgPr>
    </p:bg>
    <p:spTree>
      <p:nvGrpSpPr>
        <p:cNvPr id="1" name=""/>
        <p:cNvGrpSpPr/>
        <p:nvPr/>
      </p:nvGrpSpPr>
      <p:grpSpPr>
        <a:xfrm>
          <a:off x="0" y="0"/>
          <a:ext cx="0" cy="0"/>
          <a:chOff x="0" y="0"/>
          <a:chExt cx="0" cy="0"/>
        </a:xfrm>
      </p:grpSpPr>
      <p:sp>
        <p:nvSpPr>
          <p:cNvPr id="76" name="Line"/>
          <p:cNvSpPr/>
          <p:nvPr/>
        </p:nvSpPr>
        <p:spPr>
          <a:xfrm flipH="1">
            <a:off x="1543048" y="1028700"/>
            <a:ext cx="4" cy="4343400"/>
          </a:xfrm>
          <a:prstGeom prst="line">
            <a:avLst/>
          </a:prstGeom>
          <a:ln w="50800">
            <a:solidFill>
              <a:srgbClr val="CC3300"/>
            </a:solidFill>
          </a:ln>
        </p:spPr>
        <p:txBody>
          <a:bodyPr lIns="34289" tIns="34289" rIns="34289" bIns="34289"/>
          <a:lstStyle/>
          <a:p>
            <a:pPr marR="0" indent="0">
              <a:defRPr>
                <a:uFillTx/>
                <a:latin typeface="Arial"/>
                <a:ea typeface="Arial"/>
                <a:cs typeface="Arial"/>
                <a:sym typeface="Arial"/>
              </a:defRPr>
            </a:pPr>
          </a:p>
        </p:txBody>
      </p:sp>
      <p:sp>
        <p:nvSpPr>
          <p:cNvPr id="77" name="Line"/>
          <p:cNvSpPr/>
          <p:nvPr/>
        </p:nvSpPr>
        <p:spPr>
          <a:xfrm flipH="1">
            <a:off x="1600198" y="1371600"/>
            <a:ext cx="4" cy="4400550"/>
          </a:xfrm>
          <a:prstGeom prst="line">
            <a:avLst/>
          </a:prstGeom>
          <a:ln w="50800">
            <a:solidFill>
              <a:srgbClr val="FF6600"/>
            </a:solidFill>
          </a:ln>
        </p:spPr>
        <p:txBody>
          <a:bodyPr lIns="34289" tIns="34289" rIns="34289" bIns="34289"/>
          <a:lstStyle/>
          <a:p>
            <a:pPr marR="0" indent="0">
              <a:defRPr>
                <a:uFillTx/>
                <a:latin typeface="Arial"/>
                <a:ea typeface="Arial"/>
                <a:cs typeface="Arial"/>
                <a:sym typeface="Arial"/>
              </a:defRPr>
            </a:pPr>
          </a:p>
        </p:txBody>
      </p:sp>
      <p:sp>
        <p:nvSpPr>
          <p:cNvPr id="78" name="Title Text"/>
          <p:cNvSpPr txBox="1"/>
          <p:nvPr>
            <p:ph type="title"/>
          </p:nvPr>
        </p:nvSpPr>
        <p:spPr>
          <a:xfrm>
            <a:off x="1428750" y="1085850"/>
            <a:ext cx="6172200" cy="857250"/>
          </a:xfrm>
          <a:prstGeom prst="rect">
            <a:avLst/>
          </a:prstGeom>
        </p:spPr>
        <p:txBody>
          <a:bodyPr lIns="34289" tIns="34289" rIns="34289" bIns="34289" anchor="ctr"/>
          <a:lstStyle>
            <a:lvl1pPr marR="0" indent="0" algn="ctr">
              <a:defRPr>
                <a:solidFill>
                  <a:srgbClr val="000000"/>
                </a:solidFill>
                <a:uFillTx/>
                <a:latin typeface="Arial"/>
                <a:ea typeface="Arial"/>
                <a:cs typeface="Arial"/>
                <a:sym typeface="Arial"/>
              </a:defRPr>
            </a:lvl1pPr>
          </a:lstStyle>
          <a:p>
            <a:pPr/>
            <a:r>
              <a:t>Title Text</a:t>
            </a:r>
          </a:p>
        </p:txBody>
      </p:sp>
      <p:sp>
        <p:nvSpPr>
          <p:cNvPr id="79" name="Body Level One…"/>
          <p:cNvSpPr txBox="1"/>
          <p:nvPr>
            <p:ph type="body" sz="half" idx="1"/>
          </p:nvPr>
        </p:nvSpPr>
        <p:spPr>
          <a:xfrm>
            <a:off x="1485900" y="2000250"/>
            <a:ext cx="6172200" cy="3394473"/>
          </a:xfrm>
          <a:prstGeom prst="rect">
            <a:avLst/>
          </a:prstGeom>
        </p:spPr>
        <p:txBody>
          <a:bodyPr lIns="34289" tIns="34289" rIns="34289" bIns="34289"/>
          <a:lstStyle>
            <a:lvl1pPr marL="342900" marR="0">
              <a:buClrTx/>
              <a:buSzPct val="100000"/>
              <a:buFontTx/>
              <a:buChar char="»"/>
              <a:defRPr>
                <a:uFillTx/>
                <a:latin typeface="Arial"/>
                <a:ea typeface="Arial"/>
                <a:cs typeface="Arial"/>
                <a:sym typeface="Arial"/>
              </a:defRPr>
            </a:lvl1pPr>
            <a:lvl2pPr marL="783771" marR="0">
              <a:buClrTx/>
              <a:buSzPct val="100000"/>
              <a:buFontTx/>
              <a:buChar char="–"/>
              <a:defRPr>
                <a:uFillTx/>
                <a:latin typeface="Arial"/>
                <a:ea typeface="Arial"/>
                <a:cs typeface="Arial"/>
                <a:sym typeface="Arial"/>
              </a:defRPr>
            </a:lvl2pPr>
            <a:lvl3pPr marL="1219200" marR="0">
              <a:buClrTx/>
              <a:buSzPct val="100000"/>
              <a:buFontTx/>
              <a:buChar char="•"/>
              <a:defRPr>
                <a:uFillTx/>
                <a:latin typeface="Arial"/>
                <a:ea typeface="Arial"/>
                <a:cs typeface="Arial"/>
                <a:sym typeface="Arial"/>
              </a:defRPr>
            </a:lvl3pPr>
            <a:lvl4pPr marL="1737360" marR="0">
              <a:buClrTx/>
              <a:buSzPct val="100000"/>
              <a:buFontTx/>
              <a:buChar char="–"/>
              <a:defRPr>
                <a:uFillTx/>
                <a:latin typeface="Arial"/>
                <a:ea typeface="Arial"/>
                <a:cs typeface="Arial"/>
                <a:sym typeface="Arial"/>
              </a:defRPr>
            </a:lvl4pPr>
            <a:lvl5pPr marL="2235200" marR="0" indent="-406400">
              <a:buClrTx/>
              <a:buSzPct val="100000"/>
              <a:buFontTx/>
              <a:buChar char="»"/>
              <a:defRPr>
                <a:uFillTx/>
                <a:latin typeface="Arial"/>
                <a:ea typeface="Arial"/>
                <a:cs typeface="Arial"/>
                <a:sym typeface="Arial"/>
              </a:defRPr>
            </a:lvl5pPr>
          </a:lstStyle>
          <a:p>
            <a:pPr/>
            <a:r>
              <a:t>Body Level One</a:t>
            </a:r>
          </a:p>
          <a:p>
            <a:pPr lvl="1"/>
            <a:r>
              <a:t>Body Level Two</a:t>
            </a:r>
          </a:p>
          <a:p>
            <a:pPr lvl="2"/>
            <a:r>
              <a:t>Body Level Three</a:t>
            </a:r>
          </a:p>
          <a:p>
            <a:pPr lvl="3"/>
            <a:r>
              <a:t>Body Level Four</a:t>
            </a:r>
          </a:p>
          <a:p>
            <a:pPr lvl="4"/>
            <a:r>
              <a:t>Body Level Five</a:t>
            </a:r>
          </a:p>
        </p:txBody>
      </p:sp>
      <p:sp>
        <p:nvSpPr>
          <p:cNvPr id="80" name="Slide Number"/>
          <p:cNvSpPr txBox="1"/>
          <p:nvPr>
            <p:ph type="sldNum" sz="quarter" idx="2"/>
          </p:nvPr>
        </p:nvSpPr>
        <p:spPr>
          <a:xfrm>
            <a:off x="7379054" y="5541168"/>
            <a:ext cx="279047" cy="265963"/>
          </a:xfrm>
          <a:prstGeom prst="rect">
            <a:avLst/>
          </a:prstGeom>
        </p:spPr>
        <p:txBody>
          <a:bodyPr lIns="34289" tIns="34289" rIns="34289" bIns="34289" anchor="t"/>
          <a:lstStyle>
            <a:lvl1pPr algn="r" defTabSz="457200">
              <a:defRPr>
                <a:uFillTx/>
                <a:latin typeface="Arial"/>
                <a:ea typeface="Arial"/>
                <a:cs typeface="Arial"/>
                <a:sym typeface="Arial"/>
              </a:defRPr>
            </a:lvl1pPr>
          </a:lstStyle>
          <a:p>
            <a:pPr/>
            <a:fld id="{86CB4B4D-7CA3-9044-876B-883B54F8677D}" type="slidenum"/>
          </a:p>
        </p:txBody>
      </p:sp>
    </p:spTree>
  </p:cSld>
  <p:clrMapOvr>
    <a:masterClrMapping/>
  </p:clrMapOvr>
  <p:transition xmlns:p14="http://schemas.microsoft.com/office/powerpoint/2010/main" spd="med" advClick="1"/>
</p:sldLayout>
</file>

<file path=ppt/slideLayouts/slideLayout9.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bg>
      <p:bgPr>
        <a:gradFill flip="none" rotWithShape="1">
          <a:gsLst>
            <a:gs pos="0">
              <a:srgbClr val="FFFFFF"/>
            </a:gs>
            <a:gs pos="100000">
              <a:srgbClr val="FFFFCC"/>
            </a:gs>
          </a:gsLst>
          <a:lin ang="16200000" scaled="0"/>
        </a:gradFill>
      </p:bgPr>
    </p:bg>
    <p:spTree>
      <p:nvGrpSpPr>
        <p:cNvPr id="1" name=""/>
        <p:cNvGrpSpPr/>
        <p:nvPr/>
      </p:nvGrpSpPr>
      <p:grpSpPr>
        <a:xfrm>
          <a:off x="0" y="0"/>
          <a:ext cx="0" cy="0"/>
          <a:chOff x="0" y="0"/>
          <a:chExt cx="0" cy="0"/>
        </a:xfrm>
      </p:grpSpPr>
      <p:sp>
        <p:nvSpPr>
          <p:cNvPr id="87" name="Line"/>
          <p:cNvSpPr/>
          <p:nvPr/>
        </p:nvSpPr>
        <p:spPr>
          <a:xfrm flipH="1">
            <a:off x="1543048" y="1028700"/>
            <a:ext cx="4" cy="4343400"/>
          </a:xfrm>
          <a:prstGeom prst="line">
            <a:avLst/>
          </a:prstGeom>
          <a:ln w="50800">
            <a:solidFill>
              <a:srgbClr val="CC3300"/>
            </a:solidFill>
          </a:ln>
        </p:spPr>
        <p:txBody>
          <a:bodyPr lIns="34289" tIns="34289" rIns="34289" bIns="34289"/>
          <a:lstStyle/>
          <a:p>
            <a:pPr marR="0" indent="0">
              <a:defRPr>
                <a:uFillTx/>
                <a:latin typeface="Arial"/>
                <a:ea typeface="Arial"/>
                <a:cs typeface="Arial"/>
                <a:sym typeface="Arial"/>
              </a:defRPr>
            </a:pPr>
          </a:p>
        </p:txBody>
      </p:sp>
      <p:sp>
        <p:nvSpPr>
          <p:cNvPr id="88" name="Line"/>
          <p:cNvSpPr/>
          <p:nvPr/>
        </p:nvSpPr>
        <p:spPr>
          <a:xfrm flipH="1">
            <a:off x="1600198" y="1371600"/>
            <a:ext cx="4" cy="4400550"/>
          </a:xfrm>
          <a:prstGeom prst="line">
            <a:avLst/>
          </a:prstGeom>
          <a:ln w="50800">
            <a:solidFill>
              <a:srgbClr val="FF6600"/>
            </a:solidFill>
          </a:ln>
        </p:spPr>
        <p:txBody>
          <a:bodyPr lIns="34289" tIns="34289" rIns="34289" bIns="34289"/>
          <a:lstStyle/>
          <a:p>
            <a:pPr marR="0" indent="0">
              <a:defRPr>
                <a:uFillTx/>
                <a:latin typeface="Arial"/>
                <a:ea typeface="Arial"/>
                <a:cs typeface="Arial"/>
                <a:sym typeface="Arial"/>
              </a:defRPr>
            </a:pPr>
          </a:p>
        </p:txBody>
      </p:sp>
      <p:sp>
        <p:nvSpPr>
          <p:cNvPr id="89" name="Title Text"/>
          <p:cNvSpPr txBox="1"/>
          <p:nvPr>
            <p:ph type="title"/>
          </p:nvPr>
        </p:nvSpPr>
        <p:spPr>
          <a:xfrm>
            <a:off x="1428750" y="1085850"/>
            <a:ext cx="6172200" cy="857250"/>
          </a:xfrm>
          <a:prstGeom prst="rect">
            <a:avLst/>
          </a:prstGeom>
        </p:spPr>
        <p:txBody>
          <a:bodyPr lIns="34289" tIns="34289" rIns="34289" bIns="34289" anchor="ctr"/>
          <a:lstStyle>
            <a:lvl1pPr marR="0" indent="0" algn="ctr">
              <a:defRPr>
                <a:solidFill>
                  <a:srgbClr val="000000"/>
                </a:solidFill>
                <a:uFillTx/>
                <a:latin typeface="Arial"/>
                <a:ea typeface="Arial"/>
                <a:cs typeface="Arial"/>
                <a:sym typeface="Arial"/>
              </a:defRPr>
            </a:lvl1pPr>
          </a:lstStyle>
          <a:p>
            <a:pPr/>
            <a:r>
              <a:t>Title Text</a:t>
            </a:r>
          </a:p>
        </p:txBody>
      </p:sp>
      <p:sp>
        <p:nvSpPr>
          <p:cNvPr id="90" name="Body Level One…"/>
          <p:cNvSpPr txBox="1"/>
          <p:nvPr>
            <p:ph type="body" sz="half" idx="1"/>
          </p:nvPr>
        </p:nvSpPr>
        <p:spPr>
          <a:xfrm>
            <a:off x="1485900" y="2000250"/>
            <a:ext cx="6172200" cy="3394473"/>
          </a:xfrm>
          <a:prstGeom prst="rect">
            <a:avLst/>
          </a:prstGeom>
        </p:spPr>
        <p:txBody>
          <a:bodyPr lIns="34289" tIns="34289" rIns="34289" bIns="34289"/>
          <a:lstStyle>
            <a:lvl1pPr marL="342900" marR="0">
              <a:buClrTx/>
              <a:buSzPct val="100000"/>
              <a:buFontTx/>
              <a:buChar char="»"/>
              <a:defRPr>
                <a:uFillTx/>
                <a:latin typeface="Arial"/>
                <a:ea typeface="Arial"/>
                <a:cs typeface="Arial"/>
                <a:sym typeface="Arial"/>
              </a:defRPr>
            </a:lvl1pPr>
            <a:lvl2pPr marL="783771" marR="0">
              <a:buClrTx/>
              <a:buSzPct val="100000"/>
              <a:buFontTx/>
              <a:buChar char="–"/>
              <a:defRPr>
                <a:uFillTx/>
                <a:latin typeface="Arial"/>
                <a:ea typeface="Arial"/>
                <a:cs typeface="Arial"/>
                <a:sym typeface="Arial"/>
              </a:defRPr>
            </a:lvl2pPr>
            <a:lvl3pPr marL="1219200" marR="0">
              <a:buClrTx/>
              <a:buSzPct val="100000"/>
              <a:buFontTx/>
              <a:buChar char="•"/>
              <a:defRPr>
                <a:uFillTx/>
                <a:latin typeface="Arial"/>
                <a:ea typeface="Arial"/>
                <a:cs typeface="Arial"/>
                <a:sym typeface="Arial"/>
              </a:defRPr>
            </a:lvl3pPr>
            <a:lvl4pPr marL="1737360" marR="0">
              <a:buClrTx/>
              <a:buSzPct val="100000"/>
              <a:buFontTx/>
              <a:buChar char="–"/>
              <a:defRPr>
                <a:uFillTx/>
                <a:latin typeface="Arial"/>
                <a:ea typeface="Arial"/>
                <a:cs typeface="Arial"/>
                <a:sym typeface="Arial"/>
              </a:defRPr>
            </a:lvl4pPr>
            <a:lvl5pPr marL="2235200" marR="0" indent="-406400">
              <a:buClrTx/>
              <a:buSzPct val="100000"/>
              <a:buFontTx/>
              <a:buChar char="»"/>
              <a:defRPr>
                <a:uFillTx/>
                <a:latin typeface="Arial"/>
                <a:ea typeface="Arial"/>
                <a:cs typeface="Arial"/>
                <a:sym typeface="Arial"/>
              </a:defRPr>
            </a:lvl5pPr>
          </a:lstStyle>
          <a:p>
            <a:pPr/>
            <a:r>
              <a:t>Body Level One</a:t>
            </a:r>
          </a:p>
          <a:p>
            <a:pPr lvl="1"/>
            <a:r>
              <a:t>Body Level Two</a:t>
            </a:r>
          </a:p>
          <a:p>
            <a:pPr lvl="2"/>
            <a:r>
              <a:t>Body Level Three</a:t>
            </a:r>
          </a:p>
          <a:p>
            <a:pPr lvl="3"/>
            <a:r>
              <a:t>Body Level Four</a:t>
            </a:r>
          </a:p>
          <a:p>
            <a:pPr lvl="4"/>
            <a:r>
              <a:t>Body Level Five</a:t>
            </a:r>
          </a:p>
        </p:txBody>
      </p:sp>
      <p:sp>
        <p:nvSpPr>
          <p:cNvPr id="91" name="Slide Number"/>
          <p:cNvSpPr txBox="1"/>
          <p:nvPr>
            <p:ph type="sldNum" sz="quarter" idx="2"/>
          </p:nvPr>
        </p:nvSpPr>
        <p:spPr>
          <a:xfrm>
            <a:off x="7379054" y="5541168"/>
            <a:ext cx="279047" cy="265963"/>
          </a:xfrm>
          <a:prstGeom prst="rect">
            <a:avLst/>
          </a:prstGeom>
        </p:spPr>
        <p:txBody>
          <a:bodyPr lIns="34289" tIns="34289" rIns="34289" bIns="34289" anchor="t"/>
          <a:lstStyle>
            <a:lvl1pPr algn="r" defTabSz="457200">
              <a:defRPr>
                <a:uFillTx/>
                <a:latin typeface="Arial"/>
                <a:ea typeface="Arial"/>
                <a:cs typeface="Arial"/>
                <a:sym typeface="Arial"/>
              </a:defRPr>
            </a:lvl1p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Relationship Id="rId14" Type="http://schemas.openxmlformats.org/officeDocument/2006/relationships/slideLayout" Target="../slideLayouts/slideLayout13.xml"/><Relationship Id="rId15" Type="http://schemas.openxmlformats.org/officeDocument/2006/relationships/slideLayout" Target="../slideLayouts/slideLayout14.xml"/><Relationship Id="rId16"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solidFill>
          <a:srgbClr val="FFFFFF"/>
        </a:solidFill>
      </p:bgPr>
    </p:bg>
    <p:spTree>
      <p:nvGrpSpPr>
        <p:cNvPr id="1" name=""/>
        <p:cNvGrpSpPr/>
        <p:nvPr/>
      </p:nvGrpSpPr>
      <p:grpSpPr>
        <a:xfrm>
          <a:off x="0" y="0"/>
          <a:ext cx="0" cy="0"/>
          <a:chOff x="0" y="0"/>
          <a:chExt cx="0" cy="0"/>
        </a:xfrm>
      </p:grpSpPr>
      <p:sp>
        <p:nvSpPr>
          <p:cNvPr id="2" name="Title Text"/>
          <p:cNvSpPr txBox="1"/>
          <p:nvPr>
            <p:ph type="title"/>
          </p:nvPr>
        </p:nvSpPr>
        <p:spPr>
          <a:xfrm>
            <a:off x="1150937" y="0"/>
            <a:ext cx="7793040" cy="176054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b">
            <a:normAutofit fontScale="100000" lnSpcReduction="0"/>
          </a:bodyPr>
          <a:lstStyle/>
          <a:p>
            <a:pPr/>
            <a:r>
              <a:t>Title Text</a:t>
            </a:r>
          </a:p>
        </p:txBody>
      </p:sp>
      <p:sp>
        <p:nvSpPr>
          <p:cNvPr id="3" name="Body Level One…"/>
          <p:cNvSpPr txBox="1"/>
          <p:nvPr>
            <p:ph type="body" idx="1"/>
          </p:nvPr>
        </p:nvSpPr>
        <p:spPr>
          <a:xfrm>
            <a:off x="1182687" y="2017710"/>
            <a:ext cx="7772401" cy="484029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ormAutofit fontScale="100000" lnSpcReduction="0"/>
          </a:bodyPr>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4417789" y="6223000"/>
            <a:ext cx="308422" cy="317500"/>
          </a:xfrm>
          <a:prstGeom prst="rect">
            <a:avLst/>
          </a:prstGeom>
          <a:ln w="12700">
            <a:miter lim="400000"/>
          </a:ln>
        </p:spPr>
        <p:txBody>
          <a:bodyPr wrap="none" lIns="50800" tIns="50800" rIns="50800" bIns="50800" anchor="b">
            <a:spAutoFit/>
          </a:bodyPr>
          <a:lstStyle>
            <a:lvl1pPr marR="0" indent="0" algn="ctr" defTabSz="584200">
              <a:defRPr sz="1400">
                <a:latin typeface="Tahoma"/>
                <a:ea typeface="Tahoma"/>
                <a:cs typeface="Tahoma"/>
                <a:sym typeface="Tahoma"/>
              </a:defRPr>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 id="2147483663" r:id="rId16"/>
  </p:sldLayoutIdLst>
  <p:transition xmlns:p14="http://schemas.microsoft.com/office/powerpoint/2010/main" spd="med" advClick="1"/>
  <p:txStyles>
    <p:titleStyle>
      <a:lvl1pPr marL="0" marR="40639" indent="40639" algn="l" defTabSz="914400" rtl="0" latinLnBrk="0">
        <a:lnSpc>
          <a:spcPct val="100000"/>
        </a:lnSpc>
        <a:spcBef>
          <a:spcPts val="0"/>
        </a:spcBef>
        <a:spcAft>
          <a:spcPts val="0"/>
        </a:spcAft>
        <a:buClrTx/>
        <a:buSzTx/>
        <a:buFontTx/>
        <a:buNone/>
        <a:tabLst/>
        <a:defRPr b="0" baseline="0" cap="none" i="0" spc="0" strike="noStrike" sz="4400" u="none">
          <a:solidFill>
            <a:srgbClr val="333399"/>
          </a:solidFill>
          <a:uFill>
            <a:solidFill>
              <a:srgbClr val="333399"/>
            </a:solidFill>
          </a:uFill>
          <a:latin typeface="Tahoma"/>
          <a:ea typeface="Tahoma"/>
          <a:cs typeface="Tahoma"/>
          <a:sym typeface="Tahoma"/>
        </a:defRPr>
      </a:lvl1pPr>
      <a:lvl2pPr marL="0" marR="40639" indent="40639" algn="l" defTabSz="914400" rtl="0" latinLnBrk="0">
        <a:lnSpc>
          <a:spcPct val="100000"/>
        </a:lnSpc>
        <a:spcBef>
          <a:spcPts val="0"/>
        </a:spcBef>
        <a:spcAft>
          <a:spcPts val="0"/>
        </a:spcAft>
        <a:buClrTx/>
        <a:buSzTx/>
        <a:buFontTx/>
        <a:buNone/>
        <a:tabLst/>
        <a:defRPr b="0" baseline="0" cap="none" i="0" spc="0" strike="noStrike" sz="4400" u="none">
          <a:solidFill>
            <a:srgbClr val="333399"/>
          </a:solidFill>
          <a:uFill>
            <a:solidFill>
              <a:srgbClr val="333399"/>
            </a:solidFill>
          </a:uFill>
          <a:latin typeface="Tahoma"/>
          <a:ea typeface="Tahoma"/>
          <a:cs typeface="Tahoma"/>
          <a:sym typeface="Tahoma"/>
        </a:defRPr>
      </a:lvl2pPr>
      <a:lvl3pPr marL="0" marR="40639" indent="40639" algn="l" defTabSz="914400" rtl="0" latinLnBrk="0">
        <a:lnSpc>
          <a:spcPct val="100000"/>
        </a:lnSpc>
        <a:spcBef>
          <a:spcPts val="0"/>
        </a:spcBef>
        <a:spcAft>
          <a:spcPts val="0"/>
        </a:spcAft>
        <a:buClrTx/>
        <a:buSzTx/>
        <a:buFontTx/>
        <a:buNone/>
        <a:tabLst/>
        <a:defRPr b="0" baseline="0" cap="none" i="0" spc="0" strike="noStrike" sz="4400" u="none">
          <a:solidFill>
            <a:srgbClr val="333399"/>
          </a:solidFill>
          <a:uFill>
            <a:solidFill>
              <a:srgbClr val="333399"/>
            </a:solidFill>
          </a:uFill>
          <a:latin typeface="Tahoma"/>
          <a:ea typeface="Tahoma"/>
          <a:cs typeface="Tahoma"/>
          <a:sym typeface="Tahoma"/>
        </a:defRPr>
      </a:lvl3pPr>
      <a:lvl4pPr marL="0" marR="40639" indent="40639" algn="l" defTabSz="914400" rtl="0" latinLnBrk="0">
        <a:lnSpc>
          <a:spcPct val="100000"/>
        </a:lnSpc>
        <a:spcBef>
          <a:spcPts val="0"/>
        </a:spcBef>
        <a:spcAft>
          <a:spcPts val="0"/>
        </a:spcAft>
        <a:buClrTx/>
        <a:buSzTx/>
        <a:buFontTx/>
        <a:buNone/>
        <a:tabLst/>
        <a:defRPr b="0" baseline="0" cap="none" i="0" spc="0" strike="noStrike" sz="4400" u="none">
          <a:solidFill>
            <a:srgbClr val="333399"/>
          </a:solidFill>
          <a:uFill>
            <a:solidFill>
              <a:srgbClr val="333399"/>
            </a:solidFill>
          </a:uFill>
          <a:latin typeface="Tahoma"/>
          <a:ea typeface="Tahoma"/>
          <a:cs typeface="Tahoma"/>
          <a:sym typeface="Tahoma"/>
        </a:defRPr>
      </a:lvl4pPr>
      <a:lvl5pPr marL="0" marR="40639" indent="40639" algn="l" defTabSz="914400" rtl="0" latinLnBrk="0">
        <a:lnSpc>
          <a:spcPct val="100000"/>
        </a:lnSpc>
        <a:spcBef>
          <a:spcPts val="0"/>
        </a:spcBef>
        <a:spcAft>
          <a:spcPts val="0"/>
        </a:spcAft>
        <a:buClrTx/>
        <a:buSzTx/>
        <a:buFontTx/>
        <a:buNone/>
        <a:tabLst/>
        <a:defRPr b="0" baseline="0" cap="none" i="0" spc="0" strike="noStrike" sz="4400" u="none">
          <a:solidFill>
            <a:srgbClr val="333399"/>
          </a:solidFill>
          <a:uFill>
            <a:solidFill>
              <a:srgbClr val="333399"/>
            </a:solidFill>
          </a:uFill>
          <a:latin typeface="Tahoma"/>
          <a:ea typeface="Tahoma"/>
          <a:cs typeface="Tahoma"/>
          <a:sym typeface="Tahoma"/>
        </a:defRPr>
      </a:lvl5pPr>
      <a:lvl6pPr marL="0" marR="40639" indent="40639" algn="l" defTabSz="914400" rtl="0" latinLnBrk="0">
        <a:lnSpc>
          <a:spcPct val="100000"/>
        </a:lnSpc>
        <a:spcBef>
          <a:spcPts val="0"/>
        </a:spcBef>
        <a:spcAft>
          <a:spcPts val="0"/>
        </a:spcAft>
        <a:buClrTx/>
        <a:buSzTx/>
        <a:buFontTx/>
        <a:buNone/>
        <a:tabLst/>
        <a:defRPr b="0" baseline="0" cap="none" i="0" spc="0" strike="noStrike" sz="4400" u="none">
          <a:solidFill>
            <a:srgbClr val="333399"/>
          </a:solidFill>
          <a:uFill>
            <a:solidFill>
              <a:srgbClr val="333399"/>
            </a:solidFill>
          </a:uFill>
          <a:latin typeface="Tahoma"/>
          <a:ea typeface="Tahoma"/>
          <a:cs typeface="Tahoma"/>
          <a:sym typeface="Tahoma"/>
        </a:defRPr>
      </a:lvl6pPr>
      <a:lvl7pPr marL="0" marR="40639" indent="40639" algn="l" defTabSz="914400" rtl="0" latinLnBrk="0">
        <a:lnSpc>
          <a:spcPct val="100000"/>
        </a:lnSpc>
        <a:spcBef>
          <a:spcPts val="0"/>
        </a:spcBef>
        <a:spcAft>
          <a:spcPts val="0"/>
        </a:spcAft>
        <a:buClrTx/>
        <a:buSzTx/>
        <a:buFontTx/>
        <a:buNone/>
        <a:tabLst/>
        <a:defRPr b="0" baseline="0" cap="none" i="0" spc="0" strike="noStrike" sz="4400" u="none">
          <a:solidFill>
            <a:srgbClr val="333399"/>
          </a:solidFill>
          <a:uFill>
            <a:solidFill>
              <a:srgbClr val="333399"/>
            </a:solidFill>
          </a:uFill>
          <a:latin typeface="Tahoma"/>
          <a:ea typeface="Tahoma"/>
          <a:cs typeface="Tahoma"/>
          <a:sym typeface="Tahoma"/>
        </a:defRPr>
      </a:lvl7pPr>
      <a:lvl8pPr marL="0" marR="40639" indent="40639" algn="l" defTabSz="914400" rtl="0" latinLnBrk="0">
        <a:lnSpc>
          <a:spcPct val="100000"/>
        </a:lnSpc>
        <a:spcBef>
          <a:spcPts val="0"/>
        </a:spcBef>
        <a:spcAft>
          <a:spcPts val="0"/>
        </a:spcAft>
        <a:buClrTx/>
        <a:buSzTx/>
        <a:buFontTx/>
        <a:buNone/>
        <a:tabLst/>
        <a:defRPr b="0" baseline="0" cap="none" i="0" spc="0" strike="noStrike" sz="4400" u="none">
          <a:solidFill>
            <a:srgbClr val="333399"/>
          </a:solidFill>
          <a:uFill>
            <a:solidFill>
              <a:srgbClr val="333399"/>
            </a:solidFill>
          </a:uFill>
          <a:latin typeface="Tahoma"/>
          <a:ea typeface="Tahoma"/>
          <a:cs typeface="Tahoma"/>
          <a:sym typeface="Tahoma"/>
        </a:defRPr>
      </a:lvl8pPr>
      <a:lvl9pPr marL="0" marR="40639" indent="40639" algn="l" defTabSz="914400" rtl="0" latinLnBrk="0">
        <a:lnSpc>
          <a:spcPct val="100000"/>
        </a:lnSpc>
        <a:spcBef>
          <a:spcPts val="0"/>
        </a:spcBef>
        <a:spcAft>
          <a:spcPts val="0"/>
        </a:spcAft>
        <a:buClrTx/>
        <a:buSzTx/>
        <a:buFontTx/>
        <a:buNone/>
        <a:tabLst/>
        <a:defRPr b="0" baseline="0" cap="none" i="0" spc="0" strike="noStrike" sz="4400" u="none">
          <a:solidFill>
            <a:srgbClr val="333399"/>
          </a:solidFill>
          <a:uFill>
            <a:solidFill>
              <a:srgbClr val="333399"/>
            </a:solidFill>
          </a:uFill>
          <a:latin typeface="Tahoma"/>
          <a:ea typeface="Tahoma"/>
          <a:cs typeface="Tahoma"/>
          <a:sym typeface="Tahoma"/>
        </a:defRPr>
      </a:lvl9pPr>
    </p:titleStyle>
    <p:bodyStyle>
      <a:lvl1pPr marL="383540" marR="40639" indent="-342900" algn="l" defTabSz="914400" rtl="0" latinLnBrk="0">
        <a:lnSpc>
          <a:spcPct val="100000"/>
        </a:lnSpc>
        <a:spcBef>
          <a:spcPts val="700"/>
        </a:spcBef>
        <a:spcAft>
          <a:spcPts val="0"/>
        </a:spcAft>
        <a:buClr>
          <a:srgbClr val="3333CC"/>
        </a:buClr>
        <a:buSzPct val="60000"/>
        <a:buFont typeface="Tahoma"/>
        <a:buAutoNum type="romanUcPeriod" startAt="1"/>
        <a:tabLst/>
        <a:defRPr b="0" baseline="0" cap="none" i="0" spc="0" strike="noStrike" sz="3200" u="none">
          <a:solidFill>
            <a:srgbClr val="000000"/>
          </a:solidFill>
          <a:uFill>
            <a:solidFill>
              <a:srgbClr val="000000"/>
            </a:solidFill>
          </a:uFill>
          <a:latin typeface="Tahoma"/>
          <a:ea typeface="Tahoma"/>
          <a:cs typeface="Tahoma"/>
          <a:sym typeface="Tahoma"/>
        </a:defRPr>
      </a:lvl1pPr>
      <a:lvl2pPr marL="824411" marR="40639" indent="-326571" algn="l" defTabSz="914400" rtl="0" latinLnBrk="0">
        <a:lnSpc>
          <a:spcPct val="100000"/>
        </a:lnSpc>
        <a:spcBef>
          <a:spcPts val="700"/>
        </a:spcBef>
        <a:spcAft>
          <a:spcPts val="0"/>
        </a:spcAft>
        <a:buClr>
          <a:srgbClr val="3333CC"/>
        </a:buClr>
        <a:buSzPct val="55000"/>
        <a:buFont typeface="Tahoma"/>
        <a:buAutoNum type="romanUcPeriod" startAt="1"/>
        <a:tabLst/>
        <a:defRPr b="0" baseline="0" cap="none" i="0" spc="0" strike="noStrike" sz="3200" u="none">
          <a:solidFill>
            <a:srgbClr val="000000"/>
          </a:solidFill>
          <a:uFill>
            <a:solidFill>
              <a:srgbClr val="000000"/>
            </a:solidFill>
          </a:uFill>
          <a:latin typeface="Tahoma"/>
          <a:ea typeface="Tahoma"/>
          <a:cs typeface="Tahoma"/>
          <a:sym typeface="Tahoma"/>
        </a:defRPr>
      </a:lvl2pPr>
      <a:lvl3pPr marL="1259838" marR="40639" indent="-304800" algn="l" defTabSz="914400" rtl="0" latinLnBrk="0">
        <a:lnSpc>
          <a:spcPct val="100000"/>
        </a:lnSpc>
        <a:spcBef>
          <a:spcPts val="700"/>
        </a:spcBef>
        <a:spcAft>
          <a:spcPts val="0"/>
        </a:spcAft>
        <a:buClr>
          <a:srgbClr val="3333CC"/>
        </a:buClr>
        <a:buSzPct val="50000"/>
        <a:buFont typeface="Tahoma"/>
        <a:buAutoNum type="romanUcPeriod" startAt="1"/>
        <a:tabLst/>
        <a:defRPr b="0" baseline="0" cap="none" i="0" spc="0" strike="noStrike" sz="3200" u="none">
          <a:solidFill>
            <a:srgbClr val="000000"/>
          </a:solidFill>
          <a:uFill>
            <a:solidFill>
              <a:srgbClr val="000000"/>
            </a:solidFill>
          </a:uFill>
          <a:latin typeface="Tahoma"/>
          <a:ea typeface="Tahoma"/>
          <a:cs typeface="Tahoma"/>
          <a:sym typeface="Tahoma"/>
        </a:defRPr>
      </a:lvl3pPr>
      <a:lvl4pPr marL="1777999" marR="40639" indent="-365760" algn="l" defTabSz="914400" rtl="0" latinLnBrk="0">
        <a:lnSpc>
          <a:spcPct val="100000"/>
        </a:lnSpc>
        <a:spcBef>
          <a:spcPts val="700"/>
        </a:spcBef>
        <a:spcAft>
          <a:spcPts val="0"/>
        </a:spcAft>
        <a:buClr>
          <a:srgbClr val="3333CC"/>
        </a:buClr>
        <a:buSzPct val="55000"/>
        <a:buFont typeface="Tahoma"/>
        <a:buAutoNum type="romanUcPeriod" startAt="1"/>
        <a:tabLst/>
        <a:defRPr b="0" baseline="0" cap="none" i="0" spc="0" strike="noStrike" sz="3200" u="none">
          <a:solidFill>
            <a:srgbClr val="000000"/>
          </a:solidFill>
          <a:uFill>
            <a:solidFill>
              <a:srgbClr val="000000"/>
            </a:solidFill>
          </a:uFill>
          <a:latin typeface="Tahoma"/>
          <a:ea typeface="Tahoma"/>
          <a:cs typeface="Tahoma"/>
          <a:sym typeface="Tahoma"/>
        </a:defRPr>
      </a:lvl4pPr>
      <a:lvl5pPr marL="2235199" marR="40639" indent="-365760" algn="l" defTabSz="914400" rtl="0" latinLnBrk="0">
        <a:lnSpc>
          <a:spcPct val="100000"/>
        </a:lnSpc>
        <a:spcBef>
          <a:spcPts val="700"/>
        </a:spcBef>
        <a:spcAft>
          <a:spcPts val="0"/>
        </a:spcAft>
        <a:buClr>
          <a:srgbClr val="3333CC"/>
        </a:buClr>
        <a:buSzPct val="50000"/>
        <a:buFont typeface="Tahoma"/>
        <a:buAutoNum type="romanUcPeriod" startAt="1"/>
        <a:tabLst/>
        <a:defRPr b="0" baseline="0" cap="none" i="0" spc="0" strike="noStrike" sz="3200" u="none">
          <a:solidFill>
            <a:srgbClr val="000000"/>
          </a:solidFill>
          <a:uFill>
            <a:solidFill>
              <a:srgbClr val="000000"/>
            </a:solidFill>
          </a:uFill>
          <a:latin typeface="Tahoma"/>
          <a:ea typeface="Tahoma"/>
          <a:cs typeface="Tahoma"/>
          <a:sym typeface="Tahoma"/>
        </a:defRPr>
      </a:lvl5pPr>
      <a:lvl6pPr marL="2235200" marR="40639" indent="-365760" algn="l" defTabSz="914400" rtl="0" latinLnBrk="0">
        <a:lnSpc>
          <a:spcPct val="100000"/>
        </a:lnSpc>
        <a:spcBef>
          <a:spcPts val="700"/>
        </a:spcBef>
        <a:spcAft>
          <a:spcPts val="0"/>
        </a:spcAft>
        <a:buClr>
          <a:srgbClr val="3333CC"/>
        </a:buClr>
        <a:buSzPct val="50000"/>
        <a:buFont typeface="Tahoma"/>
        <a:buAutoNum type="romanUcPeriod" startAt="1"/>
        <a:tabLst/>
        <a:defRPr b="0" baseline="0" cap="none" i="0" spc="0" strike="noStrike" sz="3200" u="none">
          <a:solidFill>
            <a:srgbClr val="000000"/>
          </a:solidFill>
          <a:uFill>
            <a:solidFill>
              <a:srgbClr val="000000"/>
            </a:solidFill>
          </a:uFill>
          <a:latin typeface="Tahoma"/>
          <a:ea typeface="Tahoma"/>
          <a:cs typeface="Tahoma"/>
          <a:sym typeface="Tahoma"/>
        </a:defRPr>
      </a:lvl6pPr>
      <a:lvl7pPr marL="2235200" marR="40639" indent="-365760" algn="l" defTabSz="914400" rtl="0" latinLnBrk="0">
        <a:lnSpc>
          <a:spcPct val="100000"/>
        </a:lnSpc>
        <a:spcBef>
          <a:spcPts val="700"/>
        </a:spcBef>
        <a:spcAft>
          <a:spcPts val="0"/>
        </a:spcAft>
        <a:buClr>
          <a:srgbClr val="3333CC"/>
        </a:buClr>
        <a:buSzPct val="50000"/>
        <a:buFont typeface="Tahoma"/>
        <a:buAutoNum type="romanUcPeriod" startAt="1"/>
        <a:tabLst/>
        <a:defRPr b="0" baseline="0" cap="none" i="0" spc="0" strike="noStrike" sz="3200" u="none">
          <a:solidFill>
            <a:srgbClr val="000000"/>
          </a:solidFill>
          <a:uFill>
            <a:solidFill>
              <a:srgbClr val="000000"/>
            </a:solidFill>
          </a:uFill>
          <a:latin typeface="Tahoma"/>
          <a:ea typeface="Tahoma"/>
          <a:cs typeface="Tahoma"/>
          <a:sym typeface="Tahoma"/>
        </a:defRPr>
      </a:lvl7pPr>
      <a:lvl8pPr marL="2235200" marR="40639" indent="-365760" algn="l" defTabSz="914400" rtl="0" latinLnBrk="0">
        <a:lnSpc>
          <a:spcPct val="100000"/>
        </a:lnSpc>
        <a:spcBef>
          <a:spcPts val="700"/>
        </a:spcBef>
        <a:spcAft>
          <a:spcPts val="0"/>
        </a:spcAft>
        <a:buClr>
          <a:srgbClr val="3333CC"/>
        </a:buClr>
        <a:buSzPct val="50000"/>
        <a:buFont typeface="Tahoma"/>
        <a:buAutoNum type="romanUcPeriod" startAt="1"/>
        <a:tabLst/>
        <a:defRPr b="0" baseline="0" cap="none" i="0" spc="0" strike="noStrike" sz="3200" u="none">
          <a:solidFill>
            <a:srgbClr val="000000"/>
          </a:solidFill>
          <a:uFill>
            <a:solidFill>
              <a:srgbClr val="000000"/>
            </a:solidFill>
          </a:uFill>
          <a:latin typeface="Tahoma"/>
          <a:ea typeface="Tahoma"/>
          <a:cs typeface="Tahoma"/>
          <a:sym typeface="Tahoma"/>
        </a:defRPr>
      </a:lvl8pPr>
      <a:lvl9pPr marL="2235200" marR="40639" indent="-365760" algn="l" defTabSz="914400" rtl="0" latinLnBrk="0">
        <a:lnSpc>
          <a:spcPct val="100000"/>
        </a:lnSpc>
        <a:spcBef>
          <a:spcPts val="700"/>
        </a:spcBef>
        <a:spcAft>
          <a:spcPts val="0"/>
        </a:spcAft>
        <a:buClr>
          <a:srgbClr val="3333CC"/>
        </a:buClr>
        <a:buSzPct val="50000"/>
        <a:buFont typeface="Tahoma"/>
        <a:buAutoNum type="romanUcPeriod" startAt="1"/>
        <a:tabLst/>
        <a:defRPr b="0" baseline="0" cap="none" i="0" spc="0" strike="noStrike" sz="3200" u="none">
          <a:solidFill>
            <a:srgbClr val="000000"/>
          </a:solidFill>
          <a:uFill>
            <a:solidFill>
              <a:srgbClr val="000000"/>
            </a:solidFill>
          </a:uFill>
          <a:latin typeface="Tahoma"/>
          <a:ea typeface="Tahoma"/>
          <a:cs typeface="Tahoma"/>
          <a:sym typeface="Tahoma"/>
        </a:defRPr>
      </a:lvl9pPr>
    </p:bodyStyle>
    <p:otherStyle>
      <a:lvl1pPr marL="0" marR="0" indent="0" algn="ctr" defTabSz="584200" rtl="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Tahoma"/>
        </a:defRPr>
      </a:lvl1pPr>
      <a:lvl2pPr marL="0" marR="0" indent="0" algn="ctr" defTabSz="584200" rtl="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Tahoma"/>
        </a:defRPr>
      </a:lvl2pPr>
      <a:lvl3pPr marL="0" marR="0" indent="0" algn="ctr" defTabSz="584200" rtl="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Tahoma"/>
        </a:defRPr>
      </a:lvl3pPr>
      <a:lvl4pPr marL="0" marR="0" indent="0" algn="ctr" defTabSz="584200" rtl="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Tahoma"/>
        </a:defRPr>
      </a:lvl4pPr>
      <a:lvl5pPr marL="0" marR="0" indent="0" algn="ctr" defTabSz="584200" rtl="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Tahoma"/>
        </a:defRPr>
      </a:lvl5pPr>
      <a:lvl6pPr marL="0" marR="0" indent="0" algn="ctr" defTabSz="584200" rtl="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Tahoma"/>
        </a:defRPr>
      </a:lvl6pPr>
      <a:lvl7pPr marL="0" marR="0" indent="0" algn="ctr" defTabSz="584200" rtl="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Tahoma"/>
        </a:defRPr>
      </a:lvl7pPr>
      <a:lvl8pPr marL="0" marR="0" indent="0" algn="ctr" defTabSz="584200" rtl="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Tahoma"/>
        </a:defRPr>
      </a:lvl8pPr>
      <a:lvl9pPr marL="0" marR="0" indent="0" algn="ctr" defTabSz="584200" rtl="0" latinLnBrk="0">
        <a:lnSpc>
          <a:spcPct val="100000"/>
        </a:lnSpc>
        <a:spcBef>
          <a:spcPts val="0"/>
        </a:spcBef>
        <a:spcAft>
          <a:spcPts val="0"/>
        </a:spcAft>
        <a:buClrTx/>
        <a:buSzTx/>
        <a:buFontTx/>
        <a:buNone/>
        <a:tabLst/>
        <a:defRPr b="0" baseline="0" cap="none" i="0" spc="0" strike="noStrike" sz="1400" u="none">
          <a:solidFill>
            <a:schemeClr val="tx1"/>
          </a:solidFill>
          <a:uFill>
            <a:solidFill>
              <a:srgbClr val="000000"/>
            </a:solidFill>
          </a:uFill>
          <a:latin typeface="+mn-lt"/>
          <a:ea typeface="+mn-ea"/>
          <a:cs typeface="+mn-cs"/>
          <a:sym typeface="Tahoma"/>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8.xml.rels><?xml version="1.0" encoding="UTF-8"?>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xml.rels><?xml version="1.0" encoding="UTF-8"?>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2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3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3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4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4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4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4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4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4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4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4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4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4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5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5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5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5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5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5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5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5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5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59.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image" Target="../media/image1.png"/></Relationships>

</file>

<file path=ppt/slides/_rels/slide6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6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6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6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64.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65.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66.xml.rels><?xml version="1.0" encoding="UTF-8"?>
<Relationships xmlns="http://schemas.openxmlformats.org/package/2006/relationships"><Relationship Id="rId1" Type="http://schemas.openxmlformats.org/officeDocument/2006/relationships/slideLayout" Target="../slideLayouts/slideLayout9.xml"/></Relationships>

</file>

<file path=ppt/slides/_rels/slide67.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68.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69.xml.rels><?xml version="1.0" encoding="UTF-8"?>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71.xml.rels><?xml version="1.0" encoding="UTF-8"?>
<Relationships xmlns="http://schemas.openxmlformats.org/package/2006/relationships"><Relationship Id="rId1" Type="http://schemas.openxmlformats.org/officeDocument/2006/relationships/slideLayout" Target="../slideLayouts/slideLayout10.xml"/></Relationships>

</file>

<file path=ppt/slides/_rels/slide72.xml.rels><?xml version="1.0" encoding="UTF-8"?>
<Relationships xmlns="http://schemas.openxmlformats.org/package/2006/relationships"><Relationship Id="rId1" Type="http://schemas.openxmlformats.org/officeDocument/2006/relationships/slideLayout" Target="../slideLayouts/slideLayout8.xml"/></Relationships>

</file>

<file path=ppt/slides/_rels/slide73.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74.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75.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76.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77.xml.rels><?xml version="1.0" encoding="UTF-8"?>
<Relationships xmlns="http://schemas.openxmlformats.org/package/2006/relationships"><Relationship Id="rId1" Type="http://schemas.openxmlformats.org/officeDocument/2006/relationships/slideLayout" Target="../slideLayouts/slideLayout11.xml"/></Relationships>

</file>

<file path=ppt/slides/_rels/slide78.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79.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80.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81.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82.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83.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84.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85.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86.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87.xml.rels><?xml version="1.0" encoding="UTF-8"?>
<Relationships xmlns="http://schemas.openxmlformats.org/package/2006/relationships"><Relationship Id="rId1" Type="http://schemas.openxmlformats.org/officeDocument/2006/relationships/slideLayout" Target="../slideLayouts/slideLayout13.xml"/></Relationships>

</file>

<file path=ppt/slides/_rels/slide88.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89.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91.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92.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93.xml.rels><?xml version="1.0" encoding="UTF-8"?>
<Relationships xmlns="http://schemas.openxmlformats.org/package/2006/relationships"><Relationship Id="rId1" Type="http://schemas.openxmlformats.org/officeDocument/2006/relationships/slideLayout" Target="../slideLayouts/slideLayout6.xml"/></Relationships>

</file>

<file path=ppt/slides/_rels/slide9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9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96.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97.xml.rels><?xml version="1.0" encoding="UTF-8"?>
<Relationships xmlns="http://schemas.openxmlformats.org/package/2006/relationships"><Relationship Id="rId1" Type="http://schemas.openxmlformats.org/officeDocument/2006/relationships/slideLayout" Target="../slideLayouts/slideLayout5.xml"/></Relationships>

</file>

<file path=ppt/slides/_rels/slide98.xml.rels><?xml version="1.0" encoding="UTF-8"?>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mailto:davidbateman@me.com" TargetMode="Externa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155" name="Section 504"/>
          <p:cNvSpPr txBox="1"/>
          <p:nvPr>
            <p:ph type="title"/>
          </p:nvPr>
        </p:nvSpPr>
        <p:spPr>
          <a:xfrm>
            <a:off x="858822" y="-1625307"/>
            <a:ext cx="7669165" cy="7531900"/>
          </a:xfrm>
          <a:prstGeom prst="rect">
            <a:avLst/>
          </a:prstGeom>
        </p:spPr>
        <p:txBody>
          <a:bodyPr/>
          <a:lstStyle/>
          <a:p>
            <a:pPr algn="ctr"/>
            <a:r>
              <a:t>Understanding and Implementing 504 Plans for Academic and Behavioral Support</a:t>
            </a:r>
          </a:p>
          <a:p>
            <a:pPr algn="ctr"/>
          </a:p>
          <a:p>
            <a:pPr algn="ctr"/>
          </a:p>
          <a:p>
            <a:pPr algn="ctr"/>
            <a:r>
              <a:t>David Bateman, PhD</a:t>
            </a:r>
          </a:p>
          <a:p>
            <a:pPr algn="ctr"/>
            <a:r>
              <a:t>DavidBateman@me.com</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185" name="Google Shape;212;p35"/>
          <p:cNvSpPr txBox="1"/>
          <p:nvPr>
            <p:ph type="title"/>
          </p:nvPr>
        </p:nvSpPr>
        <p:spPr>
          <a:xfrm>
            <a:off x="553637" y="335963"/>
            <a:ext cx="7886701" cy="994201"/>
          </a:xfrm>
          <a:prstGeom prst="rect">
            <a:avLst/>
          </a:prstGeom>
        </p:spPr>
        <p:txBody>
          <a:bodyPr/>
          <a:lstStyle>
            <a:lvl1pPr algn="ctr" defTabSz="792479">
              <a:defRPr sz="3120">
                <a:solidFill>
                  <a:srgbClr val="000000"/>
                </a:solidFill>
              </a:defRPr>
            </a:lvl1pPr>
          </a:lstStyle>
          <a:p>
            <a:pPr/>
            <a:r>
              <a:t>Why is this important?</a:t>
            </a:r>
          </a:p>
        </p:txBody>
      </p:sp>
      <p:sp>
        <p:nvSpPr>
          <p:cNvPr id="186" name="Google Shape;213;p35"/>
          <p:cNvSpPr txBox="1"/>
          <p:nvPr>
            <p:ph type="body" idx="1"/>
          </p:nvPr>
        </p:nvSpPr>
        <p:spPr>
          <a:xfrm>
            <a:off x="356613" y="1351996"/>
            <a:ext cx="8430774" cy="5148232"/>
          </a:xfrm>
          <a:prstGeom prst="rect">
            <a:avLst/>
          </a:prstGeom>
        </p:spPr>
        <p:txBody>
          <a:bodyPr/>
          <a:lstStyle/>
          <a:p>
            <a:pPr marL="0" indent="0">
              <a:buSzTx/>
              <a:buNone/>
              <a:defRPr b="1">
                <a:solidFill>
                  <a:srgbClr val="000000"/>
                </a:solidFill>
              </a:defRPr>
            </a:pPr>
            <a:r>
              <a:t>IDEA</a:t>
            </a:r>
          </a:p>
          <a:p>
            <a:pPr marL="0" indent="0">
              <a:spcBef>
                <a:spcPts val="2100"/>
              </a:spcBef>
              <a:buSzTx/>
              <a:buNone/>
              <a:defRPr>
                <a:solidFill>
                  <a:srgbClr val="000000"/>
                </a:solidFill>
              </a:defRPr>
            </a:pPr>
            <a:r>
              <a:t>An education act to provide federal financial assistance to State and local education agencies to guarantee special education and related services to eligible children with disabilities.</a:t>
            </a:r>
          </a:p>
          <a:p>
            <a:pPr marL="0" indent="0">
              <a:spcBef>
                <a:spcPts val="2100"/>
              </a:spcBef>
              <a:buSzTx/>
              <a:buNone/>
              <a:defRPr>
                <a:solidFill>
                  <a:srgbClr val="000000"/>
                </a:solidFill>
              </a:defRPr>
            </a:pPr>
          </a:p>
          <a:p>
            <a:pPr marL="0" indent="0">
              <a:spcBef>
                <a:spcPts val="2100"/>
              </a:spcBef>
              <a:buSzTx/>
              <a:buNone/>
              <a:defRPr b="1">
                <a:solidFill>
                  <a:srgbClr val="000000"/>
                </a:solidFill>
              </a:defRPr>
            </a:pPr>
            <a:r>
              <a:t>ADA/504</a:t>
            </a:r>
          </a:p>
          <a:p>
            <a:pPr marL="0" indent="0">
              <a:spcBef>
                <a:spcPts val="2100"/>
              </a:spcBef>
              <a:buSzTx/>
              <a:buNone/>
              <a:defRPr>
                <a:solidFill>
                  <a:srgbClr val="000000"/>
                </a:solidFill>
              </a:defRPr>
            </a:pPr>
            <a:r>
              <a:t>A civil rights law to prohibit discrimination solely on the basis of disability in employment, public services, and accommodations.</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188" name="Google Shape;219;p36"/>
          <p:cNvSpPr txBox="1"/>
          <p:nvPr>
            <p:ph type="title"/>
          </p:nvPr>
        </p:nvSpPr>
        <p:spPr>
          <a:xfrm>
            <a:off x="628650" y="1131094"/>
            <a:ext cx="7886700" cy="994201"/>
          </a:xfrm>
          <a:prstGeom prst="rect">
            <a:avLst/>
          </a:prstGeom>
        </p:spPr>
        <p:txBody>
          <a:bodyPr/>
          <a:lstStyle>
            <a:lvl1pPr algn="ctr">
              <a:defRPr>
                <a:solidFill>
                  <a:srgbClr val="000000"/>
                </a:solidFill>
              </a:defRPr>
            </a:lvl1pPr>
          </a:lstStyle>
          <a:p>
            <a:pPr/>
            <a:r>
              <a:t>The Process</a:t>
            </a:r>
          </a:p>
        </p:txBody>
      </p:sp>
      <p:sp>
        <p:nvSpPr>
          <p:cNvPr id="189" name="Google Shape;220;p36"/>
          <p:cNvSpPr txBox="1"/>
          <p:nvPr>
            <p:ph type="body" idx="1"/>
          </p:nvPr>
        </p:nvSpPr>
        <p:spPr>
          <a:prstGeom prst="rect">
            <a:avLst/>
          </a:prstGeom>
        </p:spPr>
        <p:txBody>
          <a:bodyPr anchor="ctr"/>
          <a:lstStyle/>
          <a:p>
            <a:pPr marL="0" indent="0" algn="ctr" defTabSz="1121663">
              <a:spcBef>
                <a:spcPts val="900"/>
              </a:spcBef>
              <a:buSzTx/>
              <a:buNone/>
              <a:defRPr b="1" sz="2208">
                <a:solidFill>
                  <a:srgbClr val="000000"/>
                </a:solidFill>
              </a:defRPr>
            </a:pPr>
            <a:r>
              <a:t>IDEA Claims</a:t>
            </a:r>
          </a:p>
          <a:p>
            <a:pPr marL="0" indent="0" algn="ctr" defTabSz="1121663">
              <a:spcBef>
                <a:spcPts val="1900"/>
              </a:spcBef>
              <a:buSzTx/>
              <a:buNone/>
              <a:defRPr sz="2208">
                <a:solidFill>
                  <a:srgbClr val="000000"/>
                </a:solidFill>
              </a:defRPr>
            </a:pPr>
            <a:r>
              <a:t>Exhaust administrative remedies (due process hearing)</a:t>
            </a:r>
          </a:p>
          <a:p>
            <a:pPr marL="0" indent="0" algn="ctr" defTabSz="1121663">
              <a:spcBef>
                <a:spcPts val="1900"/>
              </a:spcBef>
              <a:buSzTx/>
              <a:buNone/>
              <a:defRPr b="1" sz="2208">
                <a:solidFill>
                  <a:srgbClr val="000000"/>
                </a:solidFill>
              </a:defRPr>
            </a:pPr>
          </a:p>
          <a:p>
            <a:pPr marL="0" indent="0" algn="ctr" defTabSz="1121663">
              <a:spcBef>
                <a:spcPts val="1900"/>
              </a:spcBef>
              <a:buSzTx/>
              <a:buNone/>
              <a:defRPr b="1" sz="2208">
                <a:solidFill>
                  <a:srgbClr val="000000"/>
                </a:solidFill>
              </a:defRPr>
            </a:pPr>
            <a:r>
              <a:t>ADA/Section 504</a:t>
            </a:r>
          </a:p>
          <a:p>
            <a:pPr marL="0" indent="0" algn="ctr" defTabSz="1121663">
              <a:spcBef>
                <a:spcPts val="1900"/>
              </a:spcBef>
              <a:buSzTx/>
              <a:buNone/>
              <a:defRPr sz="2208">
                <a:solidFill>
                  <a:srgbClr val="000000"/>
                </a:solidFill>
              </a:defRPr>
            </a:pPr>
            <a:r>
              <a:t>If FAPE violated-see above</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191" name="Google Shape;226;p37"/>
          <p:cNvSpPr txBox="1"/>
          <p:nvPr>
            <p:ph type="title"/>
          </p:nvPr>
        </p:nvSpPr>
        <p:spPr>
          <a:xfrm>
            <a:off x="628650" y="1131094"/>
            <a:ext cx="7886700" cy="994201"/>
          </a:xfrm>
          <a:prstGeom prst="rect">
            <a:avLst/>
          </a:prstGeom>
        </p:spPr>
        <p:txBody>
          <a:bodyPr/>
          <a:lstStyle>
            <a:lvl1pPr algn="ctr" defTabSz="792479">
              <a:defRPr sz="3120">
                <a:solidFill>
                  <a:srgbClr val="000000"/>
                </a:solidFill>
              </a:defRPr>
            </a:lvl1pPr>
          </a:lstStyle>
          <a:p>
            <a:pPr/>
            <a:r>
              <a:t>Remedies: IDEA v. ADA/Section 504</a:t>
            </a:r>
          </a:p>
        </p:txBody>
      </p:sp>
      <p:sp>
        <p:nvSpPr>
          <p:cNvPr id="192" name="Google Shape;227;p37"/>
          <p:cNvSpPr txBox="1"/>
          <p:nvPr>
            <p:ph type="body" idx="1"/>
          </p:nvPr>
        </p:nvSpPr>
        <p:spPr>
          <a:prstGeom prst="rect">
            <a:avLst/>
          </a:prstGeom>
        </p:spPr>
        <p:txBody>
          <a:bodyPr/>
          <a:lstStyle/>
          <a:p>
            <a:pPr marL="0" indent="0" defTabSz="1097279">
              <a:spcBef>
                <a:spcPts val="900"/>
              </a:spcBef>
              <a:buSzTx/>
              <a:buNone/>
              <a:defRPr sz="2159">
                <a:solidFill>
                  <a:srgbClr val="000000"/>
                </a:solidFill>
              </a:defRPr>
            </a:pPr>
          </a:p>
          <a:p>
            <a:pPr marL="0" indent="0" defTabSz="1097279">
              <a:spcBef>
                <a:spcPts val="1900"/>
              </a:spcBef>
              <a:buSzTx/>
              <a:buNone/>
              <a:defRPr sz="2159">
                <a:solidFill>
                  <a:srgbClr val="000000"/>
                </a:solidFill>
              </a:defRPr>
            </a:pPr>
            <a:r>
              <a:t>IDEA: Generally, hearing officers may award compensatory education, reimbursement of expenses, or order a school system to pay for a private placement. </a:t>
            </a:r>
          </a:p>
          <a:p>
            <a:pPr marL="0" indent="0" defTabSz="1097279">
              <a:spcBef>
                <a:spcPts val="1900"/>
              </a:spcBef>
              <a:buSzTx/>
              <a:buNone/>
              <a:defRPr sz="2159">
                <a:solidFill>
                  <a:srgbClr val="000000"/>
                </a:solidFill>
              </a:defRPr>
            </a:pPr>
          </a:p>
          <a:p>
            <a:pPr marL="0" indent="0" defTabSz="1097279">
              <a:spcBef>
                <a:spcPts val="1900"/>
              </a:spcBef>
              <a:buSzTx/>
              <a:buNone/>
              <a:defRPr sz="2159">
                <a:solidFill>
                  <a:srgbClr val="000000"/>
                </a:solidFill>
              </a:defRPr>
            </a:pPr>
            <a:r>
              <a:t>ADA: Remedies include compensatory damages (monetary damages) and attorneys’ fees. </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194" name="Google Shape;233;p38"/>
          <p:cNvSpPr txBox="1"/>
          <p:nvPr>
            <p:ph type="title"/>
          </p:nvPr>
        </p:nvSpPr>
        <p:spPr>
          <a:xfrm>
            <a:off x="628650" y="1131094"/>
            <a:ext cx="7886700" cy="994201"/>
          </a:xfrm>
          <a:prstGeom prst="rect">
            <a:avLst/>
          </a:prstGeom>
        </p:spPr>
        <p:txBody>
          <a:bodyPr/>
          <a:lstStyle>
            <a:lvl1pPr algn="ctr">
              <a:defRPr>
                <a:solidFill>
                  <a:srgbClr val="000000"/>
                </a:solidFill>
              </a:defRPr>
            </a:lvl1pPr>
          </a:lstStyle>
          <a:p>
            <a:pPr/>
            <a:r>
              <a:t>Oral Arguments</a:t>
            </a:r>
          </a:p>
        </p:txBody>
      </p:sp>
      <p:sp>
        <p:nvSpPr>
          <p:cNvPr id="195" name="Google Shape;234;p38"/>
          <p:cNvSpPr txBox="1"/>
          <p:nvPr>
            <p:ph type="body" idx="1"/>
          </p:nvPr>
        </p:nvSpPr>
        <p:spPr>
          <a:prstGeom prst="rect">
            <a:avLst/>
          </a:prstGeom>
        </p:spPr>
        <p:txBody>
          <a:bodyPr anchor="ctr"/>
          <a:lstStyle/>
          <a:p>
            <a:pPr marL="0" indent="0" algn="ctr" defTabSz="1170431">
              <a:buSzTx/>
              <a:buNone/>
              <a:defRPr sz="3072">
                <a:solidFill>
                  <a:srgbClr val="000000"/>
                </a:solidFill>
              </a:defRPr>
            </a:pPr>
            <a:r>
              <a:t>Other areas of the law?</a:t>
            </a:r>
          </a:p>
          <a:p>
            <a:pPr marL="0" indent="0" algn="ctr" defTabSz="1170431">
              <a:spcBef>
                <a:spcPts val="2000"/>
              </a:spcBef>
              <a:buSzTx/>
              <a:buNone/>
              <a:defRPr sz="3072">
                <a:solidFill>
                  <a:srgbClr val="000000"/>
                </a:solidFill>
              </a:defRPr>
            </a:pPr>
            <a:r>
              <a:t>What should he have done?</a:t>
            </a:r>
          </a:p>
          <a:p>
            <a:pPr marL="0" indent="0" algn="ctr" defTabSz="1170431">
              <a:spcBef>
                <a:spcPts val="2000"/>
              </a:spcBef>
              <a:buSzTx/>
              <a:buNone/>
              <a:defRPr sz="3072">
                <a:solidFill>
                  <a:srgbClr val="000000"/>
                </a:solidFill>
              </a:defRPr>
            </a:pPr>
            <a:r>
              <a:t>What is relief?</a:t>
            </a:r>
          </a:p>
          <a:p>
            <a:pPr marL="0" indent="0" algn="ctr" defTabSz="1170431">
              <a:spcBef>
                <a:spcPts val="2000"/>
              </a:spcBef>
              <a:buSzTx/>
              <a:buNone/>
              <a:defRPr sz="3072">
                <a:solidFill>
                  <a:srgbClr val="000000"/>
                </a:solidFill>
              </a:defRPr>
            </a:pPr>
            <a:r>
              <a:t>What is a remedy?</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197" name="Google Shape;240;p39"/>
          <p:cNvSpPr txBox="1"/>
          <p:nvPr>
            <p:ph type="title"/>
          </p:nvPr>
        </p:nvSpPr>
        <p:spPr>
          <a:xfrm>
            <a:off x="628650" y="1131094"/>
            <a:ext cx="7886700" cy="994201"/>
          </a:xfrm>
          <a:prstGeom prst="rect">
            <a:avLst/>
          </a:prstGeom>
        </p:spPr>
        <p:txBody>
          <a:bodyPr/>
          <a:lstStyle>
            <a:lvl1pPr>
              <a:defRPr>
                <a:solidFill>
                  <a:srgbClr val="000000"/>
                </a:solidFill>
              </a:defRPr>
            </a:lvl1pPr>
          </a:lstStyle>
          <a:p>
            <a:pPr/>
            <a:r>
              <a:t>Settlement Language</a:t>
            </a:r>
          </a:p>
        </p:txBody>
      </p:sp>
      <p:sp>
        <p:nvSpPr>
          <p:cNvPr id="198" name="Google Shape;241;p39"/>
          <p:cNvSpPr txBox="1"/>
          <p:nvPr>
            <p:ph type="body" idx="1"/>
          </p:nvPr>
        </p:nvSpPr>
        <p:spPr>
          <a:prstGeom prst="rect">
            <a:avLst/>
          </a:prstGeom>
        </p:spPr>
        <p:txBody>
          <a:bodyPr/>
          <a:lstStyle>
            <a:lvl1pPr marL="0" indent="0" defTabSz="1011936">
              <a:spcBef>
                <a:spcPts val="800"/>
              </a:spcBef>
              <a:buSzTx/>
              <a:buNone/>
              <a:defRPr sz="1992">
                <a:solidFill>
                  <a:srgbClr val="000000"/>
                </a:solidFill>
              </a:defRPr>
            </a:lvl1pPr>
          </a:lstStyle>
          <a:p>
            <a:pPr/>
            <a:r>
              <a:t>It is understood and agreed that this release of claims and other requested relief as outlined in the Due Process Complaint filed on May 2, 2022, includes, but is not limited to costs, administrative and equitable relief of any kind, any alleged violation of: 42 U.S.C. sections 1981, 1983, 1985, 1986, and 1988; the Americans with Disabilities Act of 1990, its implementing regulations (as well as the ADA Amendments Act of 2008 and its implementing regulations); the Individuals with Disabilities Education Act and any implementing regulations; Section 504 of the Rehabilitation Act of 1973 and any implementing regulations.</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200" name="Google Shape;247;p40"/>
          <p:cNvSpPr txBox="1"/>
          <p:nvPr>
            <p:ph type="title"/>
          </p:nvPr>
        </p:nvSpPr>
        <p:spPr>
          <a:xfrm>
            <a:off x="628650" y="1131094"/>
            <a:ext cx="7886700" cy="994201"/>
          </a:xfrm>
          <a:prstGeom prst="rect">
            <a:avLst/>
          </a:prstGeom>
        </p:spPr>
        <p:txBody>
          <a:bodyPr/>
          <a:lstStyle>
            <a:lvl1pPr algn="ctr">
              <a:defRPr>
                <a:solidFill>
                  <a:srgbClr val="000000"/>
                </a:solidFill>
              </a:defRPr>
            </a:lvl1pPr>
          </a:lstStyle>
          <a:p>
            <a:pPr/>
            <a:r>
              <a:t>Summary</a:t>
            </a:r>
          </a:p>
        </p:txBody>
      </p:sp>
      <p:sp>
        <p:nvSpPr>
          <p:cNvPr id="201" name="Google Shape;248;p40"/>
          <p:cNvSpPr txBox="1"/>
          <p:nvPr>
            <p:ph type="body" idx="1"/>
          </p:nvPr>
        </p:nvSpPr>
        <p:spPr>
          <a:prstGeom prst="rect">
            <a:avLst/>
          </a:prstGeom>
        </p:spPr>
        <p:txBody>
          <a:bodyPr/>
          <a:lstStyle/>
          <a:p>
            <a:pPr marL="240631" indent="-240631">
              <a:buClrTx/>
              <a:buSzPct val="60000"/>
              <a:buFontTx/>
              <a:buBlip>
                <a:blip r:embed="rId2"/>
              </a:buBlip>
              <a:defRPr>
                <a:solidFill>
                  <a:srgbClr val="000000"/>
                </a:solidFill>
              </a:defRPr>
            </a:pPr>
            <a:r>
              <a:t>The Platypus law</a:t>
            </a:r>
          </a:p>
          <a:p>
            <a:pPr marL="240631" indent="-240631">
              <a:buClrTx/>
              <a:buSzPct val="60000"/>
              <a:buFontTx/>
              <a:buBlip>
                <a:blip r:embed="rId2"/>
              </a:buBlip>
              <a:defRPr>
                <a:solidFill>
                  <a:srgbClr val="000000"/>
                </a:solidFill>
              </a:defRPr>
            </a:pPr>
          </a:p>
          <a:p>
            <a:pPr marL="240631" indent="-240631">
              <a:spcBef>
                <a:spcPts val="0"/>
              </a:spcBef>
              <a:buClrTx/>
              <a:buSzPct val="60000"/>
              <a:buFontTx/>
              <a:buBlip>
                <a:blip r:embed="rId2"/>
              </a:buBlip>
              <a:defRPr>
                <a:solidFill>
                  <a:srgbClr val="000000"/>
                </a:solidFill>
              </a:defRPr>
            </a:pPr>
            <a:r>
              <a:t>Both conservative and liberal justices seemed to side with Miquel</a:t>
            </a:r>
          </a:p>
          <a:p>
            <a:pPr marL="240631" indent="-240631">
              <a:spcBef>
                <a:spcPts val="0"/>
              </a:spcBef>
              <a:buClrTx/>
              <a:buSzPct val="60000"/>
              <a:buFontTx/>
              <a:buBlip>
                <a:blip r:embed="rId2"/>
              </a:buBlip>
              <a:defRPr>
                <a:solidFill>
                  <a:srgbClr val="000000"/>
                </a:solidFill>
              </a:defRPr>
            </a:pPr>
          </a:p>
          <a:p>
            <a:pPr marL="240631" indent="-240631">
              <a:spcBef>
                <a:spcPts val="0"/>
              </a:spcBef>
              <a:buClrTx/>
              <a:buSzPct val="60000"/>
              <a:buFontTx/>
              <a:buBlip>
                <a:blip r:embed="rId2"/>
              </a:buBlip>
              <a:defRPr>
                <a:solidFill>
                  <a:srgbClr val="000000"/>
                </a:solidFill>
              </a:defRPr>
            </a:pPr>
            <a:r>
              <a:t>Unanimous Decision</a:t>
            </a:r>
          </a:p>
          <a:p>
            <a:pPr marL="0" indent="0">
              <a:spcBef>
                <a:spcPts val="0"/>
              </a:spcBef>
              <a:buClrTx/>
              <a:buSzTx/>
              <a:buFontTx/>
              <a:buNone/>
              <a:defRPr>
                <a:solidFill>
                  <a:srgbClr val="000000"/>
                </a:solidFill>
              </a:defRPr>
            </a:pPr>
          </a:p>
          <a:p>
            <a:pPr marL="240631" indent="-240631">
              <a:spcBef>
                <a:spcPts val="0"/>
              </a:spcBef>
              <a:buClrTx/>
              <a:buSzPct val="60000"/>
              <a:buFontTx/>
              <a:buBlip>
                <a:blip r:embed="rId2"/>
              </a:buBlip>
              <a:defRPr>
                <a:solidFill>
                  <a:srgbClr val="000000"/>
                </a:solidFill>
              </a:defRPr>
            </a:pPr>
            <a:r>
              <a:t>Change classrooms across the USA?</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203" name="If you’ve seen one school, you’ve seen one school.…"/>
          <p:cNvSpPr txBox="1"/>
          <p:nvPr>
            <p:ph type="body" idx="1"/>
          </p:nvPr>
        </p:nvSpPr>
        <p:spPr>
          <a:xfrm>
            <a:off x="415833" y="248065"/>
            <a:ext cx="8539255" cy="6609935"/>
          </a:xfrm>
          <a:prstGeom prst="rect">
            <a:avLst/>
          </a:prstGeom>
        </p:spPr>
        <p:txBody>
          <a:bodyPr/>
          <a:lstStyle/>
          <a:p>
            <a:pPr marL="0" indent="0">
              <a:buClrTx/>
              <a:buSzTx/>
              <a:buFontTx/>
              <a:buNone/>
              <a:defRPr sz="7800"/>
            </a:pPr>
            <a:r>
              <a:t>If you’ve seen one school, you’ve seen one school. </a:t>
            </a:r>
          </a:p>
          <a:p>
            <a:pPr marL="0" indent="0">
              <a:buClrTx/>
              <a:buSzTx/>
              <a:buFontTx/>
              <a:buNone/>
              <a:defRPr sz="7800"/>
            </a:pPr>
          </a:p>
          <a:p>
            <a:pPr marL="0" indent="0">
              <a:buClrTx/>
              <a:buSzTx/>
              <a:buFontTx/>
              <a:buNone/>
              <a:defRPr sz="7800"/>
            </a:pPr>
            <a:r>
              <a:t>-Natalie Turner</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pic>
        <p:nvPicPr>
          <p:cNvPr id="205" name="Screenshot 2023-05-29 at 5.25.10 PM.png" descr="Screenshot 2023-05-29 at 5.25.10 PM.png"/>
          <p:cNvPicPr>
            <a:picLocks noChangeAspect="1"/>
          </p:cNvPicPr>
          <p:nvPr/>
        </p:nvPicPr>
        <p:blipFill>
          <a:blip r:embed="rId2">
            <a:extLst/>
          </a:blip>
          <a:stretch>
            <a:fillRect/>
          </a:stretch>
        </p:blipFill>
        <p:spPr>
          <a:xfrm>
            <a:off x="1303797" y="-453737"/>
            <a:ext cx="6723204" cy="8564729"/>
          </a:xfrm>
          <a:prstGeom prst="rect">
            <a:avLst/>
          </a:prstGeom>
          <a:ln w="12700">
            <a:miter lim="400000"/>
          </a:ln>
        </p:spPr>
      </p:pic>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207" name="Are you less likely this year to have litigation than last year?"/>
          <p:cNvSpPr txBox="1"/>
          <p:nvPr>
            <p:ph type="title"/>
          </p:nvPr>
        </p:nvSpPr>
        <p:spPr>
          <a:xfrm>
            <a:off x="628650" y="1131093"/>
            <a:ext cx="8110535" cy="4396362"/>
          </a:xfrm>
          <a:prstGeom prst="rect">
            <a:avLst/>
          </a:prstGeom>
        </p:spPr>
        <p:txBody>
          <a:bodyPr/>
          <a:lstStyle>
            <a:lvl1pPr algn="ctr">
              <a:defRPr b="1" sz="5200"/>
            </a:lvl1pPr>
          </a:lstStyle>
          <a:p>
            <a:pPr/>
            <a:r>
              <a:t>Are you less likely this year to have litigation than last year?</a:t>
            </a:r>
          </a:p>
        </p:txBody>
      </p:sp>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209" name="Slide Number"/>
          <p:cNvSpPr txBox="1"/>
          <p:nvPr>
            <p:ph type="sldNum" sz="quarter" idx="4294967295"/>
          </p:nvPr>
        </p:nvSpPr>
        <p:spPr>
          <a:xfrm>
            <a:off x="4417789"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10" name="What is Section 504?"/>
          <p:cNvSpPr txBox="1"/>
          <p:nvPr>
            <p:ph type="title"/>
          </p:nvPr>
        </p:nvSpPr>
        <p:spPr>
          <a:xfrm>
            <a:off x="533400" y="0"/>
            <a:ext cx="8382000" cy="1905000"/>
          </a:xfrm>
          <a:prstGeom prst="rect">
            <a:avLst/>
          </a:prstGeom>
        </p:spPr>
        <p:txBody>
          <a:bodyPr/>
          <a:lstStyle/>
          <a:p>
            <a:pPr/>
            <a:r>
              <a:t>What is Section 504?</a:t>
            </a:r>
          </a:p>
        </p:txBody>
      </p:sp>
      <p:sp>
        <p:nvSpPr>
          <p:cNvPr id="211" name="Section 504 is a brief, but powerful nondiscrimination law included in the Rehabilitation Act of 1973…"/>
          <p:cNvSpPr txBox="1"/>
          <p:nvPr>
            <p:ph type="body" idx="1"/>
          </p:nvPr>
        </p:nvSpPr>
        <p:spPr>
          <a:xfrm>
            <a:off x="454025" y="2133600"/>
            <a:ext cx="8689975" cy="4724400"/>
          </a:xfrm>
          <a:prstGeom prst="rect">
            <a:avLst/>
          </a:prstGeom>
        </p:spPr>
        <p:txBody>
          <a:bodyPr/>
          <a:lstStyle/>
          <a:p>
            <a:pPr marL="320841" indent="-320841">
              <a:buBlip>
                <a:blip r:embed="rId2"/>
              </a:buBlip>
            </a:pPr>
            <a:r>
              <a:t>Section 504 is a brief, but powerful nondiscrimination law included in the Rehabilitation Act of 1973</a:t>
            </a:r>
          </a:p>
          <a:p>
            <a:pPr marL="320841" indent="-320841">
              <a:buBlip>
                <a:blip r:embed="rId2"/>
              </a:buBlip>
            </a:pPr>
            <a:r>
              <a:t>Section 504 extends to individuals with disabilities the same kinds of protections Congress extended to people discriminated against because of race and sex</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211">
                                            <p:bg/>
                                          </p:spTgt>
                                        </p:tgtEl>
                                        <p:attrNameLst>
                                          <p:attrName>style.visibility</p:attrName>
                                        </p:attrNameLst>
                                      </p:cBhvr>
                                      <p:to>
                                        <p:strVal val="visible"/>
                                      </p:to>
                                    </p:set>
                                    <p:anim calcmode="lin" valueType="num">
                                      <p:cBhvr>
                                        <p:cTn id="7" dur="500" fill="hold"/>
                                        <p:tgtEl>
                                          <p:spTgt spid="211">
                                            <p:bg/>
                                          </p:spTgt>
                                        </p:tgtEl>
                                        <p:attrNameLst>
                                          <p:attrName>ppt_x</p:attrName>
                                        </p:attrNameLst>
                                      </p:cBhvr>
                                      <p:tavLst>
                                        <p:tav tm="0">
                                          <p:val>
                                            <p:strVal val="0-#ppt_w/2"/>
                                          </p:val>
                                        </p:tav>
                                        <p:tav tm="100000">
                                          <p:val>
                                            <p:strVal val="#ppt_x"/>
                                          </p:val>
                                        </p:tav>
                                      </p:tavLst>
                                    </p:anim>
                                    <p:anim calcmode="lin" valueType="num">
                                      <p:cBhvr>
                                        <p:cTn id="8" dur="500" fill="hold"/>
                                        <p:tgtEl>
                                          <p:spTgt spid="211">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211">
                                            <p:txEl>
                                              <p:pRg st="0" end="0"/>
                                            </p:txEl>
                                          </p:spTgt>
                                        </p:tgtEl>
                                        <p:attrNameLst>
                                          <p:attrName>style.visibility</p:attrName>
                                        </p:attrNameLst>
                                      </p:cBhvr>
                                      <p:to>
                                        <p:strVal val="visible"/>
                                      </p:to>
                                    </p:set>
                                    <p:anim calcmode="lin" valueType="num">
                                      <p:cBhvr>
                                        <p:cTn id="11" dur="500" fill="hold"/>
                                        <p:tgtEl>
                                          <p:spTgt spid="211">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211">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211">
                                            <p:txEl>
                                              <p:pRg st="1" end="1"/>
                                            </p:txEl>
                                          </p:spTgt>
                                        </p:tgtEl>
                                        <p:attrNameLst>
                                          <p:attrName>style.visibility</p:attrName>
                                        </p:attrNameLst>
                                      </p:cBhvr>
                                      <p:to>
                                        <p:strVal val="visible"/>
                                      </p:to>
                                    </p:set>
                                    <p:anim calcmode="lin" valueType="num">
                                      <p:cBhvr>
                                        <p:cTn id="16" dur="500" fill="hold"/>
                                        <p:tgtEl>
                                          <p:spTgt spid="211">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211">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11" grpId="1"/>
    </p:bldLst>
  </p:timing>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157" name="Stuff I’m Sending"/>
          <p:cNvSpPr txBox="1"/>
          <p:nvPr>
            <p:ph type="title"/>
          </p:nvPr>
        </p:nvSpPr>
        <p:spPr>
          <a:prstGeom prst="rect">
            <a:avLst/>
          </a:prstGeom>
        </p:spPr>
        <p:txBody>
          <a:bodyPr/>
          <a:lstStyle>
            <a:lvl1pPr algn="ctr"/>
          </a:lstStyle>
          <a:p>
            <a:pPr/>
            <a:r>
              <a:t>Stuff I’m Sending</a:t>
            </a:r>
          </a:p>
        </p:txBody>
      </p:sp>
      <p:sp>
        <p:nvSpPr>
          <p:cNvPr id="158" name="504 Accommodations Piece…"/>
          <p:cNvSpPr txBox="1"/>
          <p:nvPr>
            <p:ph type="body" sz="half" idx="1"/>
          </p:nvPr>
        </p:nvSpPr>
        <p:spPr>
          <a:prstGeom prst="rect">
            <a:avLst/>
          </a:prstGeom>
        </p:spPr>
        <p:txBody>
          <a:bodyPr/>
          <a:lstStyle/>
          <a:p>
            <a:pPr marL="178307" indent="-178307" defTabSz="768095">
              <a:spcBef>
                <a:spcPts val="800"/>
              </a:spcBef>
              <a:defRPr sz="2184"/>
            </a:pPr>
            <a:r>
              <a:t>504 Accommodations Piece</a:t>
            </a:r>
          </a:p>
          <a:p>
            <a:pPr marL="178307" indent="-178307" defTabSz="768095">
              <a:spcBef>
                <a:spcPts val="800"/>
              </a:spcBef>
              <a:defRPr sz="2184"/>
            </a:pPr>
            <a:r>
              <a:t>Pre Referral Intervention Manual</a:t>
            </a:r>
          </a:p>
          <a:p>
            <a:pPr marL="178307" indent="-178307" defTabSz="768095">
              <a:spcBef>
                <a:spcPts val="800"/>
              </a:spcBef>
              <a:defRPr sz="2184"/>
            </a:pPr>
            <a:r>
              <a:t>Gen ED Piece</a:t>
            </a:r>
          </a:p>
          <a:p>
            <a:pPr marL="178307" indent="-178307" defTabSz="768095">
              <a:spcBef>
                <a:spcPts val="800"/>
              </a:spcBef>
              <a:defRPr sz="2184"/>
            </a:pPr>
            <a:r>
              <a:t>Dyslexia Movie Link</a:t>
            </a:r>
          </a:p>
          <a:p>
            <a:pPr marL="178307" indent="-178307" defTabSz="768095">
              <a:spcBef>
                <a:spcPts val="800"/>
              </a:spcBef>
              <a:defRPr sz="2184"/>
            </a:pPr>
            <a:r>
              <a:t>Iris Module Link</a:t>
            </a:r>
          </a:p>
          <a:p>
            <a:pPr marL="178307" indent="-178307" defTabSz="768095">
              <a:spcBef>
                <a:spcPts val="800"/>
              </a:spcBef>
              <a:defRPr sz="2184"/>
            </a:pPr>
            <a:r>
              <a:t>Google Doc</a:t>
            </a:r>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213" name="Slide Number"/>
          <p:cNvSpPr txBox="1"/>
          <p:nvPr>
            <p:ph type="sldNum" sz="quarter" idx="4294967295"/>
          </p:nvPr>
        </p:nvSpPr>
        <p:spPr>
          <a:xfrm>
            <a:off x="4417789"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14" name="Section 504"/>
          <p:cNvSpPr txBox="1"/>
          <p:nvPr>
            <p:ph type="title"/>
          </p:nvPr>
        </p:nvSpPr>
        <p:spPr>
          <a:xfrm>
            <a:off x="685799" y="0"/>
            <a:ext cx="7793040" cy="1600200"/>
          </a:xfrm>
          <a:prstGeom prst="rect">
            <a:avLst/>
          </a:prstGeom>
        </p:spPr>
        <p:txBody>
          <a:bodyPr/>
          <a:lstStyle/>
          <a:p>
            <a:pPr/>
            <a:r>
              <a:t>Section 504</a:t>
            </a:r>
          </a:p>
        </p:txBody>
      </p:sp>
      <p:sp>
        <p:nvSpPr>
          <p:cNvPr id="215" name="“No otherwise qualified individual with a disability…shall, solely by reason of his or her disability, be excluded from participation in, be denied the benefits of, or be subjected to discrimination under any program or activity receiving Federal financi"/>
          <p:cNvSpPr txBox="1"/>
          <p:nvPr>
            <p:ph type="body" idx="1"/>
          </p:nvPr>
        </p:nvSpPr>
        <p:spPr>
          <a:xfrm>
            <a:off x="685800" y="1905000"/>
            <a:ext cx="7772400" cy="4953000"/>
          </a:xfrm>
          <a:prstGeom prst="rect">
            <a:avLst/>
          </a:prstGeom>
        </p:spPr>
        <p:txBody>
          <a:bodyPr/>
          <a:lstStyle/>
          <a:p>
            <a:pPr marL="320841" indent="-320841">
              <a:buBlip>
                <a:blip r:embed="rId2"/>
              </a:buBlip>
              <a:defRPr>
                <a:latin typeface="Arial"/>
                <a:ea typeface="Arial"/>
                <a:cs typeface="Arial"/>
                <a:sym typeface="Arial"/>
              </a:defRPr>
            </a:pPr>
            <a:r>
              <a:t>“</a:t>
            </a:r>
            <a:r>
              <a:rPr>
                <a:latin typeface="Tahoma"/>
                <a:ea typeface="Tahoma"/>
                <a:cs typeface="Tahoma"/>
                <a:sym typeface="Tahoma"/>
              </a:rPr>
              <a:t>No otherwise qualified individual with a disability…shall, solely by reason of his or her disability, be excluded from participation in, be denied the benefits of, or be subjected to discrimination under any program or activity receiving Federal financial assistance</a:t>
            </a:r>
            <a:r>
              <a:t>”</a:t>
            </a:r>
            <a:r>
              <a:rPr>
                <a:latin typeface="Tahoma"/>
                <a:ea typeface="Tahoma"/>
                <a:cs typeface="Tahoma"/>
                <a:sym typeface="Tahoma"/>
              </a:rPr>
              <a:t>  </a:t>
            </a:r>
            <a:br>
              <a:rPr>
                <a:latin typeface="Tahoma"/>
                <a:ea typeface="Tahoma"/>
                <a:cs typeface="Tahoma"/>
                <a:sym typeface="Tahoma"/>
              </a:rPr>
            </a:br>
            <a:r>
              <a:rPr>
                <a:latin typeface="Tahoma"/>
                <a:ea typeface="Tahoma"/>
                <a:cs typeface="Tahoma"/>
                <a:sym typeface="Tahoma"/>
              </a:rPr>
              <a:t>			29 U.S.C. § 794(a)(1996)</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215">
                                            <p:bg/>
                                          </p:spTgt>
                                        </p:tgtEl>
                                        <p:attrNameLst>
                                          <p:attrName>style.visibility</p:attrName>
                                        </p:attrNameLst>
                                      </p:cBhvr>
                                      <p:to>
                                        <p:strVal val="visible"/>
                                      </p:to>
                                    </p:set>
                                    <p:anim calcmode="lin" valueType="num">
                                      <p:cBhvr>
                                        <p:cTn id="7" dur="500" fill="hold"/>
                                        <p:tgtEl>
                                          <p:spTgt spid="215">
                                            <p:bg/>
                                          </p:spTgt>
                                        </p:tgtEl>
                                        <p:attrNameLst>
                                          <p:attrName>ppt_x</p:attrName>
                                        </p:attrNameLst>
                                      </p:cBhvr>
                                      <p:tavLst>
                                        <p:tav tm="0">
                                          <p:val>
                                            <p:strVal val="0-#ppt_w/2"/>
                                          </p:val>
                                        </p:tav>
                                        <p:tav tm="100000">
                                          <p:val>
                                            <p:strVal val="#ppt_x"/>
                                          </p:val>
                                        </p:tav>
                                      </p:tavLst>
                                    </p:anim>
                                    <p:anim calcmode="lin" valueType="num">
                                      <p:cBhvr>
                                        <p:cTn id="8" dur="500" fill="hold"/>
                                        <p:tgtEl>
                                          <p:spTgt spid="215">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215">
                                            <p:txEl>
                                              <p:pRg st="0" end="0"/>
                                            </p:txEl>
                                          </p:spTgt>
                                        </p:tgtEl>
                                        <p:attrNameLst>
                                          <p:attrName>style.visibility</p:attrName>
                                        </p:attrNameLst>
                                      </p:cBhvr>
                                      <p:to>
                                        <p:strVal val="visible"/>
                                      </p:to>
                                    </p:set>
                                    <p:anim calcmode="lin" valueType="num">
                                      <p:cBhvr>
                                        <p:cTn id="11" dur="500" fill="hold"/>
                                        <p:tgtEl>
                                          <p:spTgt spid="215">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215">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1" animBg="1" rev="0" advAuto="0" spid="215" grpId="1"/>
    </p:bldLst>
  </p:timing>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217" name="Slide Number"/>
          <p:cNvSpPr txBox="1"/>
          <p:nvPr>
            <p:ph type="sldNum" sz="quarter" idx="4294967295"/>
          </p:nvPr>
        </p:nvSpPr>
        <p:spPr>
          <a:xfrm>
            <a:off x="4417789"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18" name="The Development of Section 504"/>
          <p:cNvSpPr txBox="1"/>
          <p:nvPr>
            <p:ph type="title"/>
          </p:nvPr>
        </p:nvSpPr>
        <p:spPr>
          <a:xfrm>
            <a:off x="457200" y="0"/>
            <a:ext cx="8458200" cy="1524000"/>
          </a:xfrm>
          <a:prstGeom prst="rect">
            <a:avLst/>
          </a:prstGeom>
        </p:spPr>
        <p:txBody>
          <a:bodyPr/>
          <a:lstStyle/>
          <a:p>
            <a:pPr/>
            <a:r>
              <a:t>The Development of Section 504</a:t>
            </a:r>
          </a:p>
        </p:txBody>
      </p:sp>
      <p:sp>
        <p:nvSpPr>
          <p:cNvPr id="219" name="Congressman Vanik from Ohio and Senator Humphrey from Minnesota proposed this amendment to the Rehabilitation Act of 1973…"/>
          <p:cNvSpPr txBox="1"/>
          <p:nvPr>
            <p:ph type="body" idx="1"/>
          </p:nvPr>
        </p:nvSpPr>
        <p:spPr>
          <a:xfrm>
            <a:off x="457200" y="1676400"/>
            <a:ext cx="8686800" cy="5181600"/>
          </a:xfrm>
          <a:prstGeom prst="rect">
            <a:avLst/>
          </a:prstGeom>
        </p:spPr>
        <p:txBody>
          <a:bodyPr/>
          <a:lstStyle/>
          <a:p>
            <a:pPr marL="320841" indent="-320841">
              <a:lnSpc>
                <a:spcPct val="90000"/>
              </a:lnSpc>
              <a:buBlip>
                <a:blip r:embed="rId2"/>
              </a:buBlip>
            </a:pPr>
            <a:r>
              <a:t>Congressman Vanik from Ohio and Senator Humphrey from Minnesota proposed this amendment to the Rehabilitation Act of 1973</a:t>
            </a:r>
          </a:p>
          <a:p>
            <a:pPr marL="320841" indent="-320841">
              <a:lnSpc>
                <a:spcPct val="90000"/>
              </a:lnSpc>
              <a:buBlip>
                <a:blip r:embed="rId2"/>
              </a:buBlip>
            </a:pPr>
            <a:r>
              <a:t>Every department within the executive branch of the federal government has regulations implementing the law</a:t>
            </a:r>
          </a:p>
          <a:p>
            <a:pPr marL="320841" indent="-320841">
              <a:lnSpc>
                <a:spcPct val="90000"/>
              </a:lnSpc>
              <a:buBlip>
                <a:blip r:embed="rId2"/>
              </a:buBlip>
            </a:pPr>
            <a:r>
              <a:t>Because virtually every school district in the country accepts federal funds, public education is directly affected</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219">
                                            <p:bg/>
                                          </p:spTgt>
                                        </p:tgtEl>
                                        <p:attrNameLst>
                                          <p:attrName>style.visibility</p:attrName>
                                        </p:attrNameLst>
                                      </p:cBhvr>
                                      <p:to>
                                        <p:strVal val="visible"/>
                                      </p:to>
                                    </p:set>
                                    <p:anim calcmode="lin" valueType="num">
                                      <p:cBhvr>
                                        <p:cTn id="7" dur="500" fill="hold"/>
                                        <p:tgtEl>
                                          <p:spTgt spid="219">
                                            <p:bg/>
                                          </p:spTgt>
                                        </p:tgtEl>
                                        <p:attrNameLst>
                                          <p:attrName>ppt_x</p:attrName>
                                        </p:attrNameLst>
                                      </p:cBhvr>
                                      <p:tavLst>
                                        <p:tav tm="0">
                                          <p:val>
                                            <p:strVal val="0-#ppt_w/2"/>
                                          </p:val>
                                        </p:tav>
                                        <p:tav tm="100000">
                                          <p:val>
                                            <p:strVal val="#ppt_x"/>
                                          </p:val>
                                        </p:tav>
                                      </p:tavLst>
                                    </p:anim>
                                    <p:anim calcmode="lin" valueType="num">
                                      <p:cBhvr>
                                        <p:cTn id="8" dur="500" fill="hold"/>
                                        <p:tgtEl>
                                          <p:spTgt spid="219">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219">
                                            <p:txEl>
                                              <p:pRg st="0" end="0"/>
                                            </p:txEl>
                                          </p:spTgt>
                                        </p:tgtEl>
                                        <p:attrNameLst>
                                          <p:attrName>style.visibility</p:attrName>
                                        </p:attrNameLst>
                                      </p:cBhvr>
                                      <p:to>
                                        <p:strVal val="visible"/>
                                      </p:to>
                                    </p:set>
                                    <p:anim calcmode="lin" valueType="num">
                                      <p:cBhvr>
                                        <p:cTn id="11" dur="500" fill="hold"/>
                                        <p:tgtEl>
                                          <p:spTgt spid="219">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219">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219">
                                            <p:txEl>
                                              <p:pRg st="1" end="1"/>
                                            </p:txEl>
                                          </p:spTgt>
                                        </p:tgtEl>
                                        <p:attrNameLst>
                                          <p:attrName>style.visibility</p:attrName>
                                        </p:attrNameLst>
                                      </p:cBhvr>
                                      <p:to>
                                        <p:strVal val="visible"/>
                                      </p:to>
                                    </p:set>
                                    <p:anim calcmode="lin" valueType="num">
                                      <p:cBhvr>
                                        <p:cTn id="16" dur="500" fill="hold"/>
                                        <p:tgtEl>
                                          <p:spTgt spid="219">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219">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219">
                                            <p:txEl>
                                              <p:pRg st="2" end="2"/>
                                            </p:txEl>
                                          </p:spTgt>
                                        </p:tgtEl>
                                        <p:attrNameLst>
                                          <p:attrName>style.visibility</p:attrName>
                                        </p:attrNameLst>
                                      </p:cBhvr>
                                      <p:to>
                                        <p:strVal val="visible"/>
                                      </p:to>
                                    </p:set>
                                    <p:anim calcmode="lin" valueType="num">
                                      <p:cBhvr>
                                        <p:cTn id="21" dur="500" fill="hold"/>
                                        <p:tgtEl>
                                          <p:spTgt spid="219">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219">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19" grpId="1"/>
    </p:bldLst>
  </p:timing>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221" name="Slide Number"/>
          <p:cNvSpPr txBox="1"/>
          <p:nvPr>
            <p:ph type="sldNum" sz="quarter" idx="4294967295"/>
          </p:nvPr>
        </p:nvSpPr>
        <p:spPr>
          <a:xfrm>
            <a:off x="4417789"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22" name="The Purpose of Section 504?"/>
          <p:cNvSpPr txBox="1"/>
          <p:nvPr>
            <p:ph type="title"/>
          </p:nvPr>
        </p:nvSpPr>
        <p:spPr>
          <a:xfrm>
            <a:off x="342900" y="0"/>
            <a:ext cx="8458200" cy="1676400"/>
          </a:xfrm>
          <a:prstGeom prst="rect">
            <a:avLst/>
          </a:prstGeom>
        </p:spPr>
        <p:txBody>
          <a:bodyPr/>
          <a:lstStyle/>
          <a:p>
            <a:pPr/>
            <a:r>
              <a:t>The Purpose of Section 504?</a:t>
            </a:r>
          </a:p>
        </p:txBody>
      </p:sp>
      <p:sp>
        <p:nvSpPr>
          <p:cNvPr id="223" name="A civil rights mandate…"/>
          <p:cNvSpPr txBox="1"/>
          <p:nvPr>
            <p:ph type="body" idx="1"/>
          </p:nvPr>
        </p:nvSpPr>
        <p:spPr>
          <a:xfrm>
            <a:off x="342900" y="1752600"/>
            <a:ext cx="8458200" cy="5105400"/>
          </a:xfrm>
          <a:prstGeom prst="rect">
            <a:avLst/>
          </a:prstGeom>
        </p:spPr>
        <p:txBody>
          <a:bodyPr/>
          <a:lstStyle/>
          <a:p>
            <a:pPr marL="360947" indent="-360947">
              <a:lnSpc>
                <a:spcPct val="90000"/>
              </a:lnSpc>
              <a:buBlip>
                <a:blip r:embed="rId2"/>
              </a:buBlip>
              <a:defRPr sz="3600"/>
            </a:pPr>
            <a:r>
              <a:t>A civil rights mandate</a:t>
            </a:r>
          </a:p>
          <a:p>
            <a:pPr lvl="1" marL="701841" indent="-320841">
              <a:lnSpc>
                <a:spcPct val="90000"/>
              </a:lnSpc>
              <a:spcBef>
                <a:spcPts val="600"/>
              </a:spcBef>
              <a:buSzPct val="60000"/>
              <a:buBlip>
                <a:blip r:embed="rId2"/>
              </a:buBlip>
            </a:pPr>
            <a:r>
              <a:t>Section 504 prohibits discrimination</a:t>
            </a:r>
          </a:p>
          <a:p>
            <a:pPr lvl="1" marL="701841" indent="-320841">
              <a:lnSpc>
                <a:spcPct val="90000"/>
              </a:lnSpc>
              <a:spcBef>
                <a:spcPts val="600"/>
              </a:spcBef>
              <a:buSzPct val="60000"/>
              <a:buBlip>
                <a:blip r:embed="rId2"/>
              </a:buBlip>
            </a:pPr>
            <a:r>
              <a:t>The responsibility not to discriminate applies to all school personnel </a:t>
            </a:r>
          </a:p>
          <a:p>
            <a:pPr lvl="1" marL="701841" indent="-320841">
              <a:lnSpc>
                <a:spcPct val="90000"/>
              </a:lnSpc>
              <a:spcBef>
                <a:spcPts val="600"/>
              </a:spcBef>
              <a:buSzPct val="60000"/>
              <a:buBlip>
                <a:blip r:embed="rId2"/>
              </a:buBlip>
            </a:pPr>
            <a:r>
              <a:t>Special educators do NOT have primary responsibility for Section 504</a:t>
            </a:r>
          </a:p>
          <a:p>
            <a:pPr lvl="1" marL="701841" indent="-320841">
              <a:lnSpc>
                <a:spcPct val="90000"/>
              </a:lnSpc>
              <a:spcBef>
                <a:spcPts val="600"/>
              </a:spcBef>
              <a:buSzPct val="60000"/>
              <a:buBlip>
                <a:blip r:embed="rId2"/>
              </a:buBlip>
            </a:pPr>
            <a:r>
              <a:t>Primary responsibility falls on district-and school-level administrative leaders and regular education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223">
                                            <p:bg/>
                                          </p:spTgt>
                                        </p:tgtEl>
                                        <p:attrNameLst>
                                          <p:attrName>style.visibility</p:attrName>
                                        </p:attrNameLst>
                                      </p:cBhvr>
                                      <p:to>
                                        <p:strVal val="visible"/>
                                      </p:to>
                                    </p:set>
                                    <p:anim calcmode="lin" valueType="num">
                                      <p:cBhvr>
                                        <p:cTn id="7" dur="500" fill="hold"/>
                                        <p:tgtEl>
                                          <p:spTgt spid="223">
                                            <p:bg/>
                                          </p:spTgt>
                                        </p:tgtEl>
                                        <p:attrNameLst>
                                          <p:attrName>ppt_x</p:attrName>
                                        </p:attrNameLst>
                                      </p:cBhvr>
                                      <p:tavLst>
                                        <p:tav tm="0">
                                          <p:val>
                                            <p:strVal val="0-#ppt_w/2"/>
                                          </p:val>
                                        </p:tav>
                                        <p:tav tm="100000">
                                          <p:val>
                                            <p:strVal val="#ppt_x"/>
                                          </p:val>
                                        </p:tav>
                                      </p:tavLst>
                                    </p:anim>
                                    <p:anim calcmode="lin" valueType="num">
                                      <p:cBhvr>
                                        <p:cTn id="8" dur="500" fill="hold"/>
                                        <p:tgtEl>
                                          <p:spTgt spid="223">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223">
                                            <p:txEl>
                                              <p:pRg st="0" end="0"/>
                                            </p:txEl>
                                          </p:spTgt>
                                        </p:tgtEl>
                                        <p:attrNameLst>
                                          <p:attrName>style.visibility</p:attrName>
                                        </p:attrNameLst>
                                      </p:cBhvr>
                                      <p:to>
                                        <p:strVal val="visible"/>
                                      </p:to>
                                    </p:set>
                                    <p:anim calcmode="lin" valueType="num">
                                      <p:cBhvr>
                                        <p:cTn id="11" dur="500" fill="hold"/>
                                        <p:tgtEl>
                                          <p:spTgt spid="223">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223">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223">
                                            <p:txEl>
                                              <p:pRg st="1" end="1"/>
                                            </p:txEl>
                                          </p:spTgt>
                                        </p:tgtEl>
                                        <p:attrNameLst>
                                          <p:attrName>style.visibility</p:attrName>
                                        </p:attrNameLst>
                                      </p:cBhvr>
                                      <p:to>
                                        <p:strVal val="visible"/>
                                      </p:to>
                                    </p:set>
                                    <p:anim calcmode="lin" valueType="num">
                                      <p:cBhvr>
                                        <p:cTn id="16" dur="500" fill="hold"/>
                                        <p:tgtEl>
                                          <p:spTgt spid="223">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223">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223">
                                            <p:txEl>
                                              <p:pRg st="2" end="2"/>
                                            </p:txEl>
                                          </p:spTgt>
                                        </p:tgtEl>
                                        <p:attrNameLst>
                                          <p:attrName>style.visibility</p:attrName>
                                        </p:attrNameLst>
                                      </p:cBhvr>
                                      <p:to>
                                        <p:strVal val="visible"/>
                                      </p:to>
                                    </p:set>
                                    <p:anim calcmode="lin" valueType="num">
                                      <p:cBhvr>
                                        <p:cTn id="21" dur="500" fill="hold"/>
                                        <p:tgtEl>
                                          <p:spTgt spid="223">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223">
                                            <p:txEl>
                                              <p:pRg st="2" end="2"/>
                                            </p:txEl>
                                          </p:spTgt>
                                        </p:tgtEl>
                                        <p:attrNameLst>
                                          <p:attrName>ppt_y</p:attrName>
                                        </p:attrNameLst>
                                      </p:cBhvr>
                                      <p:tavLst>
                                        <p:tav tm="0">
                                          <p:val>
                                            <p:strVal val="#ppt_y"/>
                                          </p:val>
                                        </p:tav>
                                        <p:tav tm="100000">
                                          <p:val>
                                            <p:strVal val="#ppt_y"/>
                                          </p:val>
                                        </p:tav>
                                      </p:tavLst>
                                    </p:anim>
                                  </p:childTnLst>
                                </p:cTn>
                              </p:par>
                            </p:childTnLst>
                          </p:cTn>
                        </p:par>
                        <p:par>
                          <p:cTn id="23" fill="hold">
                            <p:stCondLst>
                              <p:cond delay="1500"/>
                            </p:stCondLst>
                            <p:childTnLst>
                              <p:par>
                                <p:cTn id="24" presetClass="entr" nodeType="afterEffect" presetSubtype="8" presetID="2" grpId="1" fill="hold">
                                  <p:stCondLst>
                                    <p:cond delay="0"/>
                                  </p:stCondLst>
                                  <p:iterate type="el" backwards="0">
                                    <p:tmAbs val="0"/>
                                  </p:iterate>
                                  <p:childTnLst>
                                    <p:set>
                                      <p:cBhvr>
                                        <p:cTn id="25" fill="hold"/>
                                        <p:tgtEl>
                                          <p:spTgt spid="223">
                                            <p:txEl>
                                              <p:pRg st="3" end="3"/>
                                            </p:txEl>
                                          </p:spTgt>
                                        </p:tgtEl>
                                        <p:attrNameLst>
                                          <p:attrName>style.visibility</p:attrName>
                                        </p:attrNameLst>
                                      </p:cBhvr>
                                      <p:to>
                                        <p:strVal val="visible"/>
                                      </p:to>
                                    </p:set>
                                    <p:anim calcmode="lin" valueType="num">
                                      <p:cBhvr>
                                        <p:cTn id="26" dur="500" fill="hold"/>
                                        <p:tgtEl>
                                          <p:spTgt spid="223">
                                            <p:txEl>
                                              <p:pRg st="3" end="3"/>
                                            </p:txEl>
                                          </p:spTgt>
                                        </p:tgtEl>
                                        <p:attrNameLst>
                                          <p:attrName>ppt_x</p:attrName>
                                        </p:attrNameLst>
                                      </p:cBhvr>
                                      <p:tavLst>
                                        <p:tav tm="0">
                                          <p:val>
                                            <p:strVal val="0-#ppt_w/2"/>
                                          </p:val>
                                        </p:tav>
                                        <p:tav tm="100000">
                                          <p:val>
                                            <p:strVal val="#ppt_x"/>
                                          </p:val>
                                        </p:tav>
                                      </p:tavLst>
                                    </p:anim>
                                    <p:anim calcmode="lin" valueType="num">
                                      <p:cBhvr>
                                        <p:cTn id="27" dur="500" fill="hold"/>
                                        <p:tgtEl>
                                          <p:spTgt spid="223">
                                            <p:txEl>
                                              <p:pRg st="3" end="3"/>
                                            </p:txEl>
                                          </p:spTgt>
                                        </p:tgtEl>
                                        <p:attrNameLst>
                                          <p:attrName>ppt_y</p:attrName>
                                        </p:attrNameLst>
                                      </p:cBhvr>
                                      <p:tavLst>
                                        <p:tav tm="0">
                                          <p:val>
                                            <p:strVal val="#ppt_y"/>
                                          </p:val>
                                        </p:tav>
                                        <p:tav tm="100000">
                                          <p:val>
                                            <p:strVal val="#ppt_y"/>
                                          </p:val>
                                        </p:tav>
                                      </p:tavLst>
                                    </p:anim>
                                  </p:childTnLst>
                                </p:cTn>
                              </p:par>
                            </p:childTnLst>
                          </p:cTn>
                        </p:par>
                        <p:par>
                          <p:cTn id="28" fill="hold">
                            <p:stCondLst>
                              <p:cond delay="2000"/>
                            </p:stCondLst>
                            <p:childTnLst>
                              <p:par>
                                <p:cTn id="29" presetClass="entr" nodeType="afterEffect" presetSubtype="8" presetID="2" grpId="1" fill="hold">
                                  <p:stCondLst>
                                    <p:cond delay="0"/>
                                  </p:stCondLst>
                                  <p:iterate type="el" backwards="0">
                                    <p:tmAbs val="0"/>
                                  </p:iterate>
                                  <p:childTnLst>
                                    <p:set>
                                      <p:cBhvr>
                                        <p:cTn id="30" fill="hold"/>
                                        <p:tgtEl>
                                          <p:spTgt spid="223">
                                            <p:txEl>
                                              <p:pRg st="4" end="4"/>
                                            </p:txEl>
                                          </p:spTgt>
                                        </p:tgtEl>
                                        <p:attrNameLst>
                                          <p:attrName>style.visibility</p:attrName>
                                        </p:attrNameLst>
                                      </p:cBhvr>
                                      <p:to>
                                        <p:strVal val="visible"/>
                                      </p:to>
                                    </p:set>
                                    <p:anim calcmode="lin" valueType="num">
                                      <p:cBhvr>
                                        <p:cTn id="31" dur="500" fill="hold"/>
                                        <p:tgtEl>
                                          <p:spTgt spid="223">
                                            <p:txEl>
                                              <p:pRg st="4" end="4"/>
                                            </p:txEl>
                                          </p:spTgt>
                                        </p:tgtEl>
                                        <p:attrNameLst>
                                          <p:attrName>ppt_x</p:attrName>
                                        </p:attrNameLst>
                                      </p:cBhvr>
                                      <p:tavLst>
                                        <p:tav tm="0">
                                          <p:val>
                                            <p:strVal val="0-#ppt_w/2"/>
                                          </p:val>
                                        </p:tav>
                                        <p:tav tm="100000">
                                          <p:val>
                                            <p:strVal val="#ppt_x"/>
                                          </p:val>
                                        </p:tav>
                                      </p:tavLst>
                                    </p:anim>
                                    <p:anim calcmode="lin" valueType="num">
                                      <p:cBhvr>
                                        <p:cTn id="32" dur="500" fill="hold"/>
                                        <p:tgtEl>
                                          <p:spTgt spid="22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23" grpId="1"/>
    </p:bldLst>
  </p:timing>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225" name="Slide Number"/>
          <p:cNvSpPr txBox="1"/>
          <p:nvPr>
            <p:ph type="sldNum" sz="quarter" idx="4294967295"/>
          </p:nvPr>
        </p:nvSpPr>
        <p:spPr>
          <a:xfrm>
            <a:off x="4417789"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26" name="Who is Protected by Section 504?"/>
          <p:cNvSpPr txBox="1"/>
          <p:nvPr>
            <p:ph type="title"/>
          </p:nvPr>
        </p:nvSpPr>
        <p:spPr>
          <a:xfrm>
            <a:off x="457200" y="0"/>
            <a:ext cx="8686800" cy="1866900"/>
          </a:xfrm>
          <a:prstGeom prst="rect">
            <a:avLst/>
          </a:prstGeom>
        </p:spPr>
        <p:txBody>
          <a:bodyPr/>
          <a:lstStyle>
            <a:lvl1pPr marR="39686" indent="39686"/>
          </a:lstStyle>
          <a:p>
            <a:pPr/>
            <a:r>
              <a:t>Who is Protected by Section 504?</a:t>
            </a:r>
          </a:p>
        </p:txBody>
      </p:sp>
      <p:sp>
        <p:nvSpPr>
          <p:cNvPr id="227" name="Any person who has a physical or mental impairment that substantially limits one or more major life activities, has a record of such impairment, or is regarded as having such an impairment"/>
          <p:cNvSpPr txBox="1"/>
          <p:nvPr>
            <p:ph type="body" idx="1"/>
          </p:nvPr>
        </p:nvSpPr>
        <p:spPr>
          <a:xfrm>
            <a:off x="389730" y="1722975"/>
            <a:ext cx="8364540" cy="4953004"/>
          </a:xfrm>
          <a:prstGeom prst="rect">
            <a:avLst/>
          </a:prstGeom>
        </p:spPr>
        <p:txBody>
          <a:bodyPr/>
          <a:lstStyle/>
          <a:p>
            <a:pPr marL="303214" marR="39686" indent="-263528">
              <a:buSzTx/>
              <a:buNone/>
              <a:defRPr sz="3600">
                <a:latin typeface="Palatino"/>
                <a:ea typeface="Palatino"/>
                <a:cs typeface="Palatino"/>
                <a:sym typeface="Palatino"/>
              </a:defRPr>
            </a:pPr>
            <a:r>
              <a:t>   Any person who has a </a:t>
            </a:r>
            <a:r>
              <a:rPr i="1"/>
              <a:t>physical or mental impairment</a:t>
            </a:r>
            <a:r>
              <a:t> that substantially </a:t>
            </a:r>
            <a:r>
              <a:rPr i="1"/>
              <a:t>limits one or more major life activities</a:t>
            </a:r>
            <a:r>
              <a:t>, has a </a:t>
            </a:r>
            <a:r>
              <a:rPr i="1"/>
              <a:t>record of such impairment</a:t>
            </a:r>
            <a:r>
              <a:t>, or is </a:t>
            </a:r>
            <a:r>
              <a:rPr i="1"/>
              <a:t>regarded as having</a:t>
            </a:r>
            <a:r>
              <a:t> such an impairment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227">
                                            <p:bg/>
                                          </p:spTgt>
                                        </p:tgtEl>
                                        <p:attrNameLst>
                                          <p:attrName>style.visibility</p:attrName>
                                        </p:attrNameLst>
                                      </p:cBhvr>
                                      <p:to>
                                        <p:strVal val="visible"/>
                                      </p:to>
                                    </p:set>
                                    <p:anim calcmode="lin" valueType="num">
                                      <p:cBhvr>
                                        <p:cTn id="7" dur="500" fill="hold"/>
                                        <p:tgtEl>
                                          <p:spTgt spid="227">
                                            <p:bg/>
                                          </p:spTgt>
                                        </p:tgtEl>
                                        <p:attrNameLst>
                                          <p:attrName>ppt_x</p:attrName>
                                        </p:attrNameLst>
                                      </p:cBhvr>
                                      <p:tavLst>
                                        <p:tav tm="0">
                                          <p:val>
                                            <p:strVal val="0-#ppt_w/2"/>
                                          </p:val>
                                        </p:tav>
                                        <p:tav tm="100000">
                                          <p:val>
                                            <p:strVal val="#ppt_x"/>
                                          </p:val>
                                        </p:tav>
                                      </p:tavLst>
                                    </p:anim>
                                    <p:anim calcmode="lin" valueType="num">
                                      <p:cBhvr>
                                        <p:cTn id="8" dur="500" fill="hold"/>
                                        <p:tgtEl>
                                          <p:spTgt spid="227">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227">
                                            <p:txEl>
                                              <p:pRg st="0" end="0"/>
                                            </p:txEl>
                                          </p:spTgt>
                                        </p:tgtEl>
                                        <p:attrNameLst>
                                          <p:attrName>style.visibility</p:attrName>
                                        </p:attrNameLst>
                                      </p:cBhvr>
                                      <p:to>
                                        <p:strVal val="visible"/>
                                      </p:to>
                                    </p:set>
                                    <p:anim calcmode="lin" valueType="num">
                                      <p:cBhvr>
                                        <p:cTn id="11" dur="500" fill="hold"/>
                                        <p:tgtEl>
                                          <p:spTgt spid="227">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227">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1" animBg="1" rev="0" advAuto="0" spid="227" grpId="1"/>
    </p:bldLst>
  </p:timing>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229" name="Slide Number"/>
          <p:cNvSpPr txBox="1"/>
          <p:nvPr>
            <p:ph type="sldNum" sz="quarter" idx="4294967295"/>
          </p:nvPr>
        </p:nvSpPr>
        <p:spPr>
          <a:xfrm>
            <a:off x="4417789"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30" name="Physical Impairment"/>
          <p:cNvSpPr txBox="1"/>
          <p:nvPr>
            <p:ph type="title"/>
          </p:nvPr>
        </p:nvSpPr>
        <p:spPr>
          <a:xfrm>
            <a:off x="685799" y="0"/>
            <a:ext cx="7793040" cy="1828800"/>
          </a:xfrm>
          <a:prstGeom prst="rect">
            <a:avLst/>
          </a:prstGeom>
        </p:spPr>
        <p:txBody>
          <a:bodyPr/>
          <a:lstStyle/>
          <a:p>
            <a:pPr/>
            <a:r>
              <a:t>Physical Impairment</a:t>
            </a:r>
          </a:p>
        </p:txBody>
      </p:sp>
      <p:sp>
        <p:nvSpPr>
          <p:cNvPr id="231" name="Any physiological disorder or condition, cosmetic disfigurement, or anatomical loss affecting one or more body systems"/>
          <p:cNvSpPr txBox="1"/>
          <p:nvPr>
            <p:ph type="body" idx="1"/>
          </p:nvPr>
        </p:nvSpPr>
        <p:spPr>
          <a:xfrm>
            <a:off x="685800" y="2057400"/>
            <a:ext cx="8029575" cy="4800600"/>
          </a:xfrm>
          <a:prstGeom prst="rect">
            <a:avLst/>
          </a:prstGeom>
        </p:spPr>
        <p:txBody>
          <a:bodyPr/>
          <a:lstStyle>
            <a:lvl1pPr marL="320841" indent="-320841">
              <a:buBlip>
                <a:blip r:embed="rId2"/>
              </a:buBlip>
            </a:lvl1pPr>
          </a:lstStyle>
          <a:p>
            <a:pPr/>
            <a:r>
              <a:t>Any physiological disorder or condition, cosmetic disfigurement, or anatomical loss affecting one or more body systems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231">
                                            <p:bg/>
                                          </p:spTgt>
                                        </p:tgtEl>
                                        <p:attrNameLst>
                                          <p:attrName>style.visibility</p:attrName>
                                        </p:attrNameLst>
                                      </p:cBhvr>
                                      <p:to>
                                        <p:strVal val="visible"/>
                                      </p:to>
                                    </p:set>
                                    <p:anim calcmode="lin" valueType="num">
                                      <p:cBhvr>
                                        <p:cTn id="7" dur="500" fill="hold"/>
                                        <p:tgtEl>
                                          <p:spTgt spid="231">
                                            <p:bg/>
                                          </p:spTgt>
                                        </p:tgtEl>
                                        <p:attrNameLst>
                                          <p:attrName>ppt_x</p:attrName>
                                        </p:attrNameLst>
                                      </p:cBhvr>
                                      <p:tavLst>
                                        <p:tav tm="0">
                                          <p:val>
                                            <p:strVal val="0-#ppt_w/2"/>
                                          </p:val>
                                        </p:tav>
                                        <p:tav tm="100000">
                                          <p:val>
                                            <p:strVal val="#ppt_x"/>
                                          </p:val>
                                        </p:tav>
                                      </p:tavLst>
                                    </p:anim>
                                    <p:anim calcmode="lin" valueType="num">
                                      <p:cBhvr>
                                        <p:cTn id="8" dur="500" fill="hold"/>
                                        <p:tgtEl>
                                          <p:spTgt spid="231">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231">
                                            <p:txEl>
                                              <p:pRg st="0" end="0"/>
                                            </p:txEl>
                                          </p:spTgt>
                                        </p:tgtEl>
                                        <p:attrNameLst>
                                          <p:attrName>style.visibility</p:attrName>
                                        </p:attrNameLst>
                                      </p:cBhvr>
                                      <p:to>
                                        <p:strVal val="visible"/>
                                      </p:to>
                                    </p:set>
                                    <p:anim calcmode="lin" valueType="num">
                                      <p:cBhvr>
                                        <p:cTn id="11" dur="500" fill="hold"/>
                                        <p:tgtEl>
                                          <p:spTgt spid="231">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231">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1" animBg="1" rev="0" advAuto="0" spid="231" grpId="1"/>
    </p:bldLst>
  </p:timing>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233" name="Slide Number"/>
          <p:cNvSpPr txBox="1"/>
          <p:nvPr>
            <p:ph type="sldNum" sz="quarter" idx="4294967295"/>
          </p:nvPr>
        </p:nvSpPr>
        <p:spPr>
          <a:xfrm>
            <a:off x="4417789"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34" name="Examples of Physical Impairments"/>
          <p:cNvSpPr txBox="1"/>
          <p:nvPr>
            <p:ph type="title"/>
          </p:nvPr>
        </p:nvSpPr>
        <p:spPr>
          <a:xfrm>
            <a:off x="457200" y="-2"/>
            <a:ext cx="8686800" cy="1989142"/>
          </a:xfrm>
          <a:prstGeom prst="rect">
            <a:avLst/>
          </a:prstGeom>
        </p:spPr>
        <p:txBody>
          <a:bodyPr/>
          <a:lstStyle/>
          <a:p>
            <a:pPr/>
            <a:r>
              <a:t>Examples of Physical Impairments</a:t>
            </a:r>
          </a:p>
        </p:txBody>
      </p:sp>
      <p:sp>
        <p:nvSpPr>
          <p:cNvPr id="235" name="Epilepsy…"/>
          <p:cNvSpPr txBox="1"/>
          <p:nvPr>
            <p:ph type="body" sz="half" idx="1"/>
          </p:nvPr>
        </p:nvSpPr>
        <p:spPr>
          <a:xfrm>
            <a:off x="647700" y="2514600"/>
            <a:ext cx="4152900" cy="4343400"/>
          </a:xfrm>
          <a:prstGeom prst="rect">
            <a:avLst/>
          </a:prstGeom>
        </p:spPr>
        <p:txBody>
          <a:bodyPr/>
          <a:lstStyle/>
          <a:p>
            <a:pPr marL="280735" indent="-280735">
              <a:lnSpc>
                <a:spcPct val="90000"/>
              </a:lnSpc>
              <a:buBlip>
                <a:blip r:embed="rId2"/>
              </a:buBlip>
              <a:defRPr sz="2800"/>
            </a:pPr>
            <a:r>
              <a:t>Epilepsy		</a:t>
            </a:r>
          </a:p>
          <a:p>
            <a:pPr marL="280735" indent="-280735">
              <a:lnSpc>
                <a:spcPct val="90000"/>
              </a:lnSpc>
              <a:buBlip>
                <a:blip r:embed="rId2"/>
              </a:buBlip>
              <a:defRPr sz="2800"/>
            </a:pPr>
            <a:r>
              <a:t>AIDS and HIV</a:t>
            </a:r>
          </a:p>
          <a:p>
            <a:pPr marL="280735" indent="-280735">
              <a:lnSpc>
                <a:spcPct val="90000"/>
              </a:lnSpc>
              <a:buBlip>
                <a:blip r:embed="rId2"/>
              </a:buBlip>
              <a:defRPr sz="2800"/>
            </a:pPr>
            <a:r>
              <a:t>Allergies</a:t>
            </a:r>
          </a:p>
          <a:p>
            <a:pPr marL="280735" indent="-280735">
              <a:lnSpc>
                <a:spcPct val="90000"/>
              </a:lnSpc>
              <a:buBlip>
                <a:blip r:embed="rId2"/>
              </a:buBlip>
              <a:defRPr sz="2800"/>
            </a:pPr>
            <a:r>
              <a:t>Arthritis</a:t>
            </a:r>
          </a:p>
          <a:p>
            <a:pPr marL="280735" indent="-280735">
              <a:lnSpc>
                <a:spcPct val="90000"/>
              </a:lnSpc>
              <a:buBlip>
                <a:blip r:embed="rId2"/>
              </a:buBlip>
              <a:defRPr sz="2800"/>
            </a:pPr>
            <a:r>
              <a:t>Heart disease</a:t>
            </a:r>
          </a:p>
          <a:p>
            <a:pPr marL="280735" indent="-280735">
              <a:lnSpc>
                <a:spcPct val="90000"/>
              </a:lnSpc>
              <a:buBlip>
                <a:blip r:embed="rId2"/>
              </a:buBlip>
              <a:defRPr sz="2800"/>
            </a:pPr>
            <a:r>
              <a:t>Tourette syndrome</a:t>
            </a:r>
          </a:p>
          <a:p>
            <a:pPr marL="280735" indent="-280735">
              <a:lnSpc>
                <a:spcPct val="90000"/>
              </a:lnSpc>
              <a:buBlip>
                <a:blip r:embed="rId2"/>
              </a:buBlip>
              <a:defRPr sz="2800"/>
            </a:pPr>
            <a:r>
              <a:t>Cerebral Palsy</a:t>
            </a:r>
          </a:p>
        </p:txBody>
      </p:sp>
      <p:sp>
        <p:nvSpPr>
          <p:cNvPr id="236" name="Visual impairment…"/>
          <p:cNvSpPr txBox="1"/>
          <p:nvPr/>
        </p:nvSpPr>
        <p:spPr>
          <a:xfrm>
            <a:off x="4953000" y="2514600"/>
            <a:ext cx="4165600" cy="363474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marL="280735" indent="-280735">
              <a:lnSpc>
                <a:spcPct val="90000"/>
              </a:lnSpc>
              <a:spcBef>
                <a:spcPts val="600"/>
              </a:spcBef>
              <a:buSzPct val="60000"/>
              <a:buBlip>
                <a:blip r:embed="rId2"/>
              </a:buBlip>
              <a:defRPr sz="2800">
                <a:latin typeface="Tahoma"/>
                <a:ea typeface="Tahoma"/>
                <a:cs typeface="Tahoma"/>
                <a:sym typeface="Tahoma"/>
              </a:defRPr>
            </a:pPr>
            <a:r>
              <a:t>Visual impairment</a:t>
            </a:r>
          </a:p>
          <a:p>
            <a:pPr marL="280735" indent="-280735">
              <a:lnSpc>
                <a:spcPct val="90000"/>
              </a:lnSpc>
              <a:spcBef>
                <a:spcPts val="600"/>
              </a:spcBef>
              <a:buSzPct val="60000"/>
              <a:buBlip>
                <a:blip r:embed="rId2"/>
              </a:buBlip>
              <a:defRPr sz="2800">
                <a:latin typeface="Tahoma"/>
                <a:ea typeface="Tahoma"/>
                <a:cs typeface="Tahoma"/>
                <a:sym typeface="Tahoma"/>
              </a:defRPr>
            </a:pPr>
            <a:r>
              <a:t>Broken limbs</a:t>
            </a:r>
          </a:p>
          <a:p>
            <a:pPr marL="280735" indent="-280735">
              <a:lnSpc>
                <a:spcPct val="90000"/>
              </a:lnSpc>
              <a:spcBef>
                <a:spcPts val="600"/>
              </a:spcBef>
              <a:buSzPct val="60000"/>
              <a:buBlip>
                <a:blip r:embed="rId2"/>
              </a:buBlip>
              <a:defRPr sz="2800">
                <a:latin typeface="Tahoma"/>
                <a:ea typeface="Tahoma"/>
                <a:cs typeface="Tahoma"/>
                <a:sym typeface="Tahoma"/>
              </a:defRPr>
            </a:pPr>
            <a:r>
              <a:t>Cancer</a:t>
            </a:r>
          </a:p>
          <a:p>
            <a:pPr marL="280735" indent="-280735">
              <a:lnSpc>
                <a:spcPct val="90000"/>
              </a:lnSpc>
              <a:spcBef>
                <a:spcPts val="600"/>
              </a:spcBef>
              <a:buSzPct val="60000"/>
              <a:buBlip>
                <a:blip r:embed="rId2"/>
              </a:buBlip>
              <a:defRPr sz="2800">
                <a:latin typeface="Tahoma"/>
                <a:ea typeface="Tahoma"/>
                <a:cs typeface="Tahoma"/>
                <a:sym typeface="Tahoma"/>
              </a:defRPr>
            </a:pPr>
            <a:r>
              <a:t>Diabetes</a:t>
            </a:r>
          </a:p>
          <a:p>
            <a:pPr marL="280735" indent="-280735">
              <a:lnSpc>
                <a:spcPct val="90000"/>
              </a:lnSpc>
              <a:spcBef>
                <a:spcPts val="600"/>
              </a:spcBef>
              <a:buSzPct val="60000"/>
              <a:buBlip>
                <a:blip r:embed="rId2"/>
              </a:buBlip>
              <a:defRPr sz="2800">
                <a:latin typeface="Tahoma"/>
                <a:ea typeface="Tahoma"/>
                <a:cs typeface="Tahoma"/>
                <a:sym typeface="Tahoma"/>
              </a:defRPr>
            </a:pPr>
            <a:r>
              <a:t>Hemophilia</a:t>
            </a:r>
          </a:p>
          <a:p>
            <a:pPr marL="280735" indent="-280735">
              <a:lnSpc>
                <a:spcPct val="90000"/>
              </a:lnSpc>
              <a:spcBef>
                <a:spcPts val="600"/>
              </a:spcBef>
              <a:buSzPct val="60000"/>
              <a:buBlip>
                <a:blip r:embed="rId2"/>
              </a:buBlip>
              <a:defRPr sz="2800">
                <a:latin typeface="Tahoma"/>
                <a:ea typeface="Tahoma"/>
                <a:cs typeface="Tahoma"/>
                <a:sym typeface="Tahoma"/>
              </a:defRPr>
            </a:pPr>
            <a:r>
              <a:t>Temporary conditions due to accidents or illness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235">
                                            <p:bg/>
                                          </p:spTgt>
                                        </p:tgtEl>
                                        <p:attrNameLst>
                                          <p:attrName>style.visibility</p:attrName>
                                        </p:attrNameLst>
                                      </p:cBhvr>
                                      <p:to>
                                        <p:strVal val="visible"/>
                                      </p:to>
                                    </p:set>
                                    <p:anim calcmode="lin" valueType="num">
                                      <p:cBhvr>
                                        <p:cTn id="7" dur="500" fill="hold"/>
                                        <p:tgtEl>
                                          <p:spTgt spid="235">
                                            <p:bg/>
                                          </p:spTgt>
                                        </p:tgtEl>
                                        <p:attrNameLst>
                                          <p:attrName>ppt_x</p:attrName>
                                        </p:attrNameLst>
                                      </p:cBhvr>
                                      <p:tavLst>
                                        <p:tav tm="0">
                                          <p:val>
                                            <p:strVal val="0-#ppt_w/2"/>
                                          </p:val>
                                        </p:tav>
                                        <p:tav tm="100000">
                                          <p:val>
                                            <p:strVal val="#ppt_x"/>
                                          </p:val>
                                        </p:tav>
                                      </p:tavLst>
                                    </p:anim>
                                    <p:anim calcmode="lin" valueType="num">
                                      <p:cBhvr>
                                        <p:cTn id="8" dur="500" fill="hold"/>
                                        <p:tgtEl>
                                          <p:spTgt spid="235">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235">
                                            <p:txEl>
                                              <p:pRg st="0" end="0"/>
                                            </p:txEl>
                                          </p:spTgt>
                                        </p:tgtEl>
                                        <p:attrNameLst>
                                          <p:attrName>style.visibility</p:attrName>
                                        </p:attrNameLst>
                                      </p:cBhvr>
                                      <p:to>
                                        <p:strVal val="visible"/>
                                      </p:to>
                                    </p:set>
                                    <p:anim calcmode="lin" valueType="num">
                                      <p:cBhvr>
                                        <p:cTn id="11" dur="500" fill="hold"/>
                                        <p:tgtEl>
                                          <p:spTgt spid="235">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235">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235">
                                            <p:txEl>
                                              <p:pRg st="1" end="1"/>
                                            </p:txEl>
                                          </p:spTgt>
                                        </p:tgtEl>
                                        <p:attrNameLst>
                                          <p:attrName>style.visibility</p:attrName>
                                        </p:attrNameLst>
                                      </p:cBhvr>
                                      <p:to>
                                        <p:strVal val="visible"/>
                                      </p:to>
                                    </p:set>
                                    <p:anim calcmode="lin" valueType="num">
                                      <p:cBhvr>
                                        <p:cTn id="16" dur="500" fill="hold"/>
                                        <p:tgtEl>
                                          <p:spTgt spid="235">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235">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235">
                                            <p:txEl>
                                              <p:pRg st="2" end="2"/>
                                            </p:txEl>
                                          </p:spTgt>
                                        </p:tgtEl>
                                        <p:attrNameLst>
                                          <p:attrName>style.visibility</p:attrName>
                                        </p:attrNameLst>
                                      </p:cBhvr>
                                      <p:to>
                                        <p:strVal val="visible"/>
                                      </p:to>
                                    </p:set>
                                    <p:anim calcmode="lin" valueType="num">
                                      <p:cBhvr>
                                        <p:cTn id="21" dur="500" fill="hold"/>
                                        <p:tgtEl>
                                          <p:spTgt spid="235">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23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8" presetID="2" grpId="1" fill="hold">
                                  <p:stCondLst>
                                    <p:cond delay="0"/>
                                  </p:stCondLst>
                                  <p:iterate type="el" backwards="0">
                                    <p:tmAbs val="0"/>
                                  </p:iterate>
                                  <p:childTnLst>
                                    <p:set>
                                      <p:cBhvr>
                                        <p:cTn id="26" fill="hold"/>
                                        <p:tgtEl>
                                          <p:spTgt spid="235">
                                            <p:txEl>
                                              <p:pRg st="3" end="3"/>
                                            </p:txEl>
                                          </p:spTgt>
                                        </p:tgtEl>
                                        <p:attrNameLst>
                                          <p:attrName>style.visibility</p:attrName>
                                        </p:attrNameLst>
                                      </p:cBhvr>
                                      <p:to>
                                        <p:strVal val="visible"/>
                                      </p:to>
                                    </p:set>
                                    <p:anim calcmode="lin" valueType="num">
                                      <p:cBhvr>
                                        <p:cTn id="27" dur="500" fill="hold"/>
                                        <p:tgtEl>
                                          <p:spTgt spid="235">
                                            <p:txEl>
                                              <p:pRg st="3" end="3"/>
                                            </p:txEl>
                                          </p:spTgt>
                                        </p:tgtEl>
                                        <p:attrNameLst>
                                          <p:attrName>ppt_x</p:attrName>
                                        </p:attrNameLst>
                                      </p:cBhvr>
                                      <p:tavLst>
                                        <p:tav tm="0">
                                          <p:val>
                                            <p:strVal val="0-#ppt_w/2"/>
                                          </p:val>
                                        </p:tav>
                                        <p:tav tm="100000">
                                          <p:val>
                                            <p:strVal val="#ppt_x"/>
                                          </p:val>
                                        </p:tav>
                                      </p:tavLst>
                                    </p:anim>
                                    <p:anim calcmode="lin" valueType="num">
                                      <p:cBhvr>
                                        <p:cTn id="28" dur="500" fill="hold"/>
                                        <p:tgtEl>
                                          <p:spTgt spid="235">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8" presetID="2" grpId="1" fill="hold">
                                  <p:stCondLst>
                                    <p:cond delay="0"/>
                                  </p:stCondLst>
                                  <p:iterate type="el" backwards="0">
                                    <p:tmAbs val="0"/>
                                  </p:iterate>
                                  <p:childTnLst>
                                    <p:set>
                                      <p:cBhvr>
                                        <p:cTn id="32" fill="hold"/>
                                        <p:tgtEl>
                                          <p:spTgt spid="235">
                                            <p:txEl>
                                              <p:pRg st="4" end="4"/>
                                            </p:txEl>
                                          </p:spTgt>
                                        </p:tgtEl>
                                        <p:attrNameLst>
                                          <p:attrName>style.visibility</p:attrName>
                                        </p:attrNameLst>
                                      </p:cBhvr>
                                      <p:to>
                                        <p:strVal val="visible"/>
                                      </p:to>
                                    </p:set>
                                    <p:anim calcmode="lin" valueType="num">
                                      <p:cBhvr>
                                        <p:cTn id="33" dur="500" fill="hold"/>
                                        <p:tgtEl>
                                          <p:spTgt spid="235">
                                            <p:txEl>
                                              <p:pRg st="4" end="4"/>
                                            </p:txEl>
                                          </p:spTgt>
                                        </p:tgtEl>
                                        <p:attrNameLst>
                                          <p:attrName>ppt_x</p:attrName>
                                        </p:attrNameLst>
                                      </p:cBhvr>
                                      <p:tavLst>
                                        <p:tav tm="0">
                                          <p:val>
                                            <p:strVal val="0-#ppt_w/2"/>
                                          </p:val>
                                        </p:tav>
                                        <p:tav tm="100000">
                                          <p:val>
                                            <p:strVal val="#ppt_x"/>
                                          </p:val>
                                        </p:tav>
                                      </p:tavLst>
                                    </p:anim>
                                    <p:anim calcmode="lin" valueType="num">
                                      <p:cBhvr>
                                        <p:cTn id="34" dur="500" fill="hold"/>
                                        <p:tgtEl>
                                          <p:spTgt spid="23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8" presetID="2" grpId="1" fill="hold">
                                  <p:stCondLst>
                                    <p:cond delay="0"/>
                                  </p:stCondLst>
                                  <p:iterate type="el" backwards="0">
                                    <p:tmAbs val="0"/>
                                  </p:iterate>
                                  <p:childTnLst>
                                    <p:set>
                                      <p:cBhvr>
                                        <p:cTn id="38" fill="hold"/>
                                        <p:tgtEl>
                                          <p:spTgt spid="235">
                                            <p:txEl>
                                              <p:pRg st="5" end="5"/>
                                            </p:txEl>
                                          </p:spTgt>
                                        </p:tgtEl>
                                        <p:attrNameLst>
                                          <p:attrName>style.visibility</p:attrName>
                                        </p:attrNameLst>
                                      </p:cBhvr>
                                      <p:to>
                                        <p:strVal val="visible"/>
                                      </p:to>
                                    </p:set>
                                    <p:anim calcmode="lin" valueType="num">
                                      <p:cBhvr>
                                        <p:cTn id="39" dur="500" fill="hold"/>
                                        <p:tgtEl>
                                          <p:spTgt spid="235">
                                            <p:txEl>
                                              <p:pRg st="5" end="5"/>
                                            </p:txEl>
                                          </p:spTgt>
                                        </p:tgtEl>
                                        <p:attrNameLst>
                                          <p:attrName>ppt_x</p:attrName>
                                        </p:attrNameLst>
                                      </p:cBhvr>
                                      <p:tavLst>
                                        <p:tav tm="0">
                                          <p:val>
                                            <p:strVal val="0-#ppt_w/2"/>
                                          </p:val>
                                        </p:tav>
                                        <p:tav tm="100000">
                                          <p:val>
                                            <p:strVal val="#ppt_x"/>
                                          </p:val>
                                        </p:tav>
                                      </p:tavLst>
                                    </p:anim>
                                    <p:anim calcmode="lin" valueType="num">
                                      <p:cBhvr>
                                        <p:cTn id="40" dur="500" fill="hold"/>
                                        <p:tgtEl>
                                          <p:spTgt spid="235">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Class="entr" nodeType="clickEffect" presetSubtype="8" presetID="2" grpId="1" fill="hold">
                                  <p:stCondLst>
                                    <p:cond delay="0"/>
                                  </p:stCondLst>
                                  <p:iterate type="el" backwards="0">
                                    <p:tmAbs val="0"/>
                                  </p:iterate>
                                  <p:childTnLst>
                                    <p:set>
                                      <p:cBhvr>
                                        <p:cTn id="44" fill="hold"/>
                                        <p:tgtEl>
                                          <p:spTgt spid="235">
                                            <p:txEl>
                                              <p:pRg st="6" end="6"/>
                                            </p:txEl>
                                          </p:spTgt>
                                        </p:tgtEl>
                                        <p:attrNameLst>
                                          <p:attrName>style.visibility</p:attrName>
                                        </p:attrNameLst>
                                      </p:cBhvr>
                                      <p:to>
                                        <p:strVal val="visible"/>
                                      </p:to>
                                    </p:set>
                                    <p:anim calcmode="lin" valueType="num">
                                      <p:cBhvr>
                                        <p:cTn id="45" dur="500" fill="hold"/>
                                        <p:tgtEl>
                                          <p:spTgt spid="235">
                                            <p:txEl>
                                              <p:pRg st="6" end="6"/>
                                            </p:txEl>
                                          </p:spTgt>
                                        </p:tgtEl>
                                        <p:attrNameLst>
                                          <p:attrName>ppt_x</p:attrName>
                                        </p:attrNameLst>
                                      </p:cBhvr>
                                      <p:tavLst>
                                        <p:tav tm="0">
                                          <p:val>
                                            <p:strVal val="0-#ppt_w/2"/>
                                          </p:val>
                                        </p:tav>
                                        <p:tav tm="100000">
                                          <p:val>
                                            <p:strVal val="#ppt_x"/>
                                          </p:val>
                                        </p:tav>
                                      </p:tavLst>
                                    </p:anim>
                                    <p:anim calcmode="lin" valueType="num">
                                      <p:cBhvr>
                                        <p:cTn id="46" dur="500" fill="hold"/>
                                        <p:tgtEl>
                                          <p:spTgt spid="23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Class="entr" nodeType="clickEffect" presetSubtype="8" presetID="2" grpId="2" fill="hold">
                                  <p:stCondLst>
                                    <p:cond delay="0"/>
                                  </p:stCondLst>
                                  <p:iterate type="el" backwards="0">
                                    <p:tmAbs val="0"/>
                                  </p:iterate>
                                  <p:childTnLst>
                                    <p:set>
                                      <p:cBhvr>
                                        <p:cTn id="50" fill="hold"/>
                                        <p:tgtEl>
                                          <p:spTgt spid="236">
                                            <p:bg/>
                                          </p:spTgt>
                                        </p:tgtEl>
                                        <p:attrNameLst>
                                          <p:attrName>style.visibility</p:attrName>
                                        </p:attrNameLst>
                                      </p:cBhvr>
                                      <p:to>
                                        <p:strVal val="visible"/>
                                      </p:to>
                                    </p:set>
                                    <p:anim calcmode="lin" valueType="num">
                                      <p:cBhvr>
                                        <p:cTn id="51" dur="500" fill="hold"/>
                                        <p:tgtEl>
                                          <p:spTgt spid="236">
                                            <p:bg/>
                                          </p:spTgt>
                                        </p:tgtEl>
                                        <p:attrNameLst>
                                          <p:attrName>ppt_x</p:attrName>
                                        </p:attrNameLst>
                                      </p:cBhvr>
                                      <p:tavLst>
                                        <p:tav tm="0">
                                          <p:val>
                                            <p:strVal val="0-#ppt_w/2"/>
                                          </p:val>
                                        </p:tav>
                                        <p:tav tm="100000">
                                          <p:val>
                                            <p:strVal val="#ppt_x"/>
                                          </p:val>
                                        </p:tav>
                                      </p:tavLst>
                                    </p:anim>
                                    <p:anim calcmode="lin" valueType="num">
                                      <p:cBhvr>
                                        <p:cTn id="52" dur="500" fill="hold"/>
                                        <p:tgtEl>
                                          <p:spTgt spid="236">
                                            <p:bg/>
                                          </p:spTgt>
                                        </p:tgtEl>
                                        <p:attrNameLst>
                                          <p:attrName>ppt_y</p:attrName>
                                        </p:attrNameLst>
                                      </p:cBhvr>
                                      <p:tavLst>
                                        <p:tav tm="0">
                                          <p:val>
                                            <p:strVal val="#ppt_y"/>
                                          </p:val>
                                        </p:tav>
                                        <p:tav tm="100000">
                                          <p:val>
                                            <p:strVal val="#ppt_y"/>
                                          </p:val>
                                        </p:tav>
                                      </p:tavLst>
                                    </p:anim>
                                  </p:childTnLst>
                                </p:cTn>
                              </p:par>
                              <p:par>
                                <p:cTn id="53" presetClass="entr" nodeType="withEffect" presetSubtype="8" presetID="2" grpId="2" fill="hold">
                                  <p:stCondLst>
                                    <p:cond delay="0"/>
                                  </p:stCondLst>
                                  <p:iterate type="el" backwards="0">
                                    <p:tmAbs val="0"/>
                                  </p:iterate>
                                  <p:childTnLst>
                                    <p:set>
                                      <p:cBhvr>
                                        <p:cTn id="54" fill="hold"/>
                                        <p:tgtEl>
                                          <p:spTgt spid="236">
                                            <p:txEl>
                                              <p:pRg st="0" end="0"/>
                                            </p:txEl>
                                          </p:spTgt>
                                        </p:tgtEl>
                                        <p:attrNameLst>
                                          <p:attrName>style.visibility</p:attrName>
                                        </p:attrNameLst>
                                      </p:cBhvr>
                                      <p:to>
                                        <p:strVal val="visible"/>
                                      </p:to>
                                    </p:set>
                                    <p:anim calcmode="lin" valueType="num">
                                      <p:cBhvr>
                                        <p:cTn id="55" dur="500" fill="hold"/>
                                        <p:tgtEl>
                                          <p:spTgt spid="236">
                                            <p:txEl>
                                              <p:pRg st="0" end="0"/>
                                            </p:txEl>
                                          </p:spTgt>
                                        </p:tgtEl>
                                        <p:attrNameLst>
                                          <p:attrName>ppt_x</p:attrName>
                                        </p:attrNameLst>
                                      </p:cBhvr>
                                      <p:tavLst>
                                        <p:tav tm="0">
                                          <p:val>
                                            <p:strVal val="0-#ppt_w/2"/>
                                          </p:val>
                                        </p:tav>
                                        <p:tav tm="100000">
                                          <p:val>
                                            <p:strVal val="#ppt_x"/>
                                          </p:val>
                                        </p:tav>
                                      </p:tavLst>
                                    </p:anim>
                                    <p:anim calcmode="lin" valueType="num">
                                      <p:cBhvr>
                                        <p:cTn id="56" dur="500" fill="hold"/>
                                        <p:tgtEl>
                                          <p:spTgt spid="236">
                                            <p:txEl>
                                              <p:pRg st="0" end="0"/>
                                            </p:txEl>
                                          </p:spTgt>
                                        </p:tgtEl>
                                        <p:attrNameLst>
                                          <p:attrName>ppt_y</p:attrName>
                                        </p:attrNameLst>
                                      </p:cBhvr>
                                      <p:tavLst>
                                        <p:tav tm="0">
                                          <p:val>
                                            <p:strVal val="#ppt_y"/>
                                          </p:val>
                                        </p:tav>
                                        <p:tav tm="100000">
                                          <p:val>
                                            <p:strVal val="#ppt_y"/>
                                          </p:val>
                                        </p:tav>
                                      </p:tavLst>
                                    </p:anim>
                                  </p:childTnLst>
                                </p:cTn>
                              </p:par>
                            </p:childTnLst>
                          </p:cTn>
                        </p:par>
                        <p:par>
                          <p:cTn id="57" fill="hold">
                            <p:stCondLst>
                              <p:cond delay="500"/>
                            </p:stCondLst>
                            <p:childTnLst>
                              <p:par>
                                <p:cTn id="58" presetClass="entr" nodeType="afterEffect" presetSubtype="8" presetID="2" grpId="2" fill="hold">
                                  <p:stCondLst>
                                    <p:cond delay="0"/>
                                  </p:stCondLst>
                                  <p:iterate type="el" backwards="0">
                                    <p:tmAbs val="0"/>
                                  </p:iterate>
                                  <p:childTnLst>
                                    <p:set>
                                      <p:cBhvr>
                                        <p:cTn id="59" fill="hold"/>
                                        <p:tgtEl>
                                          <p:spTgt spid="236">
                                            <p:txEl>
                                              <p:pRg st="1" end="1"/>
                                            </p:txEl>
                                          </p:spTgt>
                                        </p:tgtEl>
                                        <p:attrNameLst>
                                          <p:attrName>style.visibility</p:attrName>
                                        </p:attrNameLst>
                                      </p:cBhvr>
                                      <p:to>
                                        <p:strVal val="visible"/>
                                      </p:to>
                                    </p:set>
                                    <p:anim calcmode="lin" valueType="num">
                                      <p:cBhvr>
                                        <p:cTn id="60" dur="500" fill="hold"/>
                                        <p:tgtEl>
                                          <p:spTgt spid="236">
                                            <p:txEl>
                                              <p:pRg st="1" end="1"/>
                                            </p:txEl>
                                          </p:spTgt>
                                        </p:tgtEl>
                                        <p:attrNameLst>
                                          <p:attrName>ppt_x</p:attrName>
                                        </p:attrNameLst>
                                      </p:cBhvr>
                                      <p:tavLst>
                                        <p:tav tm="0">
                                          <p:val>
                                            <p:strVal val="0-#ppt_w/2"/>
                                          </p:val>
                                        </p:tav>
                                        <p:tav tm="100000">
                                          <p:val>
                                            <p:strVal val="#ppt_x"/>
                                          </p:val>
                                        </p:tav>
                                      </p:tavLst>
                                    </p:anim>
                                    <p:anim calcmode="lin" valueType="num">
                                      <p:cBhvr>
                                        <p:cTn id="61" dur="500" fill="hold"/>
                                        <p:tgtEl>
                                          <p:spTgt spid="236">
                                            <p:txEl>
                                              <p:pRg st="1" end="1"/>
                                            </p:txEl>
                                          </p:spTgt>
                                        </p:tgtEl>
                                        <p:attrNameLst>
                                          <p:attrName>ppt_y</p:attrName>
                                        </p:attrNameLst>
                                      </p:cBhvr>
                                      <p:tavLst>
                                        <p:tav tm="0">
                                          <p:val>
                                            <p:strVal val="#ppt_y"/>
                                          </p:val>
                                        </p:tav>
                                        <p:tav tm="100000">
                                          <p:val>
                                            <p:strVal val="#ppt_y"/>
                                          </p:val>
                                        </p:tav>
                                      </p:tavLst>
                                    </p:anim>
                                  </p:childTnLst>
                                </p:cTn>
                              </p:par>
                            </p:childTnLst>
                          </p:cTn>
                        </p:par>
                        <p:par>
                          <p:cTn id="62" fill="hold">
                            <p:stCondLst>
                              <p:cond delay="1000"/>
                            </p:stCondLst>
                            <p:childTnLst>
                              <p:par>
                                <p:cTn id="63" presetClass="entr" nodeType="afterEffect" presetSubtype="8" presetID="2" grpId="2" fill="hold">
                                  <p:stCondLst>
                                    <p:cond delay="0"/>
                                  </p:stCondLst>
                                  <p:iterate type="el" backwards="0">
                                    <p:tmAbs val="0"/>
                                  </p:iterate>
                                  <p:childTnLst>
                                    <p:set>
                                      <p:cBhvr>
                                        <p:cTn id="64" fill="hold"/>
                                        <p:tgtEl>
                                          <p:spTgt spid="236">
                                            <p:txEl>
                                              <p:pRg st="2" end="2"/>
                                            </p:txEl>
                                          </p:spTgt>
                                        </p:tgtEl>
                                        <p:attrNameLst>
                                          <p:attrName>style.visibility</p:attrName>
                                        </p:attrNameLst>
                                      </p:cBhvr>
                                      <p:to>
                                        <p:strVal val="visible"/>
                                      </p:to>
                                    </p:set>
                                    <p:anim calcmode="lin" valueType="num">
                                      <p:cBhvr>
                                        <p:cTn id="65" dur="500" fill="hold"/>
                                        <p:tgtEl>
                                          <p:spTgt spid="236">
                                            <p:txEl>
                                              <p:pRg st="2" end="2"/>
                                            </p:txEl>
                                          </p:spTgt>
                                        </p:tgtEl>
                                        <p:attrNameLst>
                                          <p:attrName>ppt_x</p:attrName>
                                        </p:attrNameLst>
                                      </p:cBhvr>
                                      <p:tavLst>
                                        <p:tav tm="0">
                                          <p:val>
                                            <p:strVal val="0-#ppt_w/2"/>
                                          </p:val>
                                        </p:tav>
                                        <p:tav tm="100000">
                                          <p:val>
                                            <p:strVal val="#ppt_x"/>
                                          </p:val>
                                        </p:tav>
                                      </p:tavLst>
                                    </p:anim>
                                    <p:anim calcmode="lin" valueType="num">
                                      <p:cBhvr>
                                        <p:cTn id="66" dur="500" fill="hold"/>
                                        <p:tgtEl>
                                          <p:spTgt spid="23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67" fill="hold">
                      <p:stCondLst>
                        <p:cond delay="indefinite"/>
                      </p:stCondLst>
                      <p:childTnLst>
                        <p:par>
                          <p:cTn id="68" fill="hold">
                            <p:stCondLst>
                              <p:cond delay="0"/>
                            </p:stCondLst>
                            <p:childTnLst>
                              <p:par>
                                <p:cTn id="69" presetClass="entr" nodeType="clickEffect" presetSubtype="8" presetID="2" grpId="2" fill="hold">
                                  <p:stCondLst>
                                    <p:cond delay="0"/>
                                  </p:stCondLst>
                                  <p:iterate type="el" backwards="0">
                                    <p:tmAbs val="0"/>
                                  </p:iterate>
                                  <p:childTnLst>
                                    <p:set>
                                      <p:cBhvr>
                                        <p:cTn id="70" fill="hold"/>
                                        <p:tgtEl>
                                          <p:spTgt spid="236">
                                            <p:txEl>
                                              <p:pRg st="3" end="3"/>
                                            </p:txEl>
                                          </p:spTgt>
                                        </p:tgtEl>
                                        <p:attrNameLst>
                                          <p:attrName>style.visibility</p:attrName>
                                        </p:attrNameLst>
                                      </p:cBhvr>
                                      <p:to>
                                        <p:strVal val="visible"/>
                                      </p:to>
                                    </p:set>
                                    <p:anim calcmode="lin" valueType="num">
                                      <p:cBhvr>
                                        <p:cTn id="71" dur="500" fill="hold"/>
                                        <p:tgtEl>
                                          <p:spTgt spid="236">
                                            <p:txEl>
                                              <p:pRg st="3" end="3"/>
                                            </p:txEl>
                                          </p:spTgt>
                                        </p:tgtEl>
                                        <p:attrNameLst>
                                          <p:attrName>ppt_x</p:attrName>
                                        </p:attrNameLst>
                                      </p:cBhvr>
                                      <p:tavLst>
                                        <p:tav tm="0">
                                          <p:val>
                                            <p:strVal val="0-#ppt_w/2"/>
                                          </p:val>
                                        </p:tav>
                                        <p:tav tm="100000">
                                          <p:val>
                                            <p:strVal val="#ppt_x"/>
                                          </p:val>
                                        </p:tav>
                                      </p:tavLst>
                                    </p:anim>
                                    <p:anim calcmode="lin" valueType="num">
                                      <p:cBhvr>
                                        <p:cTn id="72" dur="500" fill="hold"/>
                                        <p:tgtEl>
                                          <p:spTgt spid="23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Class="entr" nodeType="clickEffect" presetSubtype="8" presetID="2" grpId="2" fill="hold">
                                  <p:stCondLst>
                                    <p:cond delay="0"/>
                                  </p:stCondLst>
                                  <p:iterate type="el" backwards="0">
                                    <p:tmAbs val="0"/>
                                  </p:iterate>
                                  <p:childTnLst>
                                    <p:set>
                                      <p:cBhvr>
                                        <p:cTn id="76" fill="hold"/>
                                        <p:tgtEl>
                                          <p:spTgt spid="236">
                                            <p:txEl>
                                              <p:pRg st="4" end="4"/>
                                            </p:txEl>
                                          </p:spTgt>
                                        </p:tgtEl>
                                        <p:attrNameLst>
                                          <p:attrName>style.visibility</p:attrName>
                                        </p:attrNameLst>
                                      </p:cBhvr>
                                      <p:to>
                                        <p:strVal val="visible"/>
                                      </p:to>
                                    </p:set>
                                    <p:anim calcmode="lin" valueType="num">
                                      <p:cBhvr>
                                        <p:cTn id="77" dur="500" fill="hold"/>
                                        <p:tgtEl>
                                          <p:spTgt spid="236">
                                            <p:txEl>
                                              <p:pRg st="4" end="4"/>
                                            </p:txEl>
                                          </p:spTgt>
                                        </p:tgtEl>
                                        <p:attrNameLst>
                                          <p:attrName>ppt_x</p:attrName>
                                        </p:attrNameLst>
                                      </p:cBhvr>
                                      <p:tavLst>
                                        <p:tav tm="0">
                                          <p:val>
                                            <p:strVal val="0-#ppt_w/2"/>
                                          </p:val>
                                        </p:tav>
                                        <p:tav tm="100000">
                                          <p:val>
                                            <p:strVal val="#ppt_x"/>
                                          </p:val>
                                        </p:tav>
                                      </p:tavLst>
                                    </p:anim>
                                    <p:anim calcmode="lin" valueType="num">
                                      <p:cBhvr>
                                        <p:cTn id="78" dur="500" fill="hold"/>
                                        <p:tgtEl>
                                          <p:spTgt spid="23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Class="entr" nodeType="clickEffect" presetSubtype="8" presetID="2" grpId="2" fill="hold">
                                  <p:stCondLst>
                                    <p:cond delay="0"/>
                                  </p:stCondLst>
                                  <p:iterate type="el" backwards="0">
                                    <p:tmAbs val="0"/>
                                  </p:iterate>
                                  <p:childTnLst>
                                    <p:set>
                                      <p:cBhvr>
                                        <p:cTn id="82" fill="hold"/>
                                        <p:tgtEl>
                                          <p:spTgt spid="236">
                                            <p:txEl>
                                              <p:pRg st="5" end="5"/>
                                            </p:txEl>
                                          </p:spTgt>
                                        </p:tgtEl>
                                        <p:attrNameLst>
                                          <p:attrName>style.visibility</p:attrName>
                                        </p:attrNameLst>
                                      </p:cBhvr>
                                      <p:to>
                                        <p:strVal val="visible"/>
                                      </p:to>
                                    </p:set>
                                    <p:anim calcmode="lin" valueType="num">
                                      <p:cBhvr>
                                        <p:cTn id="83" dur="500" fill="hold"/>
                                        <p:tgtEl>
                                          <p:spTgt spid="236">
                                            <p:txEl>
                                              <p:pRg st="5" end="5"/>
                                            </p:txEl>
                                          </p:spTgt>
                                        </p:tgtEl>
                                        <p:attrNameLst>
                                          <p:attrName>ppt_x</p:attrName>
                                        </p:attrNameLst>
                                      </p:cBhvr>
                                      <p:tavLst>
                                        <p:tav tm="0">
                                          <p:val>
                                            <p:strVal val="0-#ppt_w/2"/>
                                          </p:val>
                                        </p:tav>
                                        <p:tav tm="100000">
                                          <p:val>
                                            <p:strVal val="#ppt_x"/>
                                          </p:val>
                                        </p:tav>
                                      </p:tavLst>
                                    </p:anim>
                                    <p:anim calcmode="lin" valueType="num">
                                      <p:cBhvr>
                                        <p:cTn id="84" dur="500" fill="hold"/>
                                        <p:tgtEl>
                                          <p:spTgt spid="236">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36" grpId="2"/>
      <p:bldP build="p" bldLvl="5" animBg="1" rev="0" advAuto="0" spid="235" grpId="1"/>
    </p:bldLst>
  </p:timing>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238" name="Slide Number"/>
          <p:cNvSpPr txBox="1"/>
          <p:nvPr>
            <p:ph type="sldNum" sz="quarter" idx="4294967295"/>
          </p:nvPr>
        </p:nvSpPr>
        <p:spPr>
          <a:xfrm>
            <a:off x="4417789"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39" name="Mental Impairment"/>
          <p:cNvSpPr txBox="1"/>
          <p:nvPr>
            <p:ph type="title"/>
          </p:nvPr>
        </p:nvSpPr>
        <p:spPr>
          <a:xfrm>
            <a:off x="685799" y="0"/>
            <a:ext cx="7793040" cy="1724025"/>
          </a:xfrm>
          <a:prstGeom prst="rect">
            <a:avLst/>
          </a:prstGeom>
        </p:spPr>
        <p:txBody>
          <a:bodyPr/>
          <a:lstStyle/>
          <a:p>
            <a:pPr/>
            <a:r>
              <a:t>Mental Impairment</a:t>
            </a:r>
          </a:p>
        </p:txBody>
      </p:sp>
      <p:sp>
        <p:nvSpPr>
          <p:cNvPr id="240" name="Any mental or psychological disorder, such as mental retardation, organic brain disorder, emotional or mental illness, and specific learning disability"/>
          <p:cNvSpPr txBox="1"/>
          <p:nvPr>
            <p:ph type="body" idx="1"/>
          </p:nvPr>
        </p:nvSpPr>
        <p:spPr>
          <a:xfrm>
            <a:off x="685799" y="1905000"/>
            <a:ext cx="7964490" cy="4953000"/>
          </a:xfrm>
          <a:prstGeom prst="rect">
            <a:avLst/>
          </a:prstGeom>
        </p:spPr>
        <p:txBody>
          <a:bodyPr/>
          <a:lstStyle>
            <a:lvl1pPr marL="320841" indent="-320841">
              <a:buBlip>
                <a:blip r:embed="rId2"/>
              </a:buBlip>
            </a:lvl1pPr>
          </a:lstStyle>
          <a:p>
            <a:pPr/>
            <a:r>
              <a:t>Any mental or psychological disorder, such as intellectual disability, organic brain disorder, emotional or mental illness, and specific learning disability</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240">
                                            <p:bg/>
                                          </p:spTgt>
                                        </p:tgtEl>
                                        <p:attrNameLst>
                                          <p:attrName>style.visibility</p:attrName>
                                        </p:attrNameLst>
                                      </p:cBhvr>
                                      <p:to>
                                        <p:strVal val="visible"/>
                                      </p:to>
                                    </p:set>
                                    <p:anim calcmode="lin" valueType="num">
                                      <p:cBhvr>
                                        <p:cTn id="7" dur="500" fill="hold"/>
                                        <p:tgtEl>
                                          <p:spTgt spid="240">
                                            <p:bg/>
                                          </p:spTgt>
                                        </p:tgtEl>
                                        <p:attrNameLst>
                                          <p:attrName>ppt_x</p:attrName>
                                        </p:attrNameLst>
                                      </p:cBhvr>
                                      <p:tavLst>
                                        <p:tav tm="0">
                                          <p:val>
                                            <p:strVal val="0-#ppt_w/2"/>
                                          </p:val>
                                        </p:tav>
                                        <p:tav tm="100000">
                                          <p:val>
                                            <p:strVal val="#ppt_x"/>
                                          </p:val>
                                        </p:tav>
                                      </p:tavLst>
                                    </p:anim>
                                    <p:anim calcmode="lin" valueType="num">
                                      <p:cBhvr>
                                        <p:cTn id="8" dur="500" fill="hold"/>
                                        <p:tgtEl>
                                          <p:spTgt spid="240">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240">
                                            <p:txEl>
                                              <p:pRg st="0" end="0"/>
                                            </p:txEl>
                                          </p:spTgt>
                                        </p:tgtEl>
                                        <p:attrNameLst>
                                          <p:attrName>style.visibility</p:attrName>
                                        </p:attrNameLst>
                                      </p:cBhvr>
                                      <p:to>
                                        <p:strVal val="visible"/>
                                      </p:to>
                                    </p:set>
                                    <p:anim calcmode="lin" valueType="num">
                                      <p:cBhvr>
                                        <p:cTn id="11" dur="500" fill="hold"/>
                                        <p:tgtEl>
                                          <p:spTgt spid="240">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240">
                                            <p:txEl>
                                              <p:pRg st="0" end="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1" animBg="1" rev="0" advAuto="0" spid="240" grpId="1"/>
    </p:bldLst>
  </p:timing>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242"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43" name="Examples of Mental Impairments"/>
          <p:cNvSpPr txBox="1"/>
          <p:nvPr>
            <p:ph type="title"/>
          </p:nvPr>
        </p:nvSpPr>
        <p:spPr>
          <a:xfrm>
            <a:off x="533400" y="0"/>
            <a:ext cx="8410575" cy="1600200"/>
          </a:xfrm>
          <a:prstGeom prst="rect">
            <a:avLst/>
          </a:prstGeom>
        </p:spPr>
        <p:txBody>
          <a:bodyPr/>
          <a:lstStyle/>
          <a:p>
            <a:pPr/>
            <a:r>
              <a:t>Examples of Mental Impairments</a:t>
            </a:r>
          </a:p>
        </p:txBody>
      </p:sp>
      <p:sp>
        <p:nvSpPr>
          <p:cNvPr id="244" name="ADD/ADHD…"/>
          <p:cNvSpPr txBox="1"/>
          <p:nvPr>
            <p:ph type="body" sz="half" idx="1"/>
          </p:nvPr>
        </p:nvSpPr>
        <p:spPr>
          <a:xfrm>
            <a:off x="457200" y="1981200"/>
            <a:ext cx="4040188" cy="4876800"/>
          </a:xfrm>
          <a:prstGeom prst="rect">
            <a:avLst/>
          </a:prstGeom>
        </p:spPr>
        <p:txBody>
          <a:bodyPr/>
          <a:lstStyle/>
          <a:p>
            <a:pPr marL="280735" indent="-280735">
              <a:buBlip>
                <a:blip r:embed="rId2"/>
              </a:buBlip>
              <a:defRPr sz="2800"/>
            </a:pPr>
            <a:r>
              <a:t>ADD/ADHD</a:t>
            </a:r>
          </a:p>
          <a:p>
            <a:pPr marL="280735" indent="-280735">
              <a:buBlip>
                <a:blip r:embed="rId2"/>
              </a:buBlip>
              <a:defRPr sz="2800"/>
            </a:pPr>
            <a:r>
              <a:t>Reading disability</a:t>
            </a:r>
          </a:p>
          <a:p>
            <a:pPr marL="280735" indent="-280735">
              <a:buBlip>
                <a:blip r:embed="rId2"/>
              </a:buBlip>
              <a:defRPr sz="2800"/>
            </a:pPr>
            <a:r>
              <a:t>Depression</a:t>
            </a:r>
          </a:p>
          <a:p>
            <a:pPr marL="280735" indent="-280735">
              <a:buBlip>
                <a:blip r:embed="rId2"/>
              </a:buBlip>
              <a:defRPr sz="2800"/>
            </a:pPr>
            <a:r>
              <a:t>Eating disorders</a:t>
            </a:r>
          </a:p>
        </p:txBody>
      </p:sp>
      <p:sp>
        <p:nvSpPr>
          <p:cNvPr id="245" name="Conduct disorders…"/>
          <p:cNvSpPr txBox="1"/>
          <p:nvPr/>
        </p:nvSpPr>
        <p:spPr>
          <a:xfrm>
            <a:off x="4421975" y="2073697"/>
            <a:ext cx="4051303" cy="1981201"/>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spAutoFit/>
          </a:bodyPr>
          <a:lstStyle/>
          <a:p>
            <a:pPr marL="280735" indent="-280735">
              <a:spcBef>
                <a:spcPts val="600"/>
              </a:spcBef>
              <a:buSzPct val="60000"/>
              <a:buBlip>
                <a:blip r:embed="rId2"/>
              </a:buBlip>
              <a:defRPr sz="2800">
                <a:latin typeface="Tahoma"/>
                <a:ea typeface="Tahoma"/>
                <a:cs typeface="Tahoma"/>
                <a:sym typeface="Tahoma"/>
              </a:defRPr>
            </a:pPr>
            <a:r>
              <a:t>Conduct disorders</a:t>
            </a:r>
          </a:p>
          <a:p>
            <a:pPr marL="280735" indent="-280735">
              <a:spcBef>
                <a:spcPts val="600"/>
              </a:spcBef>
              <a:buSzPct val="60000"/>
              <a:buBlip>
                <a:blip r:embed="rId2"/>
              </a:buBlip>
              <a:defRPr sz="2800">
                <a:latin typeface="Tahoma"/>
                <a:ea typeface="Tahoma"/>
                <a:cs typeface="Tahoma"/>
                <a:sym typeface="Tahoma"/>
              </a:defRPr>
            </a:pPr>
            <a:r>
              <a:t>Past drug/alcohol addiction</a:t>
            </a:r>
          </a:p>
          <a:p>
            <a:pPr marL="280735" indent="-280735">
              <a:spcBef>
                <a:spcPts val="600"/>
              </a:spcBef>
              <a:buSzPct val="60000"/>
              <a:buBlip>
                <a:blip r:embed="rId2"/>
              </a:buBlip>
              <a:defRPr sz="2800">
                <a:latin typeface="Tahoma"/>
                <a:ea typeface="Tahoma"/>
                <a:cs typeface="Tahoma"/>
                <a:sym typeface="Tahoma"/>
              </a:defRPr>
            </a:pPr>
            <a:r>
              <a:t>Social maladjustment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244">
                                            <p:bg/>
                                          </p:spTgt>
                                        </p:tgtEl>
                                        <p:attrNameLst>
                                          <p:attrName>style.visibility</p:attrName>
                                        </p:attrNameLst>
                                      </p:cBhvr>
                                      <p:to>
                                        <p:strVal val="visible"/>
                                      </p:to>
                                    </p:set>
                                    <p:anim calcmode="lin" valueType="num">
                                      <p:cBhvr>
                                        <p:cTn id="7" dur="500" fill="hold"/>
                                        <p:tgtEl>
                                          <p:spTgt spid="244">
                                            <p:bg/>
                                          </p:spTgt>
                                        </p:tgtEl>
                                        <p:attrNameLst>
                                          <p:attrName>ppt_x</p:attrName>
                                        </p:attrNameLst>
                                      </p:cBhvr>
                                      <p:tavLst>
                                        <p:tav tm="0">
                                          <p:val>
                                            <p:strVal val="0-#ppt_w/2"/>
                                          </p:val>
                                        </p:tav>
                                        <p:tav tm="100000">
                                          <p:val>
                                            <p:strVal val="#ppt_x"/>
                                          </p:val>
                                        </p:tav>
                                      </p:tavLst>
                                    </p:anim>
                                    <p:anim calcmode="lin" valueType="num">
                                      <p:cBhvr>
                                        <p:cTn id="8" dur="500" fill="hold"/>
                                        <p:tgtEl>
                                          <p:spTgt spid="244">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244">
                                            <p:txEl>
                                              <p:pRg st="0" end="0"/>
                                            </p:txEl>
                                          </p:spTgt>
                                        </p:tgtEl>
                                        <p:attrNameLst>
                                          <p:attrName>style.visibility</p:attrName>
                                        </p:attrNameLst>
                                      </p:cBhvr>
                                      <p:to>
                                        <p:strVal val="visible"/>
                                      </p:to>
                                    </p:set>
                                    <p:anim calcmode="lin" valueType="num">
                                      <p:cBhvr>
                                        <p:cTn id="11" dur="500" fill="hold"/>
                                        <p:tgtEl>
                                          <p:spTgt spid="244">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244">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244">
                                            <p:txEl>
                                              <p:pRg st="1" end="1"/>
                                            </p:txEl>
                                          </p:spTgt>
                                        </p:tgtEl>
                                        <p:attrNameLst>
                                          <p:attrName>style.visibility</p:attrName>
                                        </p:attrNameLst>
                                      </p:cBhvr>
                                      <p:to>
                                        <p:strVal val="visible"/>
                                      </p:to>
                                    </p:set>
                                    <p:anim calcmode="lin" valueType="num">
                                      <p:cBhvr>
                                        <p:cTn id="16" dur="500" fill="hold"/>
                                        <p:tgtEl>
                                          <p:spTgt spid="244">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244">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244">
                                            <p:txEl>
                                              <p:pRg st="2" end="2"/>
                                            </p:txEl>
                                          </p:spTgt>
                                        </p:tgtEl>
                                        <p:attrNameLst>
                                          <p:attrName>style.visibility</p:attrName>
                                        </p:attrNameLst>
                                      </p:cBhvr>
                                      <p:to>
                                        <p:strVal val="visible"/>
                                      </p:to>
                                    </p:set>
                                    <p:anim calcmode="lin" valueType="num">
                                      <p:cBhvr>
                                        <p:cTn id="21" dur="500" fill="hold"/>
                                        <p:tgtEl>
                                          <p:spTgt spid="244">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24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8" presetID="2" grpId="1" fill="hold">
                                  <p:stCondLst>
                                    <p:cond delay="0"/>
                                  </p:stCondLst>
                                  <p:iterate type="el" backwards="0">
                                    <p:tmAbs val="0"/>
                                  </p:iterate>
                                  <p:childTnLst>
                                    <p:set>
                                      <p:cBhvr>
                                        <p:cTn id="26" fill="hold"/>
                                        <p:tgtEl>
                                          <p:spTgt spid="244">
                                            <p:txEl>
                                              <p:pRg st="3" end="3"/>
                                            </p:txEl>
                                          </p:spTgt>
                                        </p:tgtEl>
                                        <p:attrNameLst>
                                          <p:attrName>style.visibility</p:attrName>
                                        </p:attrNameLst>
                                      </p:cBhvr>
                                      <p:to>
                                        <p:strVal val="visible"/>
                                      </p:to>
                                    </p:set>
                                    <p:anim calcmode="lin" valueType="num">
                                      <p:cBhvr>
                                        <p:cTn id="27" dur="500" fill="hold"/>
                                        <p:tgtEl>
                                          <p:spTgt spid="244">
                                            <p:txEl>
                                              <p:pRg st="3" end="3"/>
                                            </p:txEl>
                                          </p:spTgt>
                                        </p:tgtEl>
                                        <p:attrNameLst>
                                          <p:attrName>ppt_x</p:attrName>
                                        </p:attrNameLst>
                                      </p:cBhvr>
                                      <p:tavLst>
                                        <p:tav tm="0">
                                          <p:val>
                                            <p:strVal val="0-#ppt_w/2"/>
                                          </p:val>
                                        </p:tav>
                                        <p:tav tm="100000">
                                          <p:val>
                                            <p:strVal val="#ppt_x"/>
                                          </p:val>
                                        </p:tav>
                                      </p:tavLst>
                                    </p:anim>
                                    <p:anim calcmode="lin" valueType="num">
                                      <p:cBhvr>
                                        <p:cTn id="28" dur="500" fill="hold"/>
                                        <p:tgtEl>
                                          <p:spTgt spid="24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8" presetID="2" grpId="2" fill="hold">
                                  <p:stCondLst>
                                    <p:cond delay="0"/>
                                  </p:stCondLst>
                                  <p:iterate type="el" backwards="0">
                                    <p:tmAbs val="0"/>
                                  </p:iterate>
                                  <p:childTnLst>
                                    <p:set>
                                      <p:cBhvr>
                                        <p:cTn id="32" fill="hold"/>
                                        <p:tgtEl>
                                          <p:spTgt spid="245">
                                            <p:bg/>
                                          </p:spTgt>
                                        </p:tgtEl>
                                        <p:attrNameLst>
                                          <p:attrName>style.visibility</p:attrName>
                                        </p:attrNameLst>
                                      </p:cBhvr>
                                      <p:to>
                                        <p:strVal val="visible"/>
                                      </p:to>
                                    </p:set>
                                    <p:anim calcmode="lin" valueType="num">
                                      <p:cBhvr>
                                        <p:cTn id="33" dur="500" fill="hold"/>
                                        <p:tgtEl>
                                          <p:spTgt spid="245">
                                            <p:bg/>
                                          </p:spTgt>
                                        </p:tgtEl>
                                        <p:attrNameLst>
                                          <p:attrName>ppt_x</p:attrName>
                                        </p:attrNameLst>
                                      </p:cBhvr>
                                      <p:tavLst>
                                        <p:tav tm="0">
                                          <p:val>
                                            <p:strVal val="0-#ppt_w/2"/>
                                          </p:val>
                                        </p:tav>
                                        <p:tav tm="100000">
                                          <p:val>
                                            <p:strVal val="#ppt_x"/>
                                          </p:val>
                                        </p:tav>
                                      </p:tavLst>
                                    </p:anim>
                                    <p:anim calcmode="lin" valueType="num">
                                      <p:cBhvr>
                                        <p:cTn id="34" dur="500" fill="hold"/>
                                        <p:tgtEl>
                                          <p:spTgt spid="245">
                                            <p:bg/>
                                          </p:spTgt>
                                        </p:tgtEl>
                                        <p:attrNameLst>
                                          <p:attrName>ppt_y</p:attrName>
                                        </p:attrNameLst>
                                      </p:cBhvr>
                                      <p:tavLst>
                                        <p:tav tm="0">
                                          <p:val>
                                            <p:strVal val="#ppt_y"/>
                                          </p:val>
                                        </p:tav>
                                        <p:tav tm="100000">
                                          <p:val>
                                            <p:strVal val="#ppt_y"/>
                                          </p:val>
                                        </p:tav>
                                      </p:tavLst>
                                    </p:anim>
                                  </p:childTnLst>
                                </p:cTn>
                              </p:par>
                              <p:par>
                                <p:cTn id="35" presetClass="entr" nodeType="withEffect" presetSubtype="8" presetID="2" grpId="2" fill="hold">
                                  <p:stCondLst>
                                    <p:cond delay="0"/>
                                  </p:stCondLst>
                                  <p:iterate type="el" backwards="0">
                                    <p:tmAbs val="0"/>
                                  </p:iterate>
                                  <p:childTnLst>
                                    <p:set>
                                      <p:cBhvr>
                                        <p:cTn id="36" fill="hold"/>
                                        <p:tgtEl>
                                          <p:spTgt spid="245">
                                            <p:txEl>
                                              <p:pRg st="0" end="0"/>
                                            </p:txEl>
                                          </p:spTgt>
                                        </p:tgtEl>
                                        <p:attrNameLst>
                                          <p:attrName>style.visibility</p:attrName>
                                        </p:attrNameLst>
                                      </p:cBhvr>
                                      <p:to>
                                        <p:strVal val="visible"/>
                                      </p:to>
                                    </p:set>
                                    <p:anim calcmode="lin" valueType="num">
                                      <p:cBhvr>
                                        <p:cTn id="37" dur="500" fill="hold"/>
                                        <p:tgtEl>
                                          <p:spTgt spid="245">
                                            <p:txEl>
                                              <p:pRg st="0" end="0"/>
                                            </p:txEl>
                                          </p:spTgt>
                                        </p:tgtEl>
                                        <p:attrNameLst>
                                          <p:attrName>ppt_x</p:attrName>
                                        </p:attrNameLst>
                                      </p:cBhvr>
                                      <p:tavLst>
                                        <p:tav tm="0">
                                          <p:val>
                                            <p:strVal val="0-#ppt_w/2"/>
                                          </p:val>
                                        </p:tav>
                                        <p:tav tm="100000">
                                          <p:val>
                                            <p:strVal val="#ppt_x"/>
                                          </p:val>
                                        </p:tav>
                                      </p:tavLst>
                                    </p:anim>
                                    <p:anim calcmode="lin" valueType="num">
                                      <p:cBhvr>
                                        <p:cTn id="38" dur="500" fill="hold"/>
                                        <p:tgtEl>
                                          <p:spTgt spid="245">
                                            <p:txEl>
                                              <p:pRg st="0" end="0"/>
                                            </p:txEl>
                                          </p:spTgt>
                                        </p:tgtEl>
                                        <p:attrNameLst>
                                          <p:attrName>ppt_y</p:attrName>
                                        </p:attrNameLst>
                                      </p:cBhvr>
                                      <p:tavLst>
                                        <p:tav tm="0">
                                          <p:val>
                                            <p:strVal val="#ppt_y"/>
                                          </p:val>
                                        </p:tav>
                                        <p:tav tm="100000">
                                          <p:val>
                                            <p:strVal val="#ppt_y"/>
                                          </p:val>
                                        </p:tav>
                                      </p:tavLst>
                                    </p:anim>
                                  </p:childTnLst>
                                </p:cTn>
                              </p:par>
                            </p:childTnLst>
                          </p:cTn>
                        </p:par>
                        <p:par>
                          <p:cTn id="39" fill="hold">
                            <p:stCondLst>
                              <p:cond delay="500"/>
                            </p:stCondLst>
                            <p:childTnLst>
                              <p:par>
                                <p:cTn id="40" presetClass="entr" nodeType="afterEffect" presetSubtype="8" presetID="2" grpId="2" fill="hold">
                                  <p:stCondLst>
                                    <p:cond delay="0"/>
                                  </p:stCondLst>
                                  <p:iterate type="el" backwards="0">
                                    <p:tmAbs val="0"/>
                                  </p:iterate>
                                  <p:childTnLst>
                                    <p:set>
                                      <p:cBhvr>
                                        <p:cTn id="41" fill="hold"/>
                                        <p:tgtEl>
                                          <p:spTgt spid="245">
                                            <p:txEl>
                                              <p:pRg st="1" end="1"/>
                                            </p:txEl>
                                          </p:spTgt>
                                        </p:tgtEl>
                                        <p:attrNameLst>
                                          <p:attrName>style.visibility</p:attrName>
                                        </p:attrNameLst>
                                      </p:cBhvr>
                                      <p:to>
                                        <p:strVal val="visible"/>
                                      </p:to>
                                    </p:set>
                                    <p:anim calcmode="lin" valueType="num">
                                      <p:cBhvr>
                                        <p:cTn id="42" dur="500" fill="hold"/>
                                        <p:tgtEl>
                                          <p:spTgt spid="245">
                                            <p:txEl>
                                              <p:pRg st="1" end="1"/>
                                            </p:txEl>
                                          </p:spTgt>
                                        </p:tgtEl>
                                        <p:attrNameLst>
                                          <p:attrName>ppt_x</p:attrName>
                                        </p:attrNameLst>
                                      </p:cBhvr>
                                      <p:tavLst>
                                        <p:tav tm="0">
                                          <p:val>
                                            <p:strVal val="0-#ppt_w/2"/>
                                          </p:val>
                                        </p:tav>
                                        <p:tav tm="100000">
                                          <p:val>
                                            <p:strVal val="#ppt_x"/>
                                          </p:val>
                                        </p:tav>
                                      </p:tavLst>
                                    </p:anim>
                                    <p:anim calcmode="lin" valueType="num">
                                      <p:cBhvr>
                                        <p:cTn id="43" dur="500" fill="hold"/>
                                        <p:tgtEl>
                                          <p:spTgt spid="245">
                                            <p:txEl>
                                              <p:pRg st="1" end="1"/>
                                            </p:txEl>
                                          </p:spTgt>
                                        </p:tgtEl>
                                        <p:attrNameLst>
                                          <p:attrName>ppt_y</p:attrName>
                                        </p:attrNameLst>
                                      </p:cBhvr>
                                      <p:tavLst>
                                        <p:tav tm="0">
                                          <p:val>
                                            <p:strVal val="#ppt_y"/>
                                          </p:val>
                                        </p:tav>
                                        <p:tav tm="100000">
                                          <p:val>
                                            <p:strVal val="#ppt_y"/>
                                          </p:val>
                                        </p:tav>
                                      </p:tavLst>
                                    </p:anim>
                                  </p:childTnLst>
                                </p:cTn>
                              </p:par>
                            </p:childTnLst>
                          </p:cTn>
                        </p:par>
                        <p:par>
                          <p:cTn id="44" fill="hold">
                            <p:stCondLst>
                              <p:cond delay="1000"/>
                            </p:stCondLst>
                            <p:childTnLst>
                              <p:par>
                                <p:cTn id="45" presetClass="entr" nodeType="afterEffect" presetSubtype="8" presetID="2" grpId="2" fill="hold">
                                  <p:stCondLst>
                                    <p:cond delay="0"/>
                                  </p:stCondLst>
                                  <p:iterate type="el" backwards="0">
                                    <p:tmAbs val="0"/>
                                  </p:iterate>
                                  <p:childTnLst>
                                    <p:set>
                                      <p:cBhvr>
                                        <p:cTn id="46" fill="hold"/>
                                        <p:tgtEl>
                                          <p:spTgt spid="245">
                                            <p:txEl>
                                              <p:pRg st="2" end="2"/>
                                            </p:txEl>
                                          </p:spTgt>
                                        </p:tgtEl>
                                        <p:attrNameLst>
                                          <p:attrName>style.visibility</p:attrName>
                                        </p:attrNameLst>
                                      </p:cBhvr>
                                      <p:to>
                                        <p:strVal val="visible"/>
                                      </p:to>
                                    </p:set>
                                    <p:anim calcmode="lin" valueType="num">
                                      <p:cBhvr>
                                        <p:cTn id="47" dur="500" fill="hold"/>
                                        <p:tgtEl>
                                          <p:spTgt spid="245">
                                            <p:txEl>
                                              <p:pRg st="2" end="2"/>
                                            </p:txEl>
                                          </p:spTgt>
                                        </p:tgtEl>
                                        <p:attrNameLst>
                                          <p:attrName>ppt_x</p:attrName>
                                        </p:attrNameLst>
                                      </p:cBhvr>
                                      <p:tavLst>
                                        <p:tav tm="0">
                                          <p:val>
                                            <p:strVal val="0-#ppt_w/2"/>
                                          </p:val>
                                        </p:tav>
                                        <p:tav tm="100000">
                                          <p:val>
                                            <p:strVal val="#ppt_x"/>
                                          </p:val>
                                        </p:tav>
                                      </p:tavLst>
                                    </p:anim>
                                    <p:anim calcmode="lin" valueType="num">
                                      <p:cBhvr>
                                        <p:cTn id="48" dur="500" fill="hold"/>
                                        <p:tgtEl>
                                          <p:spTgt spid="24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44" grpId="1"/>
      <p:bldP build="p" bldLvl="5" animBg="1" rev="0" advAuto="0" spid="245" grpId="2"/>
    </p:bldLst>
  </p:timing>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247"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48" name="Substantial Limitation of a Major Life Activity"/>
          <p:cNvSpPr txBox="1"/>
          <p:nvPr>
            <p:ph type="title"/>
          </p:nvPr>
        </p:nvSpPr>
        <p:spPr>
          <a:xfrm>
            <a:off x="762000" y="-2"/>
            <a:ext cx="8181975" cy="1760542"/>
          </a:xfrm>
          <a:prstGeom prst="rect">
            <a:avLst/>
          </a:prstGeom>
        </p:spPr>
        <p:txBody>
          <a:bodyPr/>
          <a:lstStyle/>
          <a:p>
            <a:pPr/>
            <a:r>
              <a:t>Substantial Limitation of a Major Life Activity</a:t>
            </a:r>
          </a:p>
        </p:txBody>
      </p:sp>
      <p:sp>
        <p:nvSpPr>
          <p:cNvPr id="249" name="Breathing…"/>
          <p:cNvSpPr txBox="1"/>
          <p:nvPr>
            <p:ph type="body" idx="1"/>
          </p:nvPr>
        </p:nvSpPr>
        <p:spPr>
          <a:xfrm>
            <a:off x="838199" y="2017710"/>
            <a:ext cx="8116890" cy="4840290"/>
          </a:xfrm>
          <a:prstGeom prst="rect">
            <a:avLst/>
          </a:prstGeom>
        </p:spPr>
        <p:txBody>
          <a:bodyPr/>
          <a:lstStyle/>
          <a:p>
            <a:pPr marL="320841" indent="-320841">
              <a:lnSpc>
                <a:spcPct val="90000"/>
              </a:lnSpc>
              <a:buBlip>
                <a:blip r:embed="rId2"/>
              </a:buBlip>
            </a:pPr>
            <a:r>
              <a:t>Breathing</a:t>
            </a:r>
          </a:p>
          <a:p>
            <a:pPr marL="320841" indent="-320841">
              <a:lnSpc>
                <a:spcPct val="90000"/>
              </a:lnSpc>
              <a:buBlip>
                <a:blip r:embed="rId2"/>
              </a:buBlip>
            </a:pPr>
            <a:r>
              <a:t>Walking </a:t>
            </a:r>
          </a:p>
          <a:p>
            <a:pPr marL="320841" indent="-320841">
              <a:lnSpc>
                <a:spcPct val="90000"/>
              </a:lnSpc>
              <a:buBlip>
                <a:blip r:embed="rId2"/>
              </a:buBlip>
            </a:pPr>
            <a:r>
              <a:t>Talking</a:t>
            </a:r>
          </a:p>
          <a:p>
            <a:pPr marL="320841" indent="-320841">
              <a:lnSpc>
                <a:spcPct val="90000"/>
              </a:lnSpc>
              <a:buBlip>
                <a:blip r:embed="rId2"/>
              </a:buBlip>
            </a:pPr>
            <a:r>
              <a:t>Seeing</a:t>
            </a:r>
          </a:p>
          <a:p>
            <a:pPr marL="320841" indent="-320841">
              <a:lnSpc>
                <a:spcPct val="90000"/>
              </a:lnSpc>
              <a:buBlip>
                <a:blip r:embed="rId2"/>
              </a:buBlip>
            </a:pPr>
            <a:r>
              <a:t>Hearing</a:t>
            </a:r>
          </a:p>
          <a:p>
            <a:pPr marL="320841" indent="-320841">
              <a:lnSpc>
                <a:spcPct val="90000"/>
              </a:lnSpc>
              <a:buBlip>
                <a:blip r:embed="rId2"/>
              </a:buBlip>
            </a:pPr>
            <a:r>
              <a:t>Learning</a:t>
            </a:r>
          </a:p>
          <a:p>
            <a:pPr marL="320841" indent="-320841">
              <a:lnSpc>
                <a:spcPct val="90000"/>
              </a:lnSpc>
              <a:buBlip>
                <a:blip r:embed="rId2"/>
              </a:buBlip>
            </a:pPr>
            <a:r>
              <a:t>Taking care of oneself</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249">
                                            <p:bg/>
                                          </p:spTgt>
                                        </p:tgtEl>
                                        <p:attrNameLst>
                                          <p:attrName>style.visibility</p:attrName>
                                        </p:attrNameLst>
                                      </p:cBhvr>
                                      <p:to>
                                        <p:strVal val="visible"/>
                                      </p:to>
                                    </p:set>
                                    <p:anim calcmode="lin" valueType="num">
                                      <p:cBhvr>
                                        <p:cTn id="7" dur="500" fill="hold"/>
                                        <p:tgtEl>
                                          <p:spTgt spid="249">
                                            <p:bg/>
                                          </p:spTgt>
                                        </p:tgtEl>
                                        <p:attrNameLst>
                                          <p:attrName>ppt_x</p:attrName>
                                        </p:attrNameLst>
                                      </p:cBhvr>
                                      <p:tavLst>
                                        <p:tav tm="0">
                                          <p:val>
                                            <p:strVal val="0-#ppt_w/2"/>
                                          </p:val>
                                        </p:tav>
                                        <p:tav tm="100000">
                                          <p:val>
                                            <p:strVal val="#ppt_x"/>
                                          </p:val>
                                        </p:tav>
                                      </p:tavLst>
                                    </p:anim>
                                    <p:anim calcmode="lin" valueType="num">
                                      <p:cBhvr>
                                        <p:cTn id="8" dur="500" fill="hold"/>
                                        <p:tgtEl>
                                          <p:spTgt spid="249">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249">
                                            <p:txEl>
                                              <p:pRg st="0" end="0"/>
                                            </p:txEl>
                                          </p:spTgt>
                                        </p:tgtEl>
                                        <p:attrNameLst>
                                          <p:attrName>style.visibility</p:attrName>
                                        </p:attrNameLst>
                                      </p:cBhvr>
                                      <p:to>
                                        <p:strVal val="visible"/>
                                      </p:to>
                                    </p:set>
                                    <p:anim calcmode="lin" valueType="num">
                                      <p:cBhvr>
                                        <p:cTn id="11" dur="500" fill="hold"/>
                                        <p:tgtEl>
                                          <p:spTgt spid="249">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249">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249">
                                            <p:txEl>
                                              <p:pRg st="1" end="1"/>
                                            </p:txEl>
                                          </p:spTgt>
                                        </p:tgtEl>
                                        <p:attrNameLst>
                                          <p:attrName>style.visibility</p:attrName>
                                        </p:attrNameLst>
                                      </p:cBhvr>
                                      <p:to>
                                        <p:strVal val="visible"/>
                                      </p:to>
                                    </p:set>
                                    <p:anim calcmode="lin" valueType="num">
                                      <p:cBhvr>
                                        <p:cTn id="16" dur="500" fill="hold"/>
                                        <p:tgtEl>
                                          <p:spTgt spid="249">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249">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249">
                                            <p:txEl>
                                              <p:pRg st="2" end="2"/>
                                            </p:txEl>
                                          </p:spTgt>
                                        </p:tgtEl>
                                        <p:attrNameLst>
                                          <p:attrName>style.visibility</p:attrName>
                                        </p:attrNameLst>
                                      </p:cBhvr>
                                      <p:to>
                                        <p:strVal val="visible"/>
                                      </p:to>
                                    </p:set>
                                    <p:anim calcmode="lin" valueType="num">
                                      <p:cBhvr>
                                        <p:cTn id="21" dur="500" fill="hold"/>
                                        <p:tgtEl>
                                          <p:spTgt spid="249">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249">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8" presetID="2" grpId="1" fill="hold">
                                  <p:stCondLst>
                                    <p:cond delay="0"/>
                                  </p:stCondLst>
                                  <p:iterate type="el" backwards="0">
                                    <p:tmAbs val="0"/>
                                  </p:iterate>
                                  <p:childTnLst>
                                    <p:set>
                                      <p:cBhvr>
                                        <p:cTn id="26" fill="hold"/>
                                        <p:tgtEl>
                                          <p:spTgt spid="249">
                                            <p:txEl>
                                              <p:pRg st="3" end="3"/>
                                            </p:txEl>
                                          </p:spTgt>
                                        </p:tgtEl>
                                        <p:attrNameLst>
                                          <p:attrName>style.visibility</p:attrName>
                                        </p:attrNameLst>
                                      </p:cBhvr>
                                      <p:to>
                                        <p:strVal val="visible"/>
                                      </p:to>
                                    </p:set>
                                    <p:anim calcmode="lin" valueType="num">
                                      <p:cBhvr>
                                        <p:cTn id="27" dur="500" fill="hold"/>
                                        <p:tgtEl>
                                          <p:spTgt spid="249">
                                            <p:txEl>
                                              <p:pRg st="3" end="3"/>
                                            </p:txEl>
                                          </p:spTgt>
                                        </p:tgtEl>
                                        <p:attrNameLst>
                                          <p:attrName>ppt_x</p:attrName>
                                        </p:attrNameLst>
                                      </p:cBhvr>
                                      <p:tavLst>
                                        <p:tav tm="0">
                                          <p:val>
                                            <p:strVal val="0-#ppt_w/2"/>
                                          </p:val>
                                        </p:tav>
                                        <p:tav tm="100000">
                                          <p:val>
                                            <p:strVal val="#ppt_x"/>
                                          </p:val>
                                        </p:tav>
                                      </p:tavLst>
                                    </p:anim>
                                    <p:anim calcmode="lin" valueType="num">
                                      <p:cBhvr>
                                        <p:cTn id="28" dur="500" fill="hold"/>
                                        <p:tgtEl>
                                          <p:spTgt spid="249">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8" presetID="2" grpId="1" fill="hold">
                                  <p:stCondLst>
                                    <p:cond delay="0"/>
                                  </p:stCondLst>
                                  <p:iterate type="el" backwards="0">
                                    <p:tmAbs val="0"/>
                                  </p:iterate>
                                  <p:childTnLst>
                                    <p:set>
                                      <p:cBhvr>
                                        <p:cTn id="32" fill="hold"/>
                                        <p:tgtEl>
                                          <p:spTgt spid="249">
                                            <p:txEl>
                                              <p:pRg st="4" end="4"/>
                                            </p:txEl>
                                          </p:spTgt>
                                        </p:tgtEl>
                                        <p:attrNameLst>
                                          <p:attrName>style.visibility</p:attrName>
                                        </p:attrNameLst>
                                      </p:cBhvr>
                                      <p:to>
                                        <p:strVal val="visible"/>
                                      </p:to>
                                    </p:set>
                                    <p:anim calcmode="lin" valueType="num">
                                      <p:cBhvr>
                                        <p:cTn id="33" dur="500" fill="hold"/>
                                        <p:tgtEl>
                                          <p:spTgt spid="249">
                                            <p:txEl>
                                              <p:pRg st="4" end="4"/>
                                            </p:txEl>
                                          </p:spTgt>
                                        </p:tgtEl>
                                        <p:attrNameLst>
                                          <p:attrName>ppt_x</p:attrName>
                                        </p:attrNameLst>
                                      </p:cBhvr>
                                      <p:tavLst>
                                        <p:tav tm="0">
                                          <p:val>
                                            <p:strVal val="0-#ppt_w/2"/>
                                          </p:val>
                                        </p:tav>
                                        <p:tav tm="100000">
                                          <p:val>
                                            <p:strVal val="#ppt_x"/>
                                          </p:val>
                                        </p:tav>
                                      </p:tavLst>
                                    </p:anim>
                                    <p:anim calcmode="lin" valueType="num">
                                      <p:cBhvr>
                                        <p:cTn id="34" dur="500" fill="hold"/>
                                        <p:tgtEl>
                                          <p:spTgt spid="249">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8" presetID="2" grpId="1" fill="hold">
                                  <p:stCondLst>
                                    <p:cond delay="0"/>
                                  </p:stCondLst>
                                  <p:iterate type="el" backwards="0">
                                    <p:tmAbs val="0"/>
                                  </p:iterate>
                                  <p:childTnLst>
                                    <p:set>
                                      <p:cBhvr>
                                        <p:cTn id="38" fill="hold"/>
                                        <p:tgtEl>
                                          <p:spTgt spid="249">
                                            <p:txEl>
                                              <p:pRg st="5" end="5"/>
                                            </p:txEl>
                                          </p:spTgt>
                                        </p:tgtEl>
                                        <p:attrNameLst>
                                          <p:attrName>style.visibility</p:attrName>
                                        </p:attrNameLst>
                                      </p:cBhvr>
                                      <p:to>
                                        <p:strVal val="visible"/>
                                      </p:to>
                                    </p:set>
                                    <p:anim calcmode="lin" valueType="num">
                                      <p:cBhvr>
                                        <p:cTn id="39" dur="500" fill="hold"/>
                                        <p:tgtEl>
                                          <p:spTgt spid="249">
                                            <p:txEl>
                                              <p:pRg st="5" end="5"/>
                                            </p:txEl>
                                          </p:spTgt>
                                        </p:tgtEl>
                                        <p:attrNameLst>
                                          <p:attrName>ppt_x</p:attrName>
                                        </p:attrNameLst>
                                      </p:cBhvr>
                                      <p:tavLst>
                                        <p:tav tm="0">
                                          <p:val>
                                            <p:strVal val="0-#ppt_w/2"/>
                                          </p:val>
                                        </p:tav>
                                        <p:tav tm="100000">
                                          <p:val>
                                            <p:strVal val="#ppt_x"/>
                                          </p:val>
                                        </p:tav>
                                      </p:tavLst>
                                    </p:anim>
                                    <p:anim calcmode="lin" valueType="num">
                                      <p:cBhvr>
                                        <p:cTn id="40" dur="500" fill="hold"/>
                                        <p:tgtEl>
                                          <p:spTgt spid="249">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Class="entr" nodeType="clickEffect" presetSubtype="8" presetID="2" grpId="1" fill="hold">
                                  <p:stCondLst>
                                    <p:cond delay="0"/>
                                  </p:stCondLst>
                                  <p:iterate type="el" backwards="0">
                                    <p:tmAbs val="0"/>
                                  </p:iterate>
                                  <p:childTnLst>
                                    <p:set>
                                      <p:cBhvr>
                                        <p:cTn id="44" fill="hold"/>
                                        <p:tgtEl>
                                          <p:spTgt spid="249">
                                            <p:txEl>
                                              <p:pRg st="6" end="6"/>
                                            </p:txEl>
                                          </p:spTgt>
                                        </p:tgtEl>
                                        <p:attrNameLst>
                                          <p:attrName>style.visibility</p:attrName>
                                        </p:attrNameLst>
                                      </p:cBhvr>
                                      <p:to>
                                        <p:strVal val="visible"/>
                                      </p:to>
                                    </p:set>
                                    <p:anim calcmode="lin" valueType="num">
                                      <p:cBhvr>
                                        <p:cTn id="45" dur="500" fill="hold"/>
                                        <p:tgtEl>
                                          <p:spTgt spid="249">
                                            <p:txEl>
                                              <p:pRg st="6" end="6"/>
                                            </p:txEl>
                                          </p:spTgt>
                                        </p:tgtEl>
                                        <p:attrNameLst>
                                          <p:attrName>ppt_x</p:attrName>
                                        </p:attrNameLst>
                                      </p:cBhvr>
                                      <p:tavLst>
                                        <p:tav tm="0">
                                          <p:val>
                                            <p:strVal val="0-#ppt_w/2"/>
                                          </p:val>
                                        </p:tav>
                                        <p:tav tm="100000">
                                          <p:val>
                                            <p:strVal val="#ppt_x"/>
                                          </p:val>
                                        </p:tav>
                                      </p:tavLst>
                                    </p:anim>
                                    <p:anim calcmode="lin" valueType="num">
                                      <p:cBhvr>
                                        <p:cTn id="46" dur="500" fill="hold"/>
                                        <p:tgtEl>
                                          <p:spTgt spid="249">
                                            <p:txEl>
                                              <p:pRg st="6" end="6"/>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49" grpId="1"/>
    </p:bldLst>
  </p:timing>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251"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52" name="Otherwise Qualified"/>
          <p:cNvSpPr txBox="1"/>
          <p:nvPr>
            <p:ph type="title"/>
          </p:nvPr>
        </p:nvSpPr>
        <p:spPr>
          <a:xfrm>
            <a:off x="457200" y="0"/>
            <a:ext cx="8420100" cy="1828800"/>
          </a:xfrm>
          <a:prstGeom prst="rect">
            <a:avLst/>
          </a:prstGeom>
        </p:spPr>
        <p:txBody>
          <a:bodyPr/>
          <a:lstStyle/>
          <a:p>
            <a:pPr/>
            <a:r>
              <a:t>Otherwise Qualified</a:t>
            </a:r>
          </a:p>
        </p:txBody>
      </p:sp>
      <p:sp>
        <p:nvSpPr>
          <p:cNvPr id="253" name="Applied to public education, otherwise qualified means of public school age…"/>
          <p:cNvSpPr txBox="1"/>
          <p:nvPr>
            <p:ph type="body" idx="1"/>
          </p:nvPr>
        </p:nvSpPr>
        <p:spPr>
          <a:xfrm>
            <a:off x="536575" y="1979610"/>
            <a:ext cx="8591550" cy="5410203"/>
          </a:xfrm>
          <a:prstGeom prst="rect">
            <a:avLst/>
          </a:prstGeom>
        </p:spPr>
        <p:txBody>
          <a:bodyPr/>
          <a:lstStyle/>
          <a:p>
            <a:pPr marL="320841" indent="-320841">
              <a:buBlip>
                <a:blip r:embed="rId2"/>
              </a:buBlip>
            </a:pPr>
            <a:r>
              <a:t>Applied to public education, otherwise qualified means of public school age</a:t>
            </a:r>
          </a:p>
          <a:p>
            <a:pPr marL="320841" indent="-320841">
              <a:buBlip>
                <a:blip r:embed="rId2"/>
              </a:buBlip>
            </a:pPr>
            <a:r>
              <a:t>When competitive criteria are applied. otherwise qualified means that the criteria are met in spite of the disability</a:t>
            </a:r>
          </a:p>
          <a:p>
            <a:pPr marL="320841" indent="-320841">
              <a:buBlip>
                <a:blip r:embed="rId2"/>
              </a:buBlip>
            </a:pPr>
            <a:r>
              <a:t>In employment, the person should be qualified in spite of his or her disability</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253">
                                            <p:bg/>
                                          </p:spTgt>
                                        </p:tgtEl>
                                        <p:attrNameLst>
                                          <p:attrName>style.visibility</p:attrName>
                                        </p:attrNameLst>
                                      </p:cBhvr>
                                      <p:to>
                                        <p:strVal val="visible"/>
                                      </p:to>
                                    </p:set>
                                    <p:anim calcmode="lin" valueType="num">
                                      <p:cBhvr>
                                        <p:cTn id="7" dur="500" fill="hold"/>
                                        <p:tgtEl>
                                          <p:spTgt spid="253">
                                            <p:bg/>
                                          </p:spTgt>
                                        </p:tgtEl>
                                        <p:attrNameLst>
                                          <p:attrName>ppt_x</p:attrName>
                                        </p:attrNameLst>
                                      </p:cBhvr>
                                      <p:tavLst>
                                        <p:tav tm="0">
                                          <p:val>
                                            <p:strVal val="0-#ppt_w/2"/>
                                          </p:val>
                                        </p:tav>
                                        <p:tav tm="100000">
                                          <p:val>
                                            <p:strVal val="#ppt_x"/>
                                          </p:val>
                                        </p:tav>
                                      </p:tavLst>
                                    </p:anim>
                                    <p:anim calcmode="lin" valueType="num">
                                      <p:cBhvr>
                                        <p:cTn id="8" dur="500" fill="hold"/>
                                        <p:tgtEl>
                                          <p:spTgt spid="253">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253">
                                            <p:txEl>
                                              <p:pRg st="0" end="0"/>
                                            </p:txEl>
                                          </p:spTgt>
                                        </p:tgtEl>
                                        <p:attrNameLst>
                                          <p:attrName>style.visibility</p:attrName>
                                        </p:attrNameLst>
                                      </p:cBhvr>
                                      <p:to>
                                        <p:strVal val="visible"/>
                                      </p:to>
                                    </p:set>
                                    <p:anim calcmode="lin" valueType="num">
                                      <p:cBhvr>
                                        <p:cTn id="11" dur="500" fill="hold"/>
                                        <p:tgtEl>
                                          <p:spTgt spid="253">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253">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253">
                                            <p:txEl>
                                              <p:pRg st="1" end="1"/>
                                            </p:txEl>
                                          </p:spTgt>
                                        </p:tgtEl>
                                        <p:attrNameLst>
                                          <p:attrName>style.visibility</p:attrName>
                                        </p:attrNameLst>
                                      </p:cBhvr>
                                      <p:to>
                                        <p:strVal val="visible"/>
                                      </p:to>
                                    </p:set>
                                    <p:anim calcmode="lin" valueType="num">
                                      <p:cBhvr>
                                        <p:cTn id="16" dur="500" fill="hold"/>
                                        <p:tgtEl>
                                          <p:spTgt spid="253">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253">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253">
                                            <p:txEl>
                                              <p:pRg st="2" end="2"/>
                                            </p:txEl>
                                          </p:spTgt>
                                        </p:tgtEl>
                                        <p:attrNameLst>
                                          <p:attrName>style.visibility</p:attrName>
                                        </p:attrNameLst>
                                      </p:cBhvr>
                                      <p:to>
                                        <p:strVal val="visible"/>
                                      </p:to>
                                    </p:set>
                                    <p:anim calcmode="lin" valueType="num">
                                      <p:cBhvr>
                                        <p:cTn id="21" dur="500" fill="hold"/>
                                        <p:tgtEl>
                                          <p:spTgt spid="253">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253">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53" grpId="1"/>
    </p:bldLst>
  </p:timing>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160" name="Google Shape;163;p28"/>
          <p:cNvSpPr txBox="1"/>
          <p:nvPr>
            <p:ph type="title"/>
          </p:nvPr>
        </p:nvSpPr>
        <p:spPr>
          <a:xfrm>
            <a:off x="628650" y="1131094"/>
            <a:ext cx="7886700" cy="994201"/>
          </a:xfrm>
          <a:prstGeom prst="rect">
            <a:avLst/>
          </a:prstGeom>
        </p:spPr>
        <p:txBody>
          <a:bodyPr/>
          <a:lstStyle>
            <a:lvl1pPr algn="ctr">
              <a:defRPr sz="4600">
                <a:solidFill>
                  <a:srgbClr val="000000"/>
                </a:solidFill>
              </a:defRPr>
            </a:lvl1pPr>
          </a:lstStyle>
          <a:p>
            <a:pPr/>
            <a:r>
              <a:t>Agenda</a:t>
            </a:r>
          </a:p>
        </p:txBody>
      </p:sp>
      <p:sp>
        <p:nvSpPr>
          <p:cNvPr id="161" name="Google Shape;164;p28"/>
          <p:cNvSpPr txBox="1"/>
          <p:nvPr>
            <p:ph type="body" idx="1"/>
          </p:nvPr>
        </p:nvSpPr>
        <p:spPr>
          <a:prstGeom prst="rect">
            <a:avLst/>
          </a:prstGeom>
        </p:spPr>
        <p:txBody>
          <a:bodyPr/>
          <a:lstStyle/>
          <a:p>
            <a:pPr marL="246647" indent="-246647" defTabSz="999744">
              <a:lnSpc>
                <a:spcPct val="200000"/>
              </a:lnSpc>
              <a:spcBef>
                <a:spcPts val="800"/>
              </a:spcBef>
              <a:buClrTx/>
              <a:buSzPct val="60000"/>
              <a:buFontTx/>
              <a:buBlip>
                <a:blip r:embed="rId3"/>
              </a:buBlip>
              <a:defRPr sz="2460">
                <a:solidFill>
                  <a:srgbClr val="000000"/>
                </a:solidFill>
              </a:defRPr>
            </a:pPr>
            <a:r>
              <a:t>Supreme Court Case Update from January 2023</a:t>
            </a:r>
          </a:p>
          <a:p>
            <a:pPr marL="246647" indent="-246647" defTabSz="999744">
              <a:lnSpc>
                <a:spcPct val="200000"/>
              </a:lnSpc>
              <a:spcBef>
                <a:spcPts val="0"/>
              </a:spcBef>
              <a:buClrTx/>
              <a:buSzPct val="60000"/>
              <a:buFontTx/>
              <a:buBlip>
                <a:blip r:embed="rId3"/>
              </a:buBlip>
              <a:defRPr sz="2460">
                <a:solidFill>
                  <a:srgbClr val="000000"/>
                </a:solidFill>
              </a:defRPr>
            </a:pPr>
            <a:r>
              <a:t>Section 504 </a:t>
            </a:r>
          </a:p>
          <a:p>
            <a:pPr marL="246647" indent="-246647" defTabSz="999744">
              <a:lnSpc>
                <a:spcPct val="200000"/>
              </a:lnSpc>
              <a:spcBef>
                <a:spcPts val="0"/>
              </a:spcBef>
              <a:buClrTx/>
              <a:buSzPct val="60000"/>
              <a:buFontTx/>
              <a:buBlip>
                <a:blip r:embed="rId3"/>
              </a:buBlip>
              <a:defRPr sz="2460">
                <a:solidFill>
                  <a:srgbClr val="000000"/>
                </a:solidFill>
              </a:defRPr>
            </a:pPr>
            <a:r>
              <a:t>Tips for Section 504</a:t>
            </a:r>
          </a:p>
          <a:p>
            <a:pPr marL="246647" indent="-246647" defTabSz="999744">
              <a:lnSpc>
                <a:spcPct val="200000"/>
              </a:lnSpc>
              <a:spcBef>
                <a:spcPts val="0"/>
              </a:spcBef>
              <a:buClrTx/>
              <a:buSzPct val="60000"/>
              <a:buFontTx/>
              <a:buBlip>
                <a:blip r:embed="rId3"/>
              </a:buBlip>
              <a:defRPr sz="2460">
                <a:solidFill>
                  <a:srgbClr val="000000"/>
                </a:solidFill>
              </a:defRPr>
            </a:pPr>
            <a:r>
              <a:t>Q&amp;A</a:t>
            </a:r>
          </a:p>
        </p:txBody>
      </p:sp>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255"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pSp>
        <p:nvGrpSpPr>
          <p:cNvPr id="258" name="Group"/>
          <p:cNvGrpSpPr/>
          <p:nvPr/>
        </p:nvGrpSpPr>
        <p:grpSpPr>
          <a:xfrm>
            <a:off x="3124200" y="2286000"/>
            <a:ext cx="2819400" cy="2743200"/>
            <a:chOff x="0" y="0"/>
            <a:chExt cx="2819400" cy="2743200"/>
          </a:xfrm>
        </p:grpSpPr>
        <p:sp>
          <p:nvSpPr>
            <p:cNvPr id="256" name="Oval"/>
            <p:cNvSpPr/>
            <p:nvPr/>
          </p:nvSpPr>
          <p:spPr>
            <a:xfrm>
              <a:off x="0" y="0"/>
              <a:ext cx="2819400" cy="2743200"/>
            </a:xfrm>
            <a:prstGeom prst="ellipse">
              <a:avLst/>
            </a:prstGeom>
            <a:solidFill>
              <a:srgbClr val="1C1C1C"/>
            </a:solidFill>
            <a:ln w="9525" cap="flat">
              <a:solidFill>
                <a:srgbClr val="000000"/>
              </a:solidFill>
              <a:prstDash val="solid"/>
              <a:miter lim="400000"/>
            </a:ln>
            <a:effectLst/>
          </p:spPr>
          <p:txBody>
            <a:bodyPr wrap="square" lIns="50800" tIns="50800" rIns="50800" bIns="50800" numCol="1" anchor="ctr">
              <a:noAutofit/>
            </a:bodyPr>
            <a:lstStyle/>
            <a:p>
              <a:pPr>
                <a:defRPr>
                  <a:latin typeface="Tahoma"/>
                  <a:ea typeface="Tahoma"/>
                  <a:cs typeface="Tahoma"/>
                  <a:sym typeface="Tahoma"/>
                </a:defRPr>
              </a:pPr>
            </a:p>
          </p:txBody>
        </p:sp>
        <p:sp>
          <p:nvSpPr>
            <p:cNvPr id="257" name="Section 504 Students"/>
            <p:cNvSpPr txBox="1"/>
            <p:nvPr/>
          </p:nvSpPr>
          <p:spPr>
            <a:xfrm>
              <a:off x="58356" y="825623"/>
              <a:ext cx="2702683" cy="1091952"/>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38100" tIns="38100" rIns="38100" bIns="38100" numCol="1" anchor="ctr">
              <a:spAutoFit/>
            </a:bodyPr>
            <a:lstStyle/>
            <a:p>
              <a:pPr marR="39948" indent="39948" algn="ctr">
                <a:defRPr>
                  <a:latin typeface="Times New Roman"/>
                  <a:ea typeface="Times New Roman"/>
                  <a:cs typeface="Times New Roman"/>
                  <a:sym typeface="Times New Roman"/>
                </a:defRPr>
              </a:pPr>
            </a:p>
            <a:p>
              <a:pPr marR="39948" indent="39948" algn="ctr">
                <a:defRPr>
                  <a:latin typeface="Times New Roman"/>
                  <a:ea typeface="Times New Roman"/>
                  <a:cs typeface="Times New Roman"/>
                  <a:sym typeface="Times New Roman"/>
                </a:defRPr>
              </a:pPr>
            </a:p>
            <a:p>
              <a:pPr marR="39948" indent="39948" algn="ctr">
                <a:defRPr>
                  <a:solidFill>
                    <a:srgbClr val="FFFFFF"/>
                  </a:solidFill>
                  <a:uFill>
                    <a:solidFill>
                      <a:srgbClr val="FFFFFF"/>
                    </a:solidFill>
                  </a:uFill>
                  <a:latin typeface="Times New Roman"/>
                  <a:ea typeface="Times New Roman"/>
                  <a:cs typeface="Times New Roman"/>
                  <a:sym typeface="Times New Roman"/>
                </a:defRPr>
              </a:pPr>
              <a:r>
                <a:t>Section 504 Students</a:t>
              </a:r>
            </a:p>
          </p:txBody>
        </p:sp>
      </p:grpSp>
      <p:sp>
        <p:nvSpPr>
          <p:cNvPr id="259" name="Who is Protected by Section 504?"/>
          <p:cNvSpPr txBox="1"/>
          <p:nvPr>
            <p:ph type="title"/>
          </p:nvPr>
        </p:nvSpPr>
        <p:spPr>
          <a:xfrm>
            <a:off x="381000" y="0"/>
            <a:ext cx="8763000" cy="1752600"/>
          </a:xfrm>
          <a:prstGeom prst="rect">
            <a:avLst/>
          </a:prstGeom>
        </p:spPr>
        <p:txBody>
          <a:bodyPr/>
          <a:lstStyle/>
          <a:p>
            <a:pPr/>
            <a:r>
              <a:t>Who is Protected by Section 504?</a:t>
            </a:r>
          </a:p>
        </p:txBody>
      </p:sp>
      <p:sp>
        <p:nvSpPr>
          <p:cNvPr id="260" name="Oval"/>
          <p:cNvSpPr/>
          <p:nvPr/>
        </p:nvSpPr>
        <p:spPr>
          <a:xfrm>
            <a:off x="1866900" y="1676400"/>
            <a:ext cx="5410200" cy="4572000"/>
          </a:xfrm>
          <a:prstGeom prst="ellipse">
            <a:avLst/>
          </a:prstGeom>
          <a:ln>
            <a:solidFill>
              <a:srgbClr val="000000"/>
            </a:solidFill>
            <a:miter lim="400000"/>
          </a:ln>
        </p:spPr>
        <p:txBody>
          <a:bodyPr lIns="50800" tIns="50800" rIns="50800" bIns="50800" anchor="ctr"/>
          <a:lstStyle/>
          <a:p>
            <a:pPr>
              <a:defRPr>
                <a:latin typeface="Tahoma"/>
                <a:ea typeface="Tahoma"/>
                <a:cs typeface="Tahoma"/>
                <a:sym typeface="Tahoma"/>
              </a:defRPr>
            </a:pPr>
          </a:p>
        </p:txBody>
      </p:sp>
      <p:grpSp>
        <p:nvGrpSpPr>
          <p:cNvPr id="263" name="Group"/>
          <p:cNvGrpSpPr/>
          <p:nvPr/>
        </p:nvGrpSpPr>
        <p:grpSpPr>
          <a:xfrm>
            <a:off x="3771900" y="2514600"/>
            <a:ext cx="1524000" cy="1219200"/>
            <a:chOff x="0" y="0"/>
            <a:chExt cx="1524000" cy="1219200"/>
          </a:xfrm>
        </p:grpSpPr>
        <p:sp>
          <p:nvSpPr>
            <p:cNvPr id="261" name="Oval"/>
            <p:cNvSpPr/>
            <p:nvPr/>
          </p:nvSpPr>
          <p:spPr>
            <a:xfrm>
              <a:off x="0" y="0"/>
              <a:ext cx="1524000" cy="1219200"/>
            </a:xfrm>
            <a:prstGeom prst="ellipse">
              <a:avLst/>
            </a:prstGeom>
            <a:solidFill>
              <a:srgbClr val="00E4A8"/>
            </a:solidFill>
            <a:ln w="9525" cap="flat">
              <a:solidFill>
                <a:srgbClr val="000000"/>
              </a:solidFill>
              <a:prstDash val="solid"/>
              <a:miter lim="400000"/>
            </a:ln>
            <a:effectLst/>
          </p:spPr>
          <p:txBody>
            <a:bodyPr wrap="square" lIns="50800" tIns="50800" rIns="50800" bIns="50800" numCol="1" anchor="ctr">
              <a:noAutofit/>
            </a:bodyPr>
            <a:lstStyle/>
            <a:p>
              <a:pPr>
                <a:defRPr>
                  <a:latin typeface="Tahoma"/>
                  <a:ea typeface="Tahoma"/>
                  <a:cs typeface="Tahoma"/>
                  <a:sym typeface="Tahoma"/>
                </a:defRPr>
              </a:pPr>
            </a:p>
          </p:txBody>
        </p:sp>
        <p:sp>
          <p:nvSpPr>
            <p:cNvPr id="262" name="IDEA…"/>
            <p:cNvSpPr txBox="1"/>
            <p:nvPr/>
          </p:nvSpPr>
          <p:spPr>
            <a:xfrm>
              <a:off x="130091" y="235072"/>
              <a:ext cx="1263813" cy="749053"/>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38100" tIns="38100" rIns="38100" bIns="38100" numCol="1" anchor="ctr">
              <a:spAutoFit/>
            </a:bodyPr>
            <a:lstStyle/>
            <a:p>
              <a:pPr marR="39948" indent="39948" algn="ctr">
                <a:defRPr b="1">
                  <a:latin typeface="Times New Roman"/>
                  <a:ea typeface="Times New Roman"/>
                  <a:cs typeface="Times New Roman"/>
                  <a:sym typeface="Times New Roman"/>
                </a:defRPr>
              </a:pPr>
              <a:r>
                <a:t>IDEA </a:t>
              </a:r>
            </a:p>
            <a:p>
              <a:pPr marR="39948" indent="39948" algn="ctr">
                <a:defRPr b="1">
                  <a:latin typeface="Times New Roman"/>
                  <a:ea typeface="Times New Roman"/>
                  <a:cs typeface="Times New Roman"/>
                  <a:sym typeface="Times New Roman"/>
                </a:defRPr>
              </a:pPr>
              <a:r>
                <a:t>Students</a:t>
              </a:r>
            </a:p>
          </p:txBody>
        </p:sp>
      </p:grpSp>
      <p:sp>
        <p:nvSpPr>
          <p:cNvPr id="264" name="All Public School Students"/>
          <p:cNvSpPr txBox="1"/>
          <p:nvPr/>
        </p:nvSpPr>
        <p:spPr>
          <a:xfrm>
            <a:off x="2795585" y="5257800"/>
            <a:ext cx="3601651" cy="431552"/>
          </a:xfrm>
          <a:prstGeom prst="rect">
            <a:avLst/>
          </a:prstGeom>
          <a:ln w="12700">
            <a:miter lim="400000"/>
          </a:ln>
          <a:extLst>
            <a:ext uri="{C572A759-6A51-4108-AA02-DFA0A04FC94B}">
              <ma14:wrappingTextBoxFlag xmlns:ma14="http://schemas.microsoft.com/office/mac/drawingml/2011/main" val="1"/>
            </a:ext>
          </a:extLst>
        </p:spPr>
        <p:txBody>
          <a:bodyPr wrap="none" lIns="50800" tIns="50800" rIns="50800" bIns="50800">
            <a:spAutoFit/>
          </a:bodyPr>
          <a:lstStyle>
            <a:lvl1pPr>
              <a:defRPr b="1">
                <a:latin typeface="Times New Roman"/>
                <a:ea typeface="Times New Roman"/>
                <a:cs typeface="Times New Roman"/>
                <a:sym typeface="Times New Roman"/>
              </a:defRPr>
            </a:lvl1pPr>
          </a:lstStyle>
          <a:p>
            <a:pPr/>
            <a:r>
              <a:t>All Public School Students</a:t>
            </a:r>
          </a:p>
        </p:txBody>
      </p:sp>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266"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67" name="Major Principles of Section 504"/>
          <p:cNvSpPr txBox="1"/>
          <p:nvPr>
            <p:ph type="title"/>
          </p:nvPr>
        </p:nvSpPr>
        <p:spPr>
          <a:xfrm>
            <a:off x="457200" y="0"/>
            <a:ext cx="8686800" cy="1447800"/>
          </a:xfrm>
          <a:prstGeom prst="rect">
            <a:avLst/>
          </a:prstGeom>
        </p:spPr>
        <p:txBody>
          <a:bodyPr/>
          <a:lstStyle/>
          <a:p>
            <a:pPr/>
            <a:r>
              <a:t>Major Principles of Section 504</a:t>
            </a:r>
          </a:p>
        </p:txBody>
      </p:sp>
      <p:sp>
        <p:nvSpPr>
          <p:cNvPr id="268" name="Protection from Discrimination…"/>
          <p:cNvSpPr txBox="1"/>
          <p:nvPr>
            <p:ph type="body" idx="1"/>
          </p:nvPr>
        </p:nvSpPr>
        <p:spPr>
          <a:xfrm>
            <a:off x="457200" y="1700210"/>
            <a:ext cx="8801100" cy="5157790"/>
          </a:xfrm>
          <a:prstGeom prst="rect">
            <a:avLst/>
          </a:prstGeom>
        </p:spPr>
        <p:txBody>
          <a:bodyPr/>
          <a:lstStyle/>
          <a:p>
            <a:pPr marL="280735" indent="-280735">
              <a:lnSpc>
                <a:spcPct val="90000"/>
              </a:lnSpc>
              <a:buBlip>
                <a:blip r:embed="rId2"/>
              </a:buBlip>
              <a:defRPr sz="2800"/>
            </a:pPr>
            <a:r>
              <a:t>Protection from Discrimination</a:t>
            </a:r>
          </a:p>
          <a:p>
            <a:pPr lvl="1" marL="661736" indent="-280735">
              <a:lnSpc>
                <a:spcPct val="90000"/>
              </a:lnSpc>
              <a:spcBef>
                <a:spcPts val="600"/>
              </a:spcBef>
              <a:buSzPct val="60000"/>
              <a:buBlip>
                <a:blip r:embed="rId2"/>
              </a:buBlip>
              <a:defRPr sz="2800"/>
            </a:pPr>
            <a:r>
              <a:t>That public schools do not discriminate against individuals with disabilities</a:t>
            </a:r>
          </a:p>
          <a:p>
            <a:pPr lvl="2" marL="1002630" indent="-240631">
              <a:lnSpc>
                <a:spcPct val="90000"/>
              </a:lnSpc>
              <a:spcBef>
                <a:spcPts val="500"/>
              </a:spcBef>
              <a:buSzPct val="60000"/>
              <a:buBlip>
                <a:blip r:embed="rId2"/>
              </a:buBlip>
              <a:defRPr sz="2400"/>
            </a:pPr>
            <a:r>
              <a:t>This includes students, parents, teachers, and school staff</a:t>
            </a:r>
          </a:p>
          <a:p>
            <a:pPr lvl="1" marL="661736" indent="-280735">
              <a:lnSpc>
                <a:spcPct val="90000"/>
              </a:lnSpc>
              <a:spcBef>
                <a:spcPts val="600"/>
              </a:spcBef>
              <a:buSzPct val="60000"/>
              <a:buBlip>
                <a:blip r:embed="rId2"/>
              </a:buBlip>
              <a:defRPr sz="2800"/>
            </a:pPr>
            <a:r>
              <a:t>Discrimination refers to unequal treatment of qualified persons solely on the basis of their disability</a:t>
            </a:r>
          </a:p>
          <a:p>
            <a:pPr lvl="1" marL="661736" indent="-280735">
              <a:lnSpc>
                <a:spcPct val="90000"/>
              </a:lnSpc>
              <a:spcBef>
                <a:spcPts val="600"/>
              </a:spcBef>
              <a:buSzPct val="60000"/>
              <a:buBlip>
                <a:blip r:embed="rId2"/>
              </a:buBlip>
              <a:defRPr sz="2800"/>
            </a:pPr>
            <a:r>
              <a:t>The law protects students with disabilities from lack of equal opportunities to benefit from educational programs and facilities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268">
                                            <p:bg/>
                                          </p:spTgt>
                                        </p:tgtEl>
                                        <p:attrNameLst>
                                          <p:attrName>style.visibility</p:attrName>
                                        </p:attrNameLst>
                                      </p:cBhvr>
                                      <p:to>
                                        <p:strVal val="visible"/>
                                      </p:to>
                                    </p:set>
                                    <p:anim calcmode="lin" valueType="num">
                                      <p:cBhvr>
                                        <p:cTn id="7" dur="500" fill="hold"/>
                                        <p:tgtEl>
                                          <p:spTgt spid="268">
                                            <p:bg/>
                                          </p:spTgt>
                                        </p:tgtEl>
                                        <p:attrNameLst>
                                          <p:attrName>ppt_x</p:attrName>
                                        </p:attrNameLst>
                                      </p:cBhvr>
                                      <p:tavLst>
                                        <p:tav tm="0">
                                          <p:val>
                                            <p:strVal val="0-#ppt_w/2"/>
                                          </p:val>
                                        </p:tav>
                                        <p:tav tm="100000">
                                          <p:val>
                                            <p:strVal val="#ppt_x"/>
                                          </p:val>
                                        </p:tav>
                                      </p:tavLst>
                                    </p:anim>
                                    <p:anim calcmode="lin" valueType="num">
                                      <p:cBhvr>
                                        <p:cTn id="8" dur="500" fill="hold"/>
                                        <p:tgtEl>
                                          <p:spTgt spid="268">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268">
                                            <p:txEl>
                                              <p:pRg st="0" end="0"/>
                                            </p:txEl>
                                          </p:spTgt>
                                        </p:tgtEl>
                                        <p:attrNameLst>
                                          <p:attrName>style.visibility</p:attrName>
                                        </p:attrNameLst>
                                      </p:cBhvr>
                                      <p:to>
                                        <p:strVal val="visible"/>
                                      </p:to>
                                    </p:set>
                                    <p:anim calcmode="lin" valueType="num">
                                      <p:cBhvr>
                                        <p:cTn id="11" dur="500" fill="hold"/>
                                        <p:tgtEl>
                                          <p:spTgt spid="268">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268">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268">
                                            <p:txEl>
                                              <p:pRg st="1" end="1"/>
                                            </p:txEl>
                                          </p:spTgt>
                                        </p:tgtEl>
                                        <p:attrNameLst>
                                          <p:attrName>style.visibility</p:attrName>
                                        </p:attrNameLst>
                                      </p:cBhvr>
                                      <p:to>
                                        <p:strVal val="visible"/>
                                      </p:to>
                                    </p:set>
                                    <p:anim calcmode="lin" valueType="num">
                                      <p:cBhvr>
                                        <p:cTn id="16" dur="500" fill="hold"/>
                                        <p:tgtEl>
                                          <p:spTgt spid="268">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268">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268">
                                            <p:txEl>
                                              <p:pRg st="2" end="2"/>
                                            </p:txEl>
                                          </p:spTgt>
                                        </p:tgtEl>
                                        <p:attrNameLst>
                                          <p:attrName>style.visibility</p:attrName>
                                        </p:attrNameLst>
                                      </p:cBhvr>
                                      <p:to>
                                        <p:strVal val="visible"/>
                                      </p:to>
                                    </p:set>
                                    <p:anim calcmode="lin" valueType="num">
                                      <p:cBhvr>
                                        <p:cTn id="21" dur="500" fill="hold"/>
                                        <p:tgtEl>
                                          <p:spTgt spid="268">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268">
                                            <p:txEl>
                                              <p:pRg st="2" end="2"/>
                                            </p:txEl>
                                          </p:spTgt>
                                        </p:tgtEl>
                                        <p:attrNameLst>
                                          <p:attrName>ppt_y</p:attrName>
                                        </p:attrNameLst>
                                      </p:cBhvr>
                                      <p:tavLst>
                                        <p:tav tm="0">
                                          <p:val>
                                            <p:strVal val="#ppt_y"/>
                                          </p:val>
                                        </p:tav>
                                        <p:tav tm="100000">
                                          <p:val>
                                            <p:strVal val="#ppt_y"/>
                                          </p:val>
                                        </p:tav>
                                      </p:tavLst>
                                    </p:anim>
                                  </p:childTnLst>
                                </p:cTn>
                              </p:par>
                            </p:childTnLst>
                          </p:cTn>
                        </p:par>
                        <p:par>
                          <p:cTn id="23" fill="hold">
                            <p:stCondLst>
                              <p:cond delay="1500"/>
                            </p:stCondLst>
                            <p:childTnLst>
                              <p:par>
                                <p:cTn id="24" presetClass="entr" nodeType="afterEffect" presetSubtype="8" presetID="2" grpId="1" fill="hold">
                                  <p:stCondLst>
                                    <p:cond delay="0"/>
                                  </p:stCondLst>
                                  <p:iterate type="el" backwards="0">
                                    <p:tmAbs val="0"/>
                                  </p:iterate>
                                  <p:childTnLst>
                                    <p:set>
                                      <p:cBhvr>
                                        <p:cTn id="25" fill="hold"/>
                                        <p:tgtEl>
                                          <p:spTgt spid="268">
                                            <p:txEl>
                                              <p:pRg st="3" end="3"/>
                                            </p:txEl>
                                          </p:spTgt>
                                        </p:tgtEl>
                                        <p:attrNameLst>
                                          <p:attrName>style.visibility</p:attrName>
                                        </p:attrNameLst>
                                      </p:cBhvr>
                                      <p:to>
                                        <p:strVal val="visible"/>
                                      </p:to>
                                    </p:set>
                                    <p:anim calcmode="lin" valueType="num">
                                      <p:cBhvr>
                                        <p:cTn id="26" dur="500" fill="hold"/>
                                        <p:tgtEl>
                                          <p:spTgt spid="268">
                                            <p:txEl>
                                              <p:pRg st="3" end="3"/>
                                            </p:txEl>
                                          </p:spTgt>
                                        </p:tgtEl>
                                        <p:attrNameLst>
                                          <p:attrName>ppt_x</p:attrName>
                                        </p:attrNameLst>
                                      </p:cBhvr>
                                      <p:tavLst>
                                        <p:tav tm="0">
                                          <p:val>
                                            <p:strVal val="0-#ppt_w/2"/>
                                          </p:val>
                                        </p:tav>
                                        <p:tav tm="100000">
                                          <p:val>
                                            <p:strVal val="#ppt_x"/>
                                          </p:val>
                                        </p:tav>
                                      </p:tavLst>
                                    </p:anim>
                                    <p:anim calcmode="lin" valueType="num">
                                      <p:cBhvr>
                                        <p:cTn id="27" dur="500" fill="hold"/>
                                        <p:tgtEl>
                                          <p:spTgt spid="268">
                                            <p:txEl>
                                              <p:pRg st="3" end="3"/>
                                            </p:txEl>
                                          </p:spTgt>
                                        </p:tgtEl>
                                        <p:attrNameLst>
                                          <p:attrName>ppt_y</p:attrName>
                                        </p:attrNameLst>
                                      </p:cBhvr>
                                      <p:tavLst>
                                        <p:tav tm="0">
                                          <p:val>
                                            <p:strVal val="#ppt_y"/>
                                          </p:val>
                                        </p:tav>
                                        <p:tav tm="100000">
                                          <p:val>
                                            <p:strVal val="#ppt_y"/>
                                          </p:val>
                                        </p:tav>
                                      </p:tavLst>
                                    </p:anim>
                                  </p:childTnLst>
                                </p:cTn>
                              </p:par>
                            </p:childTnLst>
                          </p:cTn>
                        </p:par>
                        <p:par>
                          <p:cTn id="28" fill="hold">
                            <p:stCondLst>
                              <p:cond delay="2000"/>
                            </p:stCondLst>
                            <p:childTnLst>
                              <p:par>
                                <p:cTn id="29" presetClass="entr" nodeType="afterEffect" presetSubtype="8" presetID="2" grpId="1" fill="hold">
                                  <p:stCondLst>
                                    <p:cond delay="0"/>
                                  </p:stCondLst>
                                  <p:iterate type="el" backwards="0">
                                    <p:tmAbs val="0"/>
                                  </p:iterate>
                                  <p:childTnLst>
                                    <p:set>
                                      <p:cBhvr>
                                        <p:cTn id="30" fill="hold"/>
                                        <p:tgtEl>
                                          <p:spTgt spid="268">
                                            <p:txEl>
                                              <p:pRg st="4" end="4"/>
                                            </p:txEl>
                                          </p:spTgt>
                                        </p:tgtEl>
                                        <p:attrNameLst>
                                          <p:attrName>style.visibility</p:attrName>
                                        </p:attrNameLst>
                                      </p:cBhvr>
                                      <p:to>
                                        <p:strVal val="visible"/>
                                      </p:to>
                                    </p:set>
                                    <p:anim calcmode="lin" valueType="num">
                                      <p:cBhvr>
                                        <p:cTn id="31" dur="500" fill="hold"/>
                                        <p:tgtEl>
                                          <p:spTgt spid="268">
                                            <p:txEl>
                                              <p:pRg st="4" end="4"/>
                                            </p:txEl>
                                          </p:spTgt>
                                        </p:tgtEl>
                                        <p:attrNameLst>
                                          <p:attrName>ppt_x</p:attrName>
                                        </p:attrNameLst>
                                      </p:cBhvr>
                                      <p:tavLst>
                                        <p:tav tm="0">
                                          <p:val>
                                            <p:strVal val="0-#ppt_w/2"/>
                                          </p:val>
                                        </p:tav>
                                        <p:tav tm="100000">
                                          <p:val>
                                            <p:strVal val="#ppt_x"/>
                                          </p:val>
                                        </p:tav>
                                      </p:tavLst>
                                    </p:anim>
                                    <p:anim calcmode="lin" valueType="num">
                                      <p:cBhvr>
                                        <p:cTn id="32" dur="500" fill="hold"/>
                                        <p:tgtEl>
                                          <p:spTgt spid="268">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68" grpId="1"/>
    </p:bldLst>
  </p:timing>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270"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71" name="Example of Violations"/>
          <p:cNvSpPr txBox="1"/>
          <p:nvPr>
            <p:ph type="title"/>
          </p:nvPr>
        </p:nvSpPr>
        <p:spPr>
          <a:xfrm>
            <a:off x="457200" y="0"/>
            <a:ext cx="8686800" cy="1752600"/>
          </a:xfrm>
          <a:prstGeom prst="rect">
            <a:avLst/>
          </a:prstGeom>
        </p:spPr>
        <p:txBody>
          <a:bodyPr/>
          <a:lstStyle>
            <a:lvl1pPr>
              <a:defRPr sz="4000"/>
            </a:lvl1pPr>
          </a:lstStyle>
          <a:p>
            <a:pPr/>
            <a:r>
              <a:t>Example of Violations</a:t>
            </a:r>
          </a:p>
        </p:txBody>
      </p:sp>
      <p:sp>
        <p:nvSpPr>
          <p:cNvPr id="272" name="By failing to provide physical access to programs or facilities…"/>
          <p:cNvSpPr txBox="1"/>
          <p:nvPr>
            <p:ph type="body" idx="1"/>
          </p:nvPr>
        </p:nvSpPr>
        <p:spPr>
          <a:xfrm>
            <a:off x="571500" y="1981200"/>
            <a:ext cx="8458200" cy="4876800"/>
          </a:xfrm>
          <a:prstGeom prst="rect">
            <a:avLst/>
          </a:prstGeom>
        </p:spPr>
        <p:txBody>
          <a:bodyPr/>
          <a:lstStyle/>
          <a:p>
            <a:pPr marL="320841" indent="-320841">
              <a:lnSpc>
                <a:spcPct val="90000"/>
              </a:lnSpc>
              <a:buBlip>
                <a:blip r:embed="rId2"/>
              </a:buBlip>
            </a:pPr>
            <a:r>
              <a:t>By failing to provide physical access to programs or facilities</a:t>
            </a:r>
          </a:p>
          <a:p>
            <a:pPr marL="320841" indent="-320841">
              <a:lnSpc>
                <a:spcPct val="90000"/>
              </a:lnSpc>
              <a:buBlip>
                <a:blip r:embed="rId2"/>
              </a:buBlip>
            </a:pPr>
            <a:r>
              <a:t>By imposing double standards for eligibility for extracurricular activities</a:t>
            </a:r>
          </a:p>
          <a:p>
            <a:pPr marL="320841" indent="-320841">
              <a:lnSpc>
                <a:spcPct val="90000"/>
              </a:lnSpc>
              <a:buBlip>
                <a:blip r:embed="rId2"/>
              </a:buBlip>
            </a:pPr>
            <a:r>
              <a:t>By failing to design regular classroom programs to meet a disabled student</a:t>
            </a:r>
            <a:r>
              <a:rPr>
                <a:latin typeface="Arial"/>
                <a:ea typeface="Arial"/>
                <a:cs typeface="Arial"/>
                <a:sym typeface="Arial"/>
              </a:rPr>
              <a:t>’</a:t>
            </a:r>
            <a:r>
              <a:t>s individual needs as adequately as the needs of a non-disabled student are met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272">
                                            <p:bg/>
                                          </p:spTgt>
                                        </p:tgtEl>
                                        <p:attrNameLst>
                                          <p:attrName>style.visibility</p:attrName>
                                        </p:attrNameLst>
                                      </p:cBhvr>
                                      <p:to>
                                        <p:strVal val="visible"/>
                                      </p:to>
                                    </p:set>
                                    <p:anim calcmode="lin" valueType="num">
                                      <p:cBhvr>
                                        <p:cTn id="7" dur="500" fill="hold"/>
                                        <p:tgtEl>
                                          <p:spTgt spid="272">
                                            <p:bg/>
                                          </p:spTgt>
                                        </p:tgtEl>
                                        <p:attrNameLst>
                                          <p:attrName>ppt_x</p:attrName>
                                        </p:attrNameLst>
                                      </p:cBhvr>
                                      <p:tavLst>
                                        <p:tav tm="0">
                                          <p:val>
                                            <p:strVal val="0-#ppt_w/2"/>
                                          </p:val>
                                        </p:tav>
                                        <p:tav tm="100000">
                                          <p:val>
                                            <p:strVal val="#ppt_x"/>
                                          </p:val>
                                        </p:tav>
                                      </p:tavLst>
                                    </p:anim>
                                    <p:anim calcmode="lin" valueType="num">
                                      <p:cBhvr>
                                        <p:cTn id="8" dur="500" fill="hold"/>
                                        <p:tgtEl>
                                          <p:spTgt spid="272">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272">
                                            <p:txEl>
                                              <p:pRg st="0" end="0"/>
                                            </p:txEl>
                                          </p:spTgt>
                                        </p:tgtEl>
                                        <p:attrNameLst>
                                          <p:attrName>style.visibility</p:attrName>
                                        </p:attrNameLst>
                                      </p:cBhvr>
                                      <p:to>
                                        <p:strVal val="visible"/>
                                      </p:to>
                                    </p:set>
                                    <p:anim calcmode="lin" valueType="num">
                                      <p:cBhvr>
                                        <p:cTn id="11" dur="500" fill="hold"/>
                                        <p:tgtEl>
                                          <p:spTgt spid="272">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272">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272">
                                            <p:txEl>
                                              <p:pRg st="1" end="1"/>
                                            </p:txEl>
                                          </p:spTgt>
                                        </p:tgtEl>
                                        <p:attrNameLst>
                                          <p:attrName>style.visibility</p:attrName>
                                        </p:attrNameLst>
                                      </p:cBhvr>
                                      <p:to>
                                        <p:strVal val="visible"/>
                                      </p:to>
                                    </p:set>
                                    <p:anim calcmode="lin" valueType="num">
                                      <p:cBhvr>
                                        <p:cTn id="16" dur="500" fill="hold"/>
                                        <p:tgtEl>
                                          <p:spTgt spid="272">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272">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272">
                                            <p:txEl>
                                              <p:pRg st="2" end="2"/>
                                            </p:txEl>
                                          </p:spTgt>
                                        </p:tgtEl>
                                        <p:attrNameLst>
                                          <p:attrName>style.visibility</p:attrName>
                                        </p:attrNameLst>
                                      </p:cBhvr>
                                      <p:to>
                                        <p:strVal val="visible"/>
                                      </p:to>
                                    </p:set>
                                    <p:anim calcmode="lin" valueType="num">
                                      <p:cBhvr>
                                        <p:cTn id="21" dur="500" fill="hold"/>
                                        <p:tgtEl>
                                          <p:spTgt spid="272">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27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72" grpId="1"/>
    </p:bldLst>
  </p:timing>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274"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75" name="Major Principles of Section 504"/>
          <p:cNvSpPr txBox="1"/>
          <p:nvPr>
            <p:ph type="title"/>
          </p:nvPr>
        </p:nvSpPr>
        <p:spPr>
          <a:xfrm>
            <a:off x="533399" y="0"/>
            <a:ext cx="7793040" cy="1752600"/>
          </a:xfrm>
          <a:prstGeom prst="rect">
            <a:avLst/>
          </a:prstGeom>
        </p:spPr>
        <p:txBody>
          <a:bodyPr/>
          <a:lstStyle/>
          <a:p>
            <a:pPr/>
            <a:r>
              <a:t>Major Principles of Section 504</a:t>
            </a:r>
          </a:p>
        </p:txBody>
      </p:sp>
      <p:sp>
        <p:nvSpPr>
          <p:cNvPr id="276" name="Program accessibility…"/>
          <p:cNvSpPr txBox="1"/>
          <p:nvPr>
            <p:ph type="body" idx="1"/>
          </p:nvPr>
        </p:nvSpPr>
        <p:spPr>
          <a:xfrm>
            <a:off x="533400" y="2133600"/>
            <a:ext cx="8439150" cy="4724400"/>
          </a:xfrm>
          <a:prstGeom prst="rect">
            <a:avLst/>
          </a:prstGeom>
        </p:spPr>
        <p:txBody>
          <a:bodyPr/>
          <a:lstStyle/>
          <a:p>
            <a:pPr marL="360947" indent="-360947">
              <a:lnSpc>
                <a:spcPct val="90000"/>
              </a:lnSpc>
              <a:buBlip>
                <a:blip r:embed="rId2"/>
              </a:buBlip>
              <a:defRPr sz="3600"/>
            </a:pPr>
            <a:r>
              <a:t>Program accessibility</a:t>
            </a:r>
          </a:p>
          <a:p>
            <a:pPr lvl="1" marL="701841" indent="-320841">
              <a:lnSpc>
                <a:spcPct val="90000"/>
              </a:lnSpc>
              <a:spcBef>
                <a:spcPts val="600"/>
              </a:spcBef>
              <a:buSzPct val="60000"/>
              <a:buBlip>
                <a:blip r:embed="rId2"/>
              </a:buBlip>
            </a:pPr>
            <a:r>
              <a:t>All educational programs must be accessible to those who need them</a:t>
            </a:r>
          </a:p>
          <a:p>
            <a:pPr lvl="1" marL="701841" indent="-320841">
              <a:lnSpc>
                <a:spcPct val="90000"/>
              </a:lnSpc>
              <a:spcBef>
                <a:spcPts val="600"/>
              </a:spcBef>
              <a:buSzPct val="60000"/>
              <a:buBlip>
                <a:blip r:embed="rId2"/>
              </a:buBlip>
            </a:pPr>
            <a:r>
              <a:t>Not every room or program in a school building must be accessible to all students if the building or program as a whole is accessible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276">
                                            <p:bg/>
                                          </p:spTgt>
                                        </p:tgtEl>
                                        <p:attrNameLst>
                                          <p:attrName>style.visibility</p:attrName>
                                        </p:attrNameLst>
                                      </p:cBhvr>
                                      <p:to>
                                        <p:strVal val="visible"/>
                                      </p:to>
                                    </p:set>
                                    <p:anim calcmode="lin" valueType="num">
                                      <p:cBhvr>
                                        <p:cTn id="7" dur="500" fill="hold"/>
                                        <p:tgtEl>
                                          <p:spTgt spid="276">
                                            <p:bg/>
                                          </p:spTgt>
                                        </p:tgtEl>
                                        <p:attrNameLst>
                                          <p:attrName>ppt_x</p:attrName>
                                        </p:attrNameLst>
                                      </p:cBhvr>
                                      <p:tavLst>
                                        <p:tav tm="0">
                                          <p:val>
                                            <p:strVal val="0-#ppt_w/2"/>
                                          </p:val>
                                        </p:tav>
                                        <p:tav tm="100000">
                                          <p:val>
                                            <p:strVal val="#ppt_x"/>
                                          </p:val>
                                        </p:tav>
                                      </p:tavLst>
                                    </p:anim>
                                    <p:anim calcmode="lin" valueType="num">
                                      <p:cBhvr>
                                        <p:cTn id="8" dur="500" fill="hold"/>
                                        <p:tgtEl>
                                          <p:spTgt spid="276">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276">
                                            <p:txEl>
                                              <p:pRg st="0" end="0"/>
                                            </p:txEl>
                                          </p:spTgt>
                                        </p:tgtEl>
                                        <p:attrNameLst>
                                          <p:attrName>style.visibility</p:attrName>
                                        </p:attrNameLst>
                                      </p:cBhvr>
                                      <p:to>
                                        <p:strVal val="visible"/>
                                      </p:to>
                                    </p:set>
                                    <p:anim calcmode="lin" valueType="num">
                                      <p:cBhvr>
                                        <p:cTn id="11" dur="500" fill="hold"/>
                                        <p:tgtEl>
                                          <p:spTgt spid="276">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276">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276">
                                            <p:txEl>
                                              <p:pRg st="1" end="1"/>
                                            </p:txEl>
                                          </p:spTgt>
                                        </p:tgtEl>
                                        <p:attrNameLst>
                                          <p:attrName>style.visibility</p:attrName>
                                        </p:attrNameLst>
                                      </p:cBhvr>
                                      <p:to>
                                        <p:strVal val="visible"/>
                                      </p:to>
                                    </p:set>
                                    <p:anim calcmode="lin" valueType="num">
                                      <p:cBhvr>
                                        <p:cTn id="16" dur="500" fill="hold"/>
                                        <p:tgtEl>
                                          <p:spTgt spid="276">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276">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276">
                                            <p:txEl>
                                              <p:pRg st="2" end="2"/>
                                            </p:txEl>
                                          </p:spTgt>
                                        </p:tgtEl>
                                        <p:attrNameLst>
                                          <p:attrName>style.visibility</p:attrName>
                                        </p:attrNameLst>
                                      </p:cBhvr>
                                      <p:to>
                                        <p:strVal val="visible"/>
                                      </p:to>
                                    </p:set>
                                    <p:anim calcmode="lin" valueType="num">
                                      <p:cBhvr>
                                        <p:cTn id="21" dur="500" fill="hold"/>
                                        <p:tgtEl>
                                          <p:spTgt spid="276">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276">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76" grpId="1"/>
    </p:bldLst>
  </p:timing>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278"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79" name="Examples of Violations"/>
          <p:cNvSpPr txBox="1"/>
          <p:nvPr>
            <p:ph type="title"/>
          </p:nvPr>
        </p:nvSpPr>
        <p:spPr>
          <a:xfrm>
            <a:off x="571500" y="0"/>
            <a:ext cx="8458200" cy="1600200"/>
          </a:xfrm>
          <a:prstGeom prst="rect">
            <a:avLst/>
          </a:prstGeom>
        </p:spPr>
        <p:txBody>
          <a:bodyPr/>
          <a:lstStyle/>
          <a:p>
            <a:pPr/>
            <a:r>
              <a:t>Examples of Violations</a:t>
            </a:r>
          </a:p>
        </p:txBody>
      </p:sp>
      <p:sp>
        <p:nvSpPr>
          <p:cNvPr id="280" name="Denying a student with a disability the use of educational programs or facilities because they are physically inaccessible to the student…"/>
          <p:cNvSpPr txBox="1"/>
          <p:nvPr>
            <p:ph type="body" idx="1"/>
          </p:nvPr>
        </p:nvSpPr>
        <p:spPr>
          <a:xfrm>
            <a:off x="571500" y="1752600"/>
            <a:ext cx="8458200" cy="5105400"/>
          </a:xfrm>
          <a:prstGeom prst="rect">
            <a:avLst/>
          </a:prstGeom>
        </p:spPr>
        <p:txBody>
          <a:bodyPr/>
          <a:lstStyle/>
          <a:p>
            <a:pPr marL="280735" indent="-280735">
              <a:lnSpc>
                <a:spcPct val="90000"/>
              </a:lnSpc>
              <a:buBlip>
                <a:blip r:embed="rId2"/>
              </a:buBlip>
              <a:defRPr sz="2800"/>
            </a:pPr>
            <a:r>
              <a:t>Denying a student with a disability the use of educational programs or facilities because they are physically inaccessible to the student</a:t>
            </a:r>
          </a:p>
          <a:p>
            <a:pPr lvl="1" marL="661736" indent="-280735">
              <a:lnSpc>
                <a:spcPct val="90000"/>
              </a:lnSpc>
              <a:spcBef>
                <a:spcPts val="600"/>
              </a:spcBef>
              <a:buSzPct val="60000"/>
              <a:buBlip>
                <a:blip r:embed="rId2"/>
              </a:buBlip>
              <a:defRPr sz="2800"/>
            </a:pPr>
            <a:r>
              <a:t>Denying a student with physical disabilities the opportunity to take a class because it is not accessible to him or her</a:t>
            </a:r>
          </a:p>
          <a:p>
            <a:pPr lvl="1" marL="661736" indent="-280735">
              <a:lnSpc>
                <a:spcPct val="90000"/>
              </a:lnSpc>
              <a:spcBef>
                <a:spcPts val="600"/>
              </a:spcBef>
              <a:buSzPct val="60000"/>
              <a:buBlip>
                <a:blip r:embed="rId2"/>
              </a:buBlip>
              <a:defRPr sz="2800"/>
            </a:pPr>
            <a:r>
              <a:t>Denying parents with hearing impairments the opportunity to participate in PTA because the school does not provide an interpreter</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280">
                                            <p:bg/>
                                          </p:spTgt>
                                        </p:tgtEl>
                                        <p:attrNameLst>
                                          <p:attrName>style.visibility</p:attrName>
                                        </p:attrNameLst>
                                      </p:cBhvr>
                                      <p:to>
                                        <p:strVal val="visible"/>
                                      </p:to>
                                    </p:set>
                                    <p:anim calcmode="lin" valueType="num">
                                      <p:cBhvr>
                                        <p:cTn id="7" dur="500" fill="hold"/>
                                        <p:tgtEl>
                                          <p:spTgt spid="280">
                                            <p:bg/>
                                          </p:spTgt>
                                        </p:tgtEl>
                                        <p:attrNameLst>
                                          <p:attrName>ppt_x</p:attrName>
                                        </p:attrNameLst>
                                      </p:cBhvr>
                                      <p:tavLst>
                                        <p:tav tm="0">
                                          <p:val>
                                            <p:strVal val="0-#ppt_w/2"/>
                                          </p:val>
                                        </p:tav>
                                        <p:tav tm="100000">
                                          <p:val>
                                            <p:strVal val="#ppt_x"/>
                                          </p:val>
                                        </p:tav>
                                      </p:tavLst>
                                    </p:anim>
                                    <p:anim calcmode="lin" valueType="num">
                                      <p:cBhvr>
                                        <p:cTn id="8" dur="500" fill="hold"/>
                                        <p:tgtEl>
                                          <p:spTgt spid="280">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280">
                                            <p:txEl>
                                              <p:pRg st="0" end="0"/>
                                            </p:txEl>
                                          </p:spTgt>
                                        </p:tgtEl>
                                        <p:attrNameLst>
                                          <p:attrName>style.visibility</p:attrName>
                                        </p:attrNameLst>
                                      </p:cBhvr>
                                      <p:to>
                                        <p:strVal val="visible"/>
                                      </p:to>
                                    </p:set>
                                    <p:anim calcmode="lin" valueType="num">
                                      <p:cBhvr>
                                        <p:cTn id="11" dur="500" fill="hold"/>
                                        <p:tgtEl>
                                          <p:spTgt spid="280">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280">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280">
                                            <p:txEl>
                                              <p:pRg st="1" end="1"/>
                                            </p:txEl>
                                          </p:spTgt>
                                        </p:tgtEl>
                                        <p:attrNameLst>
                                          <p:attrName>style.visibility</p:attrName>
                                        </p:attrNameLst>
                                      </p:cBhvr>
                                      <p:to>
                                        <p:strVal val="visible"/>
                                      </p:to>
                                    </p:set>
                                    <p:anim calcmode="lin" valueType="num">
                                      <p:cBhvr>
                                        <p:cTn id="16" dur="500" fill="hold"/>
                                        <p:tgtEl>
                                          <p:spTgt spid="280">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280">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280">
                                            <p:txEl>
                                              <p:pRg st="2" end="2"/>
                                            </p:txEl>
                                          </p:spTgt>
                                        </p:tgtEl>
                                        <p:attrNameLst>
                                          <p:attrName>style.visibility</p:attrName>
                                        </p:attrNameLst>
                                      </p:cBhvr>
                                      <p:to>
                                        <p:strVal val="visible"/>
                                      </p:to>
                                    </p:set>
                                    <p:anim calcmode="lin" valueType="num">
                                      <p:cBhvr>
                                        <p:cTn id="21" dur="500" fill="hold"/>
                                        <p:tgtEl>
                                          <p:spTgt spid="280">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280">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80" grpId="1"/>
    </p:bldLst>
  </p:timing>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282"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83" name="Major Principles of Section 504"/>
          <p:cNvSpPr txBox="1"/>
          <p:nvPr>
            <p:ph type="title"/>
          </p:nvPr>
        </p:nvSpPr>
        <p:spPr>
          <a:xfrm>
            <a:off x="685800" y="0"/>
            <a:ext cx="8001000" cy="1447800"/>
          </a:xfrm>
          <a:prstGeom prst="rect">
            <a:avLst/>
          </a:prstGeom>
        </p:spPr>
        <p:txBody>
          <a:bodyPr/>
          <a:lstStyle/>
          <a:p>
            <a:pPr/>
            <a:r>
              <a:t>Major Principles of Section 504</a:t>
            </a:r>
          </a:p>
        </p:txBody>
      </p:sp>
      <p:sp>
        <p:nvSpPr>
          <p:cNvPr id="284" name="Comparable facilities…"/>
          <p:cNvSpPr txBox="1"/>
          <p:nvPr>
            <p:ph type="body" idx="1"/>
          </p:nvPr>
        </p:nvSpPr>
        <p:spPr>
          <a:xfrm>
            <a:off x="685800" y="1828800"/>
            <a:ext cx="8458200" cy="5029200"/>
          </a:xfrm>
          <a:prstGeom prst="rect">
            <a:avLst/>
          </a:prstGeom>
        </p:spPr>
        <p:txBody>
          <a:bodyPr/>
          <a:lstStyle/>
          <a:p>
            <a:pPr marL="360947" indent="-360947">
              <a:lnSpc>
                <a:spcPct val="90000"/>
              </a:lnSpc>
              <a:buBlip>
                <a:blip r:embed="rId2"/>
              </a:buBlip>
              <a:defRPr sz="3600"/>
            </a:pPr>
            <a:r>
              <a:t>Comparable facilities</a:t>
            </a:r>
          </a:p>
          <a:p>
            <a:pPr lvl="1" marL="701841" indent="-320841">
              <a:lnSpc>
                <a:spcPct val="90000"/>
              </a:lnSpc>
              <a:spcBef>
                <a:spcPts val="600"/>
              </a:spcBef>
              <a:buSzPct val="60000"/>
              <a:buBlip>
                <a:blip r:embed="rId2"/>
              </a:buBlip>
            </a:pPr>
            <a:r>
              <a:t>If a school operates a separate facility for students with disabilities, this facility must be comparable to the district</a:t>
            </a:r>
            <a:r>
              <a:rPr>
                <a:latin typeface="Arial"/>
                <a:ea typeface="Arial"/>
                <a:cs typeface="Arial"/>
                <a:sym typeface="Arial"/>
              </a:rPr>
              <a:t>’</a:t>
            </a:r>
            <a:r>
              <a:t>s other facilities</a:t>
            </a:r>
          </a:p>
          <a:p>
            <a:pPr lvl="1" marL="701841" indent="-320841">
              <a:lnSpc>
                <a:spcPct val="90000"/>
              </a:lnSpc>
              <a:spcBef>
                <a:spcPts val="600"/>
              </a:spcBef>
              <a:buSzPct val="60000"/>
              <a:buBlip>
                <a:blip r:embed="rId2"/>
              </a:buBlip>
            </a:pPr>
            <a:r>
              <a:t>Comparable in terms of space, location, instructional appropriateness, accessibility, size, lighting, ventilation, temperature, etc.</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284">
                                            <p:bg/>
                                          </p:spTgt>
                                        </p:tgtEl>
                                        <p:attrNameLst>
                                          <p:attrName>style.visibility</p:attrName>
                                        </p:attrNameLst>
                                      </p:cBhvr>
                                      <p:to>
                                        <p:strVal val="visible"/>
                                      </p:to>
                                    </p:set>
                                    <p:anim calcmode="lin" valueType="num">
                                      <p:cBhvr>
                                        <p:cTn id="7" dur="500" fill="hold"/>
                                        <p:tgtEl>
                                          <p:spTgt spid="284">
                                            <p:bg/>
                                          </p:spTgt>
                                        </p:tgtEl>
                                        <p:attrNameLst>
                                          <p:attrName>ppt_x</p:attrName>
                                        </p:attrNameLst>
                                      </p:cBhvr>
                                      <p:tavLst>
                                        <p:tav tm="0">
                                          <p:val>
                                            <p:strVal val="0-#ppt_w/2"/>
                                          </p:val>
                                        </p:tav>
                                        <p:tav tm="100000">
                                          <p:val>
                                            <p:strVal val="#ppt_x"/>
                                          </p:val>
                                        </p:tav>
                                      </p:tavLst>
                                    </p:anim>
                                    <p:anim calcmode="lin" valueType="num">
                                      <p:cBhvr>
                                        <p:cTn id="8" dur="500" fill="hold"/>
                                        <p:tgtEl>
                                          <p:spTgt spid="284">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284">
                                            <p:txEl>
                                              <p:pRg st="0" end="0"/>
                                            </p:txEl>
                                          </p:spTgt>
                                        </p:tgtEl>
                                        <p:attrNameLst>
                                          <p:attrName>style.visibility</p:attrName>
                                        </p:attrNameLst>
                                      </p:cBhvr>
                                      <p:to>
                                        <p:strVal val="visible"/>
                                      </p:to>
                                    </p:set>
                                    <p:anim calcmode="lin" valueType="num">
                                      <p:cBhvr>
                                        <p:cTn id="11" dur="500" fill="hold"/>
                                        <p:tgtEl>
                                          <p:spTgt spid="284">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284">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284">
                                            <p:txEl>
                                              <p:pRg st="1" end="1"/>
                                            </p:txEl>
                                          </p:spTgt>
                                        </p:tgtEl>
                                        <p:attrNameLst>
                                          <p:attrName>style.visibility</p:attrName>
                                        </p:attrNameLst>
                                      </p:cBhvr>
                                      <p:to>
                                        <p:strVal val="visible"/>
                                      </p:to>
                                    </p:set>
                                    <p:anim calcmode="lin" valueType="num">
                                      <p:cBhvr>
                                        <p:cTn id="16" dur="500" fill="hold"/>
                                        <p:tgtEl>
                                          <p:spTgt spid="284">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284">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284">
                                            <p:txEl>
                                              <p:pRg st="2" end="2"/>
                                            </p:txEl>
                                          </p:spTgt>
                                        </p:tgtEl>
                                        <p:attrNameLst>
                                          <p:attrName>style.visibility</p:attrName>
                                        </p:attrNameLst>
                                      </p:cBhvr>
                                      <p:to>
                                        <p:strVal val="visible"/>
                                      </p:to>
                                    </p:set>
                                    <p:anim calcmode="lin" valueType="num">
                                      <p:cBhvr>
                                        <p:cTn id="21" dur="500" fill="hold"/>
                                        <p:tgtEl>
                                          <p:spTgt spid="284">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284">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84" grpId="1"/>
    </p:bldLst>
  </p:timing>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286"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87" name="Examples of Violations"/>
          <p:cNvSpPr txBox="1"/>
          <p:nvPr>
            <p:ph type="title"/>
          </p:nvPr>
        </p:nvSpPr>
        <p:spPr>
          <a:xfrm>
            <a:off x="609600" y="0"/>
            <a:ext cx="8191500" cy="1676400"/>
          </a:xfrm>
          <a:prstGeom prst="rect">
            <a:avLst/>
          </a:prstGeom>
        </p:spPr>
        <p:txBody>
          <a:bodyPr/>
          <a:lstStyle/>
          <a:p>
            <a:pPr/>
            <a:r>
              <a:t>Examples of Violations</a:t>
            </a:r>
          </a:p>
        </p:txBody>
      </p:sp>
      <p:sp>
        <p:nvSpPr>
          <p:cNvPr id="288" name="Establishing classes for students with disabilities in areas that are not conducive to learning…"/>
          <p:cNvSpPr txBox="1"/>
          <p:nvPr>
            <p:ph type="body" idx="1"/>
          </p:nvPr>
        </p:nvSpPr>
        <p:spPr>
          <a:xfrm>
            <a:off x="609600" y="1828800"/>
            <a:ext cx="8191500" cy="5029200"/>
          </a:xfrm>
          <a:prstGeom prst="rect">
            <a:avLst/>
          </a:prstGeom>
        </p:spPr>
        <p:txBody>
          <a:bodyPr/>
          <a:lstStyle/>
          <a:p>
            <a:pPr marL="280735" indent="-280735">
              <a:buBlip>
                <a:blip r:embed="rId2"/>
              </a:buBlip>
              <a:defRPr sz="2800"/>
            </a:pPr>
            <a:r>
              <a:t>Establishing classes for students with disabilities in areas that are not conducive to learning</a:t>
            </a:r>
          </a:p>
          <a:p>
            <a:pPr lvl="1" marL="621631" indent="-240631">
              <a:spcBef>
                <a:spcPts val="600"/>
              </a:spcBef>
              <a:buSzPct val="60000"/>
              <a:buBlip>
                <a:blip r:embed="rId2"/>
              </a:buBlip>
              <a:defRPr sz="2400"/>
            </a:pPr>
            <a:r>
              <a:t>Storage rooms, partitioned areas</a:t>
            </a:r>
          </a:p>
          <a:p>
            <a:pPr lvl="1" marL="621631" indent="-240631">
              <a:spcBef>
                <a:spcPts val="600"/>
              </a:spcBef>
              <a:buSzPct val="60000"/>
              <a:buBlip>
                <a:blip r:embed="rId2"/>
              </a:buBlip>
              <a:defRPr sz="2400"/>
            </a:pPr>
            <a:r>
              <a:t>Inadequate classrooms (e.g., small, no heat) and facilities in the classroom (e.g., no bathrooms)</a:t>
            </a:r>
          </a:p>
          <a:p>
            <a:pPr marL="280735" indent="-280735">
              <a:buBlip>
                <a:blip r:embed="rId2"/>
              </a:buBlip>
              <a:defRPr sz="2800"/>
            </a:pPr>
            <a:r>
              <a:t>Students with disabilities can share in sacrifices made by all students but cannot be singled out for more than their share of such sacrifices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288">
                                            <p:bg/>
                                          </p:spTgt>
                                        </p:tgtEl>
                                        <p:attrNameLst>
                                          <p:attrName>style.visibility</p:attrName>
                                        </p:attrNameLst>
                                      </p:cBhvr>
                                      <p:to>
                                        <p:strVal val="visible"/>
                                      </p:to>
                                    </p:set>
                                    <p:anim calcmode="lin" valueType="num">
                                      <p:cBhvr>
                                        <p:cTn id="7" dur="500" fill="hold"/>
                                        <p:tgtEl>
                                          <p:spTgt spid="288">
                                            <p:bg/>
                                          </p:spTgt>
                                        </p:tgtEl>
                                        <p:attrNameLst>
                                          <p:attrName>ppt_x</p:attrName>
                                        </p:attrNameLst>
                                      </p:cBhvr>
                                      <p:tavLst>
                                        <p:tav tm="0">
                                          <p:val>
                                            <p:strVal val="0-#ppt_w/2"/>
                                          </p:val>
                                        </p:tav>
                                        <p:tav tm="100000">
                                          <p:val>
                                            <p:strVal val="#ppt_x"/>
                                          </p:val>
                                        </p:tav>
                                      </p:tavLst>
                                    </p:anim>
                                    <p:anim calcmode="lin" valueType="num">
                                      <p:cBhvr>
                                        <p:cTn id="8" dur="500" fill="hold"/>
                                        <p:tgtEl>
                                          <p:spTgt spid="288">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288">
                                            <p:txEl>
                                              <p:pRg st="0" end="0"/>
                                            </p:txEl>
                                          </p:spTgt>
                                        </p:tgtEl>
                                        <p:attrNameLst>
                                          <p:attrName>style.visibility</p:attrName>
                                        </p:attrNameLst>
                                      </p:cBhvr>
                                      <p:to>
                                        <p:strVal val="visible"/>
                                      </p:to>
                                    </p:set>
                                    <p:anim calcmode="lin" valueType="num">
                                      <p:cBhvr>
                                        <p:cTn id="11" dur="500" fill="hold"/>
                                        <p:tgtEl>
                                          <p:spTgt spid="288">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288">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288">
                                            <p:txEl>
                                              <p:pRg st="1" end="1"/>
                                            </p:txEl>
                                          </p:spTgt>
                                        </p:tgtEl>
                                        <p:attrNameLst>
                                          <p:attrName>style.visibility</p:attrName>
                                        </p:attrNameLst>
                                      </p:cBhvr>
                                      <p:to>
                                        <p:strVal val="visible"/>
                                      </p:to>
                                    </p:set>
                                    <p:anim calcmode="lin" valueType="num">
                                      <p:cBhvr>
                                        <p:cTn id="16" dur="500" fill="hold"/>
                                        <p:tgtEl>
                                          <p:spTgt spid="288">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288">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288">
                                            <p:txEl>
                                              <p:pRg st="2" end="2"/>
                                            </p:txEl>
                                          </p:spTgt>
                                        </p:tgtEl>
                                        <p:attrNameLst>
                                          <p:attrName>style.visibility</p:attrName>
                                        </p:attrNameLst>
                                      </p:cBhvr>
                                      <p:to>
                                        <p:strVal val="visible"/>
                                      </p:to>
                                    </p:set>
                                    <p:anim calcmode="lin" valueType="num">
                                      <p:cBhvr>
                                        <p:cTn id="21" dur="500" fill="hold"/>
                                        <p:tgtEl>
                                          <p:spTgt spid="288">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288">
                                            <p:txEl>
                                              <p:pRg st="2" end="2"/>
                                            </p:txEl>
                                          </p:spTgt>
                                        </p:tgtEl>
                                        <p:attrNameLst>
                                          <p:attrName>ppt_y</p:attrName>
                                        </p:attrNameLst>
                                      </p:cBhvr>
                                      <p:tavLst>
                                        <p:tav tm="0">
                                          <p:val>
                                            <p:strVal val="#ppt_y"/>
                                          </p:val>
                                        </p:tav>
                                        <p:tav tm="100000">
                                          <p:val>
                                            <p:strVal val="#ppt_y"/>
                                          </p:val>
                                        </p:tav>
                                      </p:tavLst>
                                    </p:anim>
                                  </p:childTnLst>
                                </p:cTn>
                              </p:par>
                            </p:childTnLst>
                          </p:cTn>
                        </p:par>
                        <p:par>
                          <p:cTn id="23" fill="hold">
                            <p:stCondLst>
                              <p:cond delay="1500"/>
                            </p:stCondLst>
                            <p:childTnLst>
                              <p:par>
                                <p:cTn id="24" presetClass="entr" nodeType="afterEffect" presetSubtype="8" presetID="2" grpId="1" fill="hold">
                                  <p:stCondLst>
                                    <p:cond delay="0"/>
                                  </p:stCondLst>
                                  <p:iterate type="el" backwards="0">
                                    <p:tmAbs val="0"/>
                                  </p:iterate>
                                  <p:childTnLst>
                                    <p:set>
                                      <p:cBhvr>
                                        <p:cTn id="25" fill="hold"/>
                                        <p:tgtEl>
                                          <p:spTgt spid="288">
                                            <p:txEl>
                                              <p:pRg st="3" end="3"/>
                                            </p:txEl>
                                          </p:spTgt>
                                        </p:tgtEl>
                                        <p:attrNameLst>
                                          <p:attrName>style.visibility</p:attrName>
                                        </p:attrNameLst>
                                      </p:cBhvr>
                                      <p:to>
                                        <p:strVal val="visible"/>
                                      </p:to>
                                    </p:set>
                                    <p:anim calcmode="lin" valueType="num">
                                      <p:cBhvr>
                                        <p:cTn id="26" dur="500" fill="hold"/>
                                        <p:tgtEl>
                                          <p:spTgt spid="288">
                                            <p:txEl>
                                              <p:pRg st="3" end="3"/>
                                            </p:txEl>
                                          </p:spTgt>
                                        </p:tgtEl>
                                        <p:attrNameLst>
                                          <p:attrName>ppt_x</p:attrName>
                                        </p:attrNameLst>
                                      </p:cBhvr>
                                      <p:tavLst>
                                        <p:tav tm="0">
                                          <p:val>
                                            <p:strVal val="0-#ppt_w/2"/>
                                          </p:val>
                                        </p:tav>
                                        <p:tav tm="100000">
                                          <p:val>
                                            <p:strVal val="#ppt_x"/>
                                          </p:val>
                                        </p:tav>
                                      </p:tavLst>
                                    </p:anim>
                                    <p:anim calcmode="lin" valueType="num">
                                      <p:cBhvr>
                                        <p:cTn id="27" dur="500" fill="hold"/>
                                        <p:tgtEl>
                                          <p:spTgt spid="288">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88" grpId="1"/>
    </p:bldLst>
  </p:timing>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290"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91" name="Major Principles of Section 504"/>
          <p:cNvSpPr txBox="1"/>
          <p:nvPr>
            <p:ph type="title"/>
          </p:nvPr>
        </p:nvSpPr>
        <p:spPr>
          <a:xfrm>
            <a:off x="533400" y="0"/>
            <a:ext cx="8258175" cy="1600200"/>
          </a:xfrm>
          <a:prstGeom prst="rect">
            <a:avLst/>
          </a:prstGeom>
        </p:spPr>
        <p:txBody>
          <a:bodyPr/>
          <a:lstStyle/>
          <a:p>
            <a:pPr/>
            <a:r>
              <a:t>Major Principles of Section 504</a:t>
            </a:r>
          </a:p>
        </p:txBody>
      </p:sp>
      <p:sp>
        <p:nvSpPr>
          <p:cNvPr id="292" name="Free Appropriate Public Education (FAPE)…"/>
          <p:cNvSpPr txBox="1"/>
          <p:nvPr>
            <p:ph type="body" idx="1"/>
          </p:nvPr>
        </p:nvSpPr>
        <p:spPr>
          <a:xfrm>
            <a:off x="533400" y="1973260"/>
            <a:ext cx="8458200" cy="4884740"/>
          </a:xfrm>
          <a:prstGeom prst="rect">
            <a:avLst/>
          </a:prstGeom>
        </p:spPr>
        <p:txBody>
          <a:bodyPr/>
          <a:lstStyle>
            <a:lvl1pPr marL="320841" indent="-320841">
              <a:lnSpc>
                <a:spcPct val="90000"/>
              </a:lnSpc>
              <a:buBlip>
                <a:blip r:embed="rId2"/>
              </a:buBlip>
            </a:lvl1pPr>
            <a:lvl2pPr marL="701841" indent="-320841">
              <a:lnSpc>
                <a:spcPct val="90000"/>
              </a:lnSpc>
              <a:spcBef>
                <a:spcPts val="600"/>
              </a:spcBef>
              <a:buSzPct val="60000"/>
              <a:buBlip>
                <a:blip r:embed="rId2"/>
              </a:buBlip>
            </a:lvl2pPr>
          </a:lstStyle>
          <a:p>
            <a:pPr/>
            <a:r>
              <a:t>Free Appropriate Public Education (FAPE)</a:t>
            </a:r>
          </a:p>
          <a:p>
            <a:pPr lvl="1"/>
            <a:r>
              <a:t>Each student who is disabled under Section 504 must be provided with regular or special education and related aids and services designed to meet his or her individual educational needs as adequately as the needs of nondisabled students are met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292">
                                            <p:bg/>
                                          </p:spTgt>
                                        </p:tgtEl>
                                        <p:attrNameLst>
                                          <p:attrName>style.visibility</p:attrName>
                                        </p:attrNameLst>
                                      </p:cBhvr>
                                      <p:to>
                                        <p:strVal val="visible"/>
                                      </p:to>
                                    </p:set>
                                    <p:anim calcmode="lin" valueType="num">
                                      <p:cBhvr>
                                        <p:cTn id="7" dur="500" fill="hold"/>
                                        <p:tgtEl>
                                          <p:spTgt spid="292">
                                            <p:bg/>
                                          </p:spTgt>
                                        </p:tgtEl>
                                        <p:attrNameLst>
                                          <p:attrName>ppt_x</p:attrName>
                                        </p:attrNameLst>
                                      </p:cBhvr>
                                      <p:tavLst>
                                        <p:tav tm="0">
                                          <p:val>
                                            <p:strVal val="0-#ppt_w/2"/>
                                          </p:val>
                                        </p:tav>
                                        <p:tav tm="100000">
                                          <p:val>
                                            <p:strVal val="#ppt_x"/>
                                          </p:val>
                                        </p:tav>
                                      </p:tavLst>
                                    </p:anim>
                                    <p:anim calcmode="lin" valueType="num">
                                      <p:cBhvr>
                                        <p:cTn id="8" dur="500" fill="hold"/>
                                        <p:tgtEl>
                                          <p:spTgt spid="292">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292">
                                            <p:txEl>
                                              <p:pRg st="0" end="0"/>
                                            </p:txEl>
                                          </p:spTgt>
                                        </p:tgtEl>
                                        <p:attrNameLst>
                                          <p:attrName>style.visibility</p:attrName>
                                        </p:attrNameLst>
                                      </p:cBhvr>
                                      <p:to>
                                        <p:strVal val="visible"/>
                                      </p:to>
                                    </p:set>
                                    <p:anim calcmode="lin" valueType="num">
                                      <p:cBhvr>
                                        <p:cTn id="11" dur="500" fill="hold"/>
                                        <p:tgtEl>
                                          <p:spTgt spid="292">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292">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292">
                                            <p:txEl>
                                              <p:pRg st="1" end="1"/>
                                            </p:txEl>
                                          </p:spTgt>
                                        </p:tgtEl>
                                        <p:attrNameLst>
                                          <p:attrName>style.visibility</p:attrName>
                                        </p:attrNameLst>
                                      </p:cBhvr>
                                      <p:to>
                                        <p:strVal val="visible"/>
                                      </p:to>
                                    </p:set>
                                    <p:anim calcmode="lin" valueType="num">
                                      <p:cBhvr>
                                        <p:cTn id="16" dur="500" fill="hold"/>
                                        <p:tgtEl>
                                          <p:spTgt spid="292">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292">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92" grpId="1"/>
    </p:bldLst>
  </p:timing>
</p:sld>
</file>

<file path=ppt/slides/slide3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294"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95" name="Additional Components of a FAPE"/>
          <p:cNvSpPr txBox="1"/>
          <p:nvPr>
            <p:ph type="title"/>
          </p:nvPr>
        </p:nvSpPr>
        <p:spPr>
          <a:xfrm>
            <a:off x="609600" y="0"/>
            <a:ext cx="8305800" cy="1905000"/>
          </a:xfrm>
          <a:prstGeom prst="rect">
            <a:avLst/>
          </a:prstGeom>
        </p:spPr>
        <p:txBody>
          <a:bodyPr/>
          <a:lstStyle/>
          <a:p>
            <a:pPr/>
            <a:r>
              <a:t>Additional Components of a FAPE</a:t>
            </a:r>
          </a:p>
        </p:txBody>
      </p:sp>
      <p:sp>
        <p:nvSpPr>
          <p:cNvPr id="296" name="Evaluation: Any student believed to need services because of a Section 504 disability must be evaluated before initial placement…"/>
          <p:cNvSpPr txBox="1"/>
          <p:nvPr>
            <p:ph type="body" idx="1"/>
          </p:nvPr>
        </p:nvSpPr>
        <p:spPr>
          <a:xfrm>
            <a:off x="609600" y="2286000"/>
            <a:ext cx="8191500" cy="4572000"/>
          </a:xfrm>
          <a:prstGeom prst="rect">
            <a:avLst/>
          </a:prstGeom>
        </p:spPr>
        <p:txBody>
          <a:bodyPr/>
          <a:lstStyle/>
          <a:p>
            <a:pPr marL="320841" indent="-320841">
              <a:buBlip>
                <a:blip r:embed="rId2"/>
              </a:buBlip>
            </a:pPr>
            <a:r>
              <a:t>Evaluation:</a:t>
            </a:r>
            <a:r>
              <a:rPr sz="2800"/>
              <a:t> Any student believed to need services because of a Section 504 disability must be evaluated before initial placement</a:t>
            </a:r>
            <a:endParaRPr sz="2800"/>
          </a:p>
          <a:p>
            <a:pPr marL="320841" indent="-320841">
              <a:buBlip>
                <a:blip r:embed="rId2"/>
              </a:buBlip>
            </a:pPr>
            <a:r>
              <a:t>Individualized education: </a:t>
            </a:r>
            <a:r>
              <a:rPr sz="2800"/>
              <a:t>Students served under Section 504 must have an individualized accommodation plan that details the services provided</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296">
                                            <p:bg/>
                                          </p:spTgt>
                                        </p:tgtEl>
                                        <p:attrNameLst>
                                          <p:attrName>style.visibility</p:attrName>
                                        </p:attrNameLst>
                                      </p:cBhvr>
                                      <p:to>
                                        <p:strVal val="visible"/>
                                      </p:to>
                                    </p:set>
                                    <p:anim calcmode="lin" valueType="num">
                                      <p:cBhvr>
                                        <p:cTn id="7" dur="500" fill="hold"/>
                                        <p:tgtEl>
                                          <p:spTgt spid="296">
                                            <p:bg/>
                                          </p:spTgt>
                                        </p:tgtEl>
                                        <p:attrNameLst>
                                          <p:attrName>ppt_x</p:attrName>
                                        </p:attrNameLst>
                                      </p:cBhvr>
                                      <p:tavLst>
                                        <p:tav tm="0">
                                          <p:val>
                                            <p:strVal val="0-#ppt_w/2"/>
                                          </p:val>
                                        </p:tav>
                                        <p:tav tm="100000">
                                          <p:val>
                                            <p:strVal val="#ppt_x"/>
                                          </p:val>
                                        </p:tav>
                                      </p:tavLst>
                                    </p:anim>
                                    <p:anim calcmode="lin" valueType="num">
                                      <p:cBhvr>
                                        <p:cTn id="8" dur="500" fill="hold"/>
                                        <p:tgtEl>
                                          <p:spTgt spid="296">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296">
                                            <p:txEl>
                                              <p:pRg st="0" end="0"/>
                                            </p:txEl>
                                          </p:spTgt>
                                        </p:tgtEl>
                                        <p:attrNameLst>
                                          <p:attrName>style.visibility</p:attrName>
                                        </p:attrNameLst>
                                      </p:cBhvr>
                                      <p:to>
                                        <p:strVal val="visible"/>
                                      </p:to>
                                    </p:set>
                                    <p:anim calcmode="lin" valueType="num">
                                      <p:cBhvr>
                                        <p:cTn id="11" dur="500" fill="hold"/>
                                        <p:tgtEl>
                                          <p:spTgt spid="296">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296">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296">
                                            <p:txEl>
                                              <p:pRg st="1" end="1"/>
                                            </p:txEl>
                                          </p:spTgt>
                                        </p:tgtEl>
                                        <p:attrNameLst>
                                          <p:attrName>style.visibility</p:attrName>
                                        </p:attrNameLst>
                                      </p:cBhvr>
                                      <p:to>
                                        <p:strVal val="visible"/>
                                      </p:to>
                                    </p:set>
                                    <p:anim calcmode="lin" valueType="num">
                                      <p:cBhvr>
                                        <p:cTn id="16" dur="500" fill="hold"/>
                                        <p:tgtEl>
                                          <p:spTgt spid="296">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296">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296" grpId="1"/>
    </p:bldLst>
  </p:timing>
</p:sld>
</file>

<file path=ppt/slides/slide3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298"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299" name="Additional Components of a FAPE"/>
          <p:cNvSpPr txBox="1"/>
          <p:nvPr>
            <p:ph type="title"/>
          </p:nvPr>
        </p:nvSpPr>
        <p:spPr>
          <a:xfrm>
            <a:off x="685800" y="0"/>
            <a:ext cx="8286750" cy="1981200"/>
          </a:xfrm>
          <a:prstGeom prst="rect">
            <a:avLst/>
          </a:prstGeom>
        </p:spPr>
        <p:txBody>
          <a:bodyPr/>
          <a:lstStyle/>
          <a:p>
            <a:pPr/>
            <a:r>
              <a:t>Additional Components of a FAPE</a:t>
            </a:r>
          </a:p>
        </p:txBody>
      </p:sp>
      <p:sp>
        <p:nvSpPr>
          <p:cNvPr id="300" name="Least restrictive environment: Students with disabilities must be educated with students who are not disabled to the maximum extent appropriate…"/>
          <p:cNvSpPr txBox="1"/>
          <p:nvPr>
            <p:ph type="body" idx="1"/>
          </p:nvPr>
        </p:nvSpPr>
        <p:spPr>
          <a:xfrm>
            <a:off x="685800" y="2286000"/>
            <a:ext cx="8115300" cy="4572000"/>
          </a:xfrm>
          <a:prstGeom prst="rect">
            <a:avLst/>
          </a:prstGeom>
        </p:spPr>
        <p:txBody>
          <a:bodyPr/>
          <a:lstStyle/>
          <a:p>
            <a:pPr marL="320841" indent="-320841">
              <a:buBlip>
                <a:blip r:embed="rId2"/>
              </a:buBlip>
            </a:pPr>
            <a:r>
              <a:t>Least restrictive environment:</a:t>
            </a:r>
            <a:r>
              <a:rPr sz="2800"/>
              <a:t> Students with disabilities must be educated with students who are not disabled to the maximum extent appropriate</a:t>
            </a:r>
            <a:endParaRPr sz="2800"/>
          </a:p>
          <a:p>
            <a:pPr marL="320841" indent="-320841">
              <a:buBlip>
                <a:blip r:embed="rId2"/>
              </a:buBlip>
            </a:pPr>
            <a:r>
              <a:t>Due process procedures:</a:t>
            </a:r>
            <a:r>
              <a:rPr sz="2800"/>
              <a:t> Provides that the LEA must provide an impartial hearing for a parent who disagrees with the identification, evaluation, programming, or placement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300">
                                            <p:bg/>
                                          </p:spTgt>
                                        </p:tgtEl>
                                        <p:attrNameLst>
                                          <p:attrName>style.visibility</p:attrName>
                                        </p:attrNameLst>
                                      </p:cBhvr>
                                      <p:to>
                                        <p:strVal val="visible"/>
                                      </p:to>
                                    </p:set>
                                    <p:anim calcmode="lin" valueType="num">
                                      <p:cBhvr>
                                        <p:cTn id="7" dur="500" fill="hold"/>
                                        <p:tgtEl>
                                          <p:spTgt spid="300">
                                            <p:bg/>
                                          </p:spTgt>
                                        </p:tgtEl>
                                        <p:attrNameLst>
                                          <p:attrName>ppt_x</p:attrName>
                                        </p:attrNameLst>
                                      </p:cBhvr>
                                      <p:tavLst>
                                        <p:tav tm="0">
                                          <p:val>
                                            <p:strVal val="0-#ppt_w/2"/>
                                          </p:val>
                                        </p:tav>
                                        <p:tav tm="100000">
                                          <p:val>
                                            <p:strVal val="#ppt_x"/>
                                          </p:val>
                                        </p:tav>
                                      </p:tavLst>
                                    </p:anim>
                                    <p:anim calcmode="lin" valueType="num">
                                      <p:cBhvr>
                                        <p:cTn id="8" dur="500" fill="hold"/>
                                        <p:tgtEl>
                                          <p:spTgt spid="300">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300">
                                            <p:txEl>
                                              <p:pRg st="0" end="0"/>
                                            </p:txEl>
                                          </p:spTgt>
                                        </p:tgtEl>
                                        <p:attrNameLst>
                                          <p:attrName>style.visibility</p:attrName>
                                        </p:attrNameLst>
                                      </p:cBhvr>
                                      <p:to>
                                        <p:strVal val="visible"/>
                                      </p:to>
                                    </p:set>
                                    <p:anim calcmode="lin" valueType="num">
                                      <p:cBhvr>
                                        <p:cTn id="11" dur="500" fill="hold"/>
                                        <p:tgtEl>
                                          <p:spTgt spid="300">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300">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300">
                                            <p:txEl>
                                              <p:pRg st="1" end="1"/>
                                            </p:txEl>
                                          </p:spTgt>
                                        </p:tgtEl>
                                        <p:attrNameLst>
                                          <p:attrName>style.visibility</p:attrName>
                                        </p:attrNameLst>
                                      </p:cBhvr>
                                      <p:to>
                                        <p:strVal val="visible"/>
                                      </p:to>
                                    </p:set>
                                    <p:anim calcmode="lin" valueType="num">
                                      <p:cBhvr>
                                        <p:cTn id="16" dur="500" fill="hold"/>
                                        <p:tgtEl>
                                          <p:spTgt spid="300">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300">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00" grpId="1"/>
    </p:bldLst>
  </p:timing>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165" name="Google Shape;170;p29"/>
          <p:cNvSpPr txBox="1"/>
          <p:nvPr>
            <p:ph type="title"/>
          </p:nvPr>
        </p:nvSpPr>
        <p:spPr>
          <a:xfrm>
            <a:off x="628650" y="1131094"/>
            <a:ext cx="7886700" cy="994201"/>
          </a:xfrm>
          <a:prstGeom prst="rect">
            <a:avLst/>
          </a:prstGeom>
        </p:spPr>
        <p:txBody>
          <a:bodyPr/>
          <a:lstStyle>
            <a:lvl1pPr algn="ctr" defTabSz="938783">
              <a:defRPr sz="3541">
                <a:solidFill>
                  <a:srgbClr val="000000"/>
                </a:solidFill>
              </a:defRPr>
            </a:lvl1pPr>
          </a:lstStyle>
          <a:p>
            <a:pPr/>
            <a:r>
              <a:t>Perez v. Sturgis School District</a:t>
            </a:r>
          </a:p>
        </p:txBody>
      </p:sp>
      <p:sp>
        <p:nvSpPr>
          <p:cNvPr id="166" name="Google Shape;171;p29"/>
          <p:cNvSpPr txBox="1"/>
          <p:nvPr>
            <p:ph type="body" idx="1"/>
          </p:nvPr>
        </p:nvSpPr>
        <p:spPr>
          <a:prstGeom prst="rect">
            <a:avLst/>
          </a:prstGeom>
        </p:spPr>
        <p:txBody>
          <a:bodyPr/>
          <a:lstStyle/>
          <a:p>
            <a:pPr marL="0" indent="0" algn="ctr">
              <a:buClrTx/>
              <a:buSzTx/>
              <a:buFontTx/>
              <a:buNone/>
              <a:defRPr sz="3000">
                <a:solidFill>
                  <a:srgbClr val="000000"/>
                </a:solidFill>
              </a:defRPr>
            </a:pPr>
          </a:p>
          <a:p>
            <a:pPr marL="0" indent="0" algn="ctr">
              <a:buClrTx/>
              <a:buSzTx/>
              <a:buFontTx/>
              <a:buNone/>
              <a:defRPr sz="3000">
                <a:solidFill>
                  <a:srgbClr val="000000"/>
                </a:solidFill>
              </a:defRPr>
            </a:pPr>
          </a:p>
          <a:p>
            <a:pPr marL="0" indent="0" algn="ctr">
              <a:buClrTx/>
              <a:buSzTx/>
              <a:buFontTx/>
              <a:buNone/>
              <a:defRPr sz="3000">
                <a:solidFill>
                  <a:srgbClr val="000000"/>
                </a:solidFill>
              </a:defRPr>
            </a:pPr>
            <a:r>
              <a:t>Supreme Court Case Update from</a:t>
            </a:r>
          </a:p>
          <a:p>
            <a:pPr marL="0" indent="0" algn="ctr">
              <a:buClrTx/>
              <a:buSzTx/>
              <a:buFontTx/>
              <a:buNone/>
              <a:defRPr sz="3000">
                <a:solidFill>
                  <a:srgbClr val="000000"/>
                </a:solidFill>
              </a:defRPr>
            </a:pPr>
            <a:r>
              <a:t>March  2023</a:t>
            </a:r>
          </a:p>
        </p:txBody>
      </p:sp>
    </p:spTree>
  </p:cSld>
  <p:clrMapOvr>
    <a:masterClrMapping/>
  </p:clrMapOvr>
  <p:transition xmlns:p14="http://schemas.microsoft.com/office/powerpoint/2010/main" spd="med" advClick="1"/>
</p:sld>
</file>

<file path=ppt/slides/slide4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302"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03" name="The Section 504 Plan"/>
          <p:cNvSpPr txBox="1"/>
          <p:nvPr>
            <p:ph type="title"/>
          </p:nvPr>
        </p:nvSpPr>
        <p:spPr>
          <a:xfrm>
            <a:off x="609600" y="0"/>
            <a:ext cx="8191500" cy="1752600"/>
          </a:xfrm>
          <a:prstGeom prst="rect">
            <a:avLst/>
          </a:prstGeom>
        </p:spPr>
        <p:txBody>
          <a:bodyPr/>
          <a:lstStyle/>
          <a:p>
            <a:pPr/>
            <a:r>
              <a:t>The Section 504 Plan</a:t>
            </a:r>
          </a:p>
        </p:txBody>
      </p:sp>
      <p:sp>
        <p:nvSpPr>
          <p:cNvPr id="304" name="An IEP meets the requirements of Section 504 but it is not advisable to develop IEPs for non-IDEA students…"/>
          <p:cNvSpPr txBox="1"/>
          <p:nvPr>
            <p:ph type="body" idx="1"/>
          </p:nvPr>
        </p:nvSpPr>
        <p:spPr>
          <a:xfrm>
            <a:off x="609600" y="1905000"/>
            <a:ext cx="8534400" cy="4953000"/>
          </a:xfrm>
          <a:prstGeom prst="rect">
            <a:avLst/>
          </a:prstGeom>
        </p:spPr>
        <p:txBody>
          <a:bodyPr/>
          <a:lstStyle/>
          <a:p>
            <a:pPr marL="320841" indent="-320841">
              <a:buBlip>
                <a:blip r:embed="rId2"/>
              </a:buBlip>
            </a:pPr>
            <a:r>
              <a:t>An IEP meets the requirements of Section 504 but it is not advisable to develop IEPs for non-IDEA students</a:t>
            </a:r>
          </a:p>
          <a:p>
            <a:pPr lvl="1" marL="661736" indent="-280735">
              <a:spcBef>
                <a:spcPts val="600"/>
              </a:spcBef>
              <a:buSzPct val="60000"/>
              <a:buBlip>
                <a:blip r:embed="rId2"/>
              </a:buBlip>
              <a:defRPr sz="2800"/>
            </a:pPr>
            <a:r>
              <a:t>Creates confusion and too specific</a:t>
            </a:r>
          </a:p>
          <a:p>
            <a:pPr marL="320841" indent="-320841">
              <a:buBlip>
                <a:blip r:embed="rId2"/>
              </a:buBlip>
            </a:pPr>
            <a:r>
              <a:t>Section 504 plans or Individualized Accommodation Plans</a:t>
            </a:r>
          </a:p>
          <a:p>
            <a:pPr lvl="1" marL="661736" indent="-280735">
              <a:spcBef>
                <a:spcPts val="600"/>
              </a:spcBef>
              <a:buSzPct val="60000"/>
              <a:buBlip>
                <a:blip r:embed="rId2"/>
              </a:buBlip>
              <a:defRPr sz="2800"/>
            </a:pPr>
            <a:r>
              <a:t>Reasonable accommodations issue</a:t>
            </a:r>
          </a:p>
          <a:p>
            <a:pPr lvl="1" marL="661736" indent="-280735">
              <a:spcBef>
                <a:spcPts val="600"/>
              </a:spcBef>
              <a:buSzPct val="60000"/>
              <a:buBlip>
                <a:blip r:embed="rId2"/>
              </a:buBlip>
              <a:defRPr sz="2800"/>
            </a:pPr>
            <a:r>
              <a:t>Must provide a FAPE and be individualized</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304">
                                            <p:bg/>
                                          </p:spTgt>
                                        </p:tgtEl>
                                        <p:attrNameLst>
                                          <p:attrName>style.visibility</p:attrName>
                                        </p:attrNameLst>
                                      </p:cBhvr>
                                      <p:to>
                                        <p:strVal val="visible"/>
                                      </p:to>
                                    </p:set>
                                    <p:anim calcmode="lin" valueType="num">
                                      <p:cBhvr>
                                        <p:cTn id="7" dur="500" fill="hold"/>
                                        <p:tgtEl>
                                          <p:spTgt spid="304">
                                            <p:bg/>
                                          </p:spTgt>
                                        </p:tgtEl>
                                        <p:attrNameLst>
                                          <p:attrName>ppt_x</p:attrName>
                                        </p:attrNameLst>
                                      </p:cBhvr>
                                      <p:tavLst>
                                        <p:tav tm="0">
                                          <p:val>
                                            <p:strVal val="0-#ppt_w/2"/>
                                          </p:val>
                                        </p:tav>
                                        <p:tav tm="100000">
                                          <p:val>
                                            <p:strVal val="#ppt_x"/>
                                          </p:val>
                                        </p:tav>
                                      </p:tavLst>
                                    </p:anim>
                                    <p:anim calcmode="lin" valueType="num">
                                      <p:cBhvr>
                                        <p:cTn id="8" dur="500" fill="hold"/>
                                        <p:tgtEl>
                                          <p:spTgt spid="304">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304">
                                            <p:txEl>
                                              <p:pRg st="0" end="0"/>
                                            </p:txEl>
                                          </p:spTgt>
                                        </p:tgtEl>
                                        <p:attrNameLst>
                                          <p:attrName>style.visibility</p:attrName>
                                        </p:attrNameLst>
                                      </p:cBhvr>
                                      <p:to>
                                        <p:strVal val="visible"/>
                                      </p:to>
                                    </p:set>
                                    <p:anim calcmode="lin" valueType="num">
                                      <p:cBhvr>
                                        <p:cTn id="11" dur="500" fill="hold"/>
                                        <p:tgtEl>
                                          <p:spTgt spid="304">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304">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304">
                                            <p:txEl>
                                              <p:pRg st="1" end="1"/>
                                            </p:txEl>
                                          </p:spTgt>
                                        </p:tgtEl>
                                        <p:attrNameLst>
                                          <p:attrName>style.visibility</p:attrName>
                                        </p:attrNameLst>
                                      </p:cBhvr>
                                      <p:to>
                                        <p:strVal val="visible"/>
                                      </p:to>
                                    </p:set>
                                    <p:anim calcmode="lin" valueType="num">
                                      <p:cBhvr>
                                        <p:cTn id="16" dur="500" fill="hold"/>
                                        <p:tgtEl>
                                          <p:spTgt spid="304">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304">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304">
                                            <p:txEl>
                                              <p:pRg st="2" end="2"/>
                                            </p:txEl>
                                          </p:spTgt>
                                        </p:tgtEl>
                                        <p:attrNameLst>
                                          <p:attrName>style.visibility</p:attrName>
                                        </p:attrNameLst>
                                      </p:cBhvr>
                                      <p:to>
                                        <p:strVal val="visible"/>
                                      </p:to>
                                    </p:set>
                                    <p:anim calcmode="lin" valueType="num">
                                      <p:cBhvr>
                                        <p:cTn id="21" dur="500" fill="hold"/>
                                        <p:tgtEl>
                                          <p:spTgt spid="304">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304">
                                            <p:txEl>
                                              <p:pRg st="2" end="2"/>
                                            </p:txEl>
                                          </p:spTgt>
                                        </p:tgtEl>
                                        <p:attrNameLst>
                                          <p:attrName>ppt_y</p:attrName>
                                        </p:attrNameLst>
                                      </p:cBhvr>
                                      <p:tavLst>
                                        <p:tav tm="0">
                                          <p:val>
                                            <p:strVal val="#ppt_y"/>
                                          </p:val>
                                        </p:tav>
                                        <p:tav tm="100000">
                                          <p:val>
                                            <p:strVal val="#ppt_y"/>
                                          </p:val>
                                        </p:tav>
                                      </p:tavLst>
                                    </p:anim>
                                  </p:childTnLst>
                                </p:cTn>
                              </p:par>
                            </p:childTnLst>
                          </p:cTn>
                        </p:par>
                        <p:par>
                          <p:cTn id="23" fill="hold">
                            <p:stCondLst>
                              <p:cond delay="1500"/>
                            </p:stCondLst>
                            <p:childTnLst>
                              <p:par>
                                <p:cTn id="24" presetClass="entr" nodeType="afterEffect" presetSubtype="8" presetID="2" grpId="1" fill="hold">
                                  <p:stCondLst>
                                    <p:cond delay="0"/>
                                  </p:stCondLst>
                                  <p:iterate type="el" backwards="0">
                                    <p:tmAbs val="0"/>
                                  </p:iterate>
                                  <p:childTnLst>
                                    <p:set>
                                      <p:cBhvr>
                                        <p:cTn id="25" fill="hold"/>
                                        <p:tgtEl>
                                          <p:spTgt spid="304">
                                            <p:txEl>
                                              <p:pRg st="3" end="3"/>
                                            </p:txEl>
                                          </p:spTgt>
                                        </p:tgtEl>
                                        <p:attrNameLst>
                                          <p:attrName>style.visibility</p:attrName>
                                        </p:attrNameLst>
                                      </p:cBhvr>
                                      <p:to>
                                        <p:strVal val="visible"/>
                                      </p:to>
                                    </p:set>
                                    <p:anim calcmode="lin" valueType="num">
                                      <p:cBhvr>
                                        <p:cTn id="26" dur="500" fill="hold"/>
                                        <p:tgtEl>
                                          <p:spTgt spid="304">
                                            <p:txEl>
                                              <p:pRg st="3" end="3"/>
                                            </p:txEl>
                                          </p:spTgt>
                                        </p:tgtEl>
                                        <p:attrNameLst>
                                          <p:attrName>ppt_x</p:attrName>
                                        </p:attrNameLst>
                                      </p:cBhvr>
                                      <p:tavLst>
                                        <p:tav tm="0">
                                          <p:val>
                                            <p:strVal val="0-#ppt_w/2"/>
                                          </p:val>
                                        </p:tav>
                                        <p:tav tm="100000">
                                          <p:val>
                                            <p:strVal val="#ppt_x"/>
                                          </p:val>
                                        </p:tav>
                                      </p:tavLst>
                                    </p:anim>
                                    <p:anim calcmode="lin" valueType="num">
                                      <p:cBhvr>
                                        <p:cTn id="27" dur="500" fill="hold"/>
                                        <p:tgtEl>
                                          <p:spTgt spid="30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Class="entr" nodeType="clickEffect" presetSubtype="8" presetID="2" grpId="1" fill="hold">
                                  <p:stCondLst>
                                    <p:cond delay="0"/>
                                  </p:stCondLst>
                                  <p:iterate type="el" backwards="0">
                                    <p:tmAbs val="0"/>
                                  </p:iterate>
                                  <p:childTnLst>
                                    <p:set>
                                      <p:cBhvr>
                                        <p:cTn id="31" fill="hold"/>
                                        <p:tgtEl>
                                          <p:spTgt spid="304">
                                            <p:txEl>
                                              <p:pRg st="4" end="4"/>
                                            </p:txEl>
                                          </p:spTgt>
                                        </p:tgtEl>
                                        <p:attrNameLst>
                                          <p:attrName>style.visibility</p:attrName>
                                        </p:attrNameLst>
                                      </p:cBhvr>
                                      <p:to>
                                        <p:strVal val="visible"/>
                                      </p:to>
                                    </p:set>
                                    <p:anim calcmode="lin" valueType="num">
                                      <p:cBhvr>
                                        <p:cTn id="32" dur="500" fill="hold"/>
                                        <p:tgtEl>
                                          <p:spTgt spid="304">
                                            <p:txEl>
                                              <p:pRg st="4" end="4"/>
                                            </p:txEl>
                                          </p:spTgt>
                                        </p:tgtEl>
                                        <p:attrNameLst>
                                          <p:attrName>ppt_x</p:attrName>
                                        </p:attrNameLst>
                                      </p:cBhvr>
                                      <p:tavLst>
                                        <p:tav tm="0">
                                          <p:val>
                                            <p:strVal val="0-#ppt_w/2"/>
                                          </p:val>
                                        </p:tav>
                                        <p:tav tm="100000">
                                          <p:val>
                                            <p:strVal val="#ppt_x"/>
                                          </p:val>
                                        </p:tav>
                                      </p:tavLst>
                                    </p:anim>
                                    <p:anim calcmode="lin" valueType="num">
                                      <p:cBhvr>
                                        <p:cTn id="33" dur="500" fill="hold"/>
                                        <p:tgtEl>
                                          <p:spTgt spid="304">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04" grpId="1"/>
    </p:bldLst>
  </p:timing>
</p:sld>
</file>

<file path=ppt/slides/slide4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306"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07" name="The Section 504 Plan"/>
          <p:cNvSpPr txBox="1"/>
          <p:nvPr>
            <p:ph type="title"/>
          </p:nvPr>
        </p:nvSpPr>
        <p:spPr>
          <a:xfrm>
            <a:off x="685800" y="0"/>
            <a:ext cx="8115300" cy="1676400"/>
          </a:xfrm>
          <a:prstGeom prst="rect">
            <a:avLst/>
          </a:prstGeom>
        </p:spPr>
        <p:txBody>
          <a:bodyPr/>
          <a:lstStyle/>
          <a:p>
            <a:pPr/>
            <a:r>
              <a:t>The Section 504 Plan</a:t>
            </a:r>
          </a:p>
        </p:txBody>
      </p:sp>
      <p:sp>
        <p:nvSpPr>
          <p:cNvPr id="308" name="Section 504 does not detail the components of a Individualized Accommodation Plan…"/>
          <p:cNvSpPr txBox="1"/>
          <p:nvPr>
            <p:ph type="body" idx="1"/>
          </p:nvPr>
        </p:nvSpPr>
        <p:spPr>
          <a:xfrm>
            <a:off x="609600" y="1905000"/>
            <a:ext cx="8534400" cy="4953000"/>
          </a:xfrm>
          <a:prstGeom prst="rect">
            <a:avLst/>
          </a:prstGeom>
        </p:spPr>
        <p:txBody>
          <a:bodyPr/>
          <a:lstStyle/>
          <a:p>
            <a:pPr marL="320841" indent="-320841">
              <a:lnSpc>
                <a:spcPct val="90000"/>
              </a:lnSpc>
              <a:buBlip>
                <a:blip r:embed="rId2"/>
              </a:buBlip>
            </a:pPr>
            <a:r>
              <a:t>Section 504 does not detail the components of a Individualized Accommodation Plan</a:t>
            </a:r>
          </a:p>
          <a:p>
            <a:pPr lvl="1" marL="661736" indent="-280735">
              <a:lnSpc>
                <a:spcPct val="90000"/>
              </a:lnSpc>
              <a:spcBef>
                <a:spcPts val="600"/>
              </a:spcBef>
              <a:buSzPct val="60000"/>
              <a:buBlip>
                <a:blip r:embed="rId2"/>
              </a:buBlip>
              <a:defRPr sz="2800"/>
            </a:pPr>
            <a:r>
              <a:t>It should be a written document</a:t>
            </a:r>
          </a:p>
          <a:p>
            <a:pPr marL="320841" indent="-320841">
              <a:lnSpc>
                <a:spcPct val="90000"/>
              </a:lnSpc>
              <a:buBlip>
                <a:blip r:embed="rId2"/>
              </a:buBlip>
            </a:pPr>
            <a:r>
              <a:t>Most 504 students receive their education in the regular classroom so the content does not have to be as extensive as an IEP</a:t>
            </a:r>
          </a:p>
          <a:p>
            <a:pPr lvl="1" marL="661736" indent="-280735">
              <a:lnSpc>
                <a:spcPct val="90000"/>
              </a:lnSpc>
              <a:spcBef>
                <a:spcPts val="600"/>
              </a:spcBef>
              <a:buSzPct val="60000"/>
              <a:buBlip>
                <a:blip r:embed="rId2"/>
              </a:buBlip>
              <a:defRPr sz="2800"/>
            </a:pPr>
            <a:r>
              <a:t>Modifications</a:t>
            </a:r>
          </a:p>
          <a:p>
            <a:pPr lvl="1" marL="661736" indent="-280735">
              <a:lnSpc>
                <a:spcPct val="90000"/>
              </a:lnSpc>
              <a:spcBef>
                <a:spcPts val="600"/>
              </a:spcBef>
              <a:buSzPct val="60000"/>
              <a:buBlip>
                <a:blip r:embed="rId2"/>
              </a:buBlip>
              <a:defRPr sz="2800"/>
            </a:pPr>
            <a:r>
              <a:t>Related aids and services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308">
                                            <p:bg/>
                                          </p:spTgt>
                                        </p:tgtEl>
                                        <p:attrNameLst>
                                          <p:attrName>style.visibility</p:attrName>
                                        </p:attrNameLst>
                                      </p:cBhvr>
                                      <p:to>
                                        <p:strVal val="visible"/>
                                      </p:to>
                                    </p:set>
                                    <p:anim calcmode="lin" valueType="num">
                                      <p:cBhvr>
                                        <p:cTn id="7" dur="500" fill="hold"/>
                                        <p:tgtEl>
                                          <p:spTgt spid="308">
                                            <p:bg/>
                                          </p:spTgt>
                                        </p:tgtEl>
                                        <p:attrNameLst>
                                          <p:attrName>ppt_x</p:attrName>
                                        </p:attrNameLst>
                                      </p:cBhvr>
                                      <p:tavLst>
                                        <p:tav tm="0">
                                          <p:val>
                                            <p:strVal val="0-#ppt_w/2"/>
                                          </p:val>
                                        </p:tav>
                                        <p:tav tm="100000">
                                          <p:val>
                                            <p:strVal val="#ppt_x"/>
                                          </p:val>
                                        </p:tav>
                                      </p:tavLst>
                                    </p:anim>
                                    <p:anim calcmode="lin" valueType="num">
                                      <p:cBhvr>
                                        <p:cTn id="8" dur="500" fill="hold"/>
                                        <p:tgtEl>
                                          <p:spTgt spid="308">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308">
                                            <p:txEl>
                                              <p:pRg st="0" end="0"/>
                                            </p:txEl>
                                          </p:spTgt>
                                        </p:tgtEl>
                                        <p:attrNameLst>
                                          <p:attrName>style.visibility</p:attrName>
                                        </p:attrNameLst>
                                      </p:cBhvr>
                                      <p:to>
                                        <p:strVal val="visible"/>
                                      </p:to>
                                    </p:set>
                                    <p:anim calcmode="lin" valueType="num">
                                      <p:cBhvr>
                                        <p:cTn id="11" dur="500" fill="hold"/>
                                        <p:tgtEl>
                                          <p:spTgt spid="308">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308">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308">
                                            <p:txEl>
                                              <p:pRg st="1" end="1"/>
                                            </p:txEl>
                                          </p:spTgt>
                                        </p:tgtEl>
                                        <p:attrNameLst>
                                          <p:attrName>style.visibility</p:attrName>
                                        </p:attrNameLst>
                                      </p:cBhvr>
                                      <p:to>
                                        <p:strVal val="visible"/>
                                      </p:to>
                                    </p:set>
                                    <p:anim calcmode="lin" valueType="num">
                                      <p:cBhvr>
                                        <p:cTn id="16" dur="500" fill="hold"/>
                                        <p:tgtEl>
                                          <p:spTgt spid="308">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308">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308">
                                            <p:txEl>
                                              <p:pRg st="2" end="2"/>
                                            </p:txEl>
                                          </p:spTgt>
                                        </p:tgtEl>
                                        <p:attrNameLst>
                                          <p:attrName>style.visibility</p:attrName>
                                        </p:attrNameLst>
                                      </p:cBhvr>
                                      <p:to>
                                        <p:strVal val="visible"/>
                                      </p:to>
                                    </p:set>
                                    <p:anim calcmode="lin" valueType="num">
                                      <p:cBhvr>
                                        <p:cTn id="21" dur="500" fill="hold"/>
                                        <p:tgtEl>
                                          <p:spTgt spid="308">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308">
                                            <p:txEl>
                                              <p:pRg st="2" end="2"/>
                                            </p:txEl>
                                          </p:spTgt>
                                        </p:tgtEl>
                                        <p:attrNameLst>
                                          <p:attrName>ppt_y</p:attrName>
                                        </p:attrNameLst>
                                      </p:cBhvr>
                                      <p:tavLst>
                                        <p:tav tm="0">
                                          <p:val>
                                            <p:strVal val="#ppt_y"/>
                                          </p:val>
                                        </p:tav>
                                        <p:tav tm="100000">
                                          <p:val>
                                            <p:strVal val="#ppt_y"/>
                                          </p:val>
                                        </p:tav>
                                      </p:tavLst>
                                    </p:anim>
                                  </p:childTnLst>
                                </p:cTn>
                              </p:par>
                            </p:childTnLst>
                          </p:cTn>
                        </p:par>
                        <p:par>
                          <p:cTn id="23" fill="hold">
                            <p:stCondLst>
                              <p:cond delay="1500"/>
                            </p:stCondLst>
                            <p:childTnLst>
                              <p:par>
                                <p:cTn id="24" presetClass="entr" nodeType="afterEffect" presetSubtype="8" presetID="2" grpId="1" fill="hold">
                                  <p:stCondLst>
                                    <p:cond delay="0"/>
                                  </p:stCondLst>
                                  <p:iterate type="el" backwards="0">
                                    <p:tmAbs val="0"/>
                                  </p:iterate>
                                  <p:childTnLst>
                                    <p:set>
                                      <p:cBhvr>
                                        <p:cTn id="25" fill="hold"/>
                                        <p:tgtEl>
                                          <p:spTgt spid="308">
                                            <p:txEl>
                                              <p:pRg st="3" end="3"/>
                                            </p:txEl>
                                          </p:spTgt>
                                        </p:tgtEl>
                                        <p:attrNameLst>
                                          <p:attrName>style.visibility</p:attrName>
                                        </p:attrNameLst>
                                      </p:cBhvr>
                                      <p:to>
                                        <p:strVal val="visible"/>
                                      </p:to>
                                    </p:set>
                                    <p:anim calcmode="lin" valueType="num">
                                      <p:cBhvr>
                                        <p:cTn id="26" dur="500" fill="hold"/>
                                        <p:tgtEl>
                                          <p:spTgt spid="308">
                                            <p:txEl>
                                              <p:pRg st="3" end="3"/>
                                            </p:txEl>
                                          </p:spTgt>
                                        </p:tgtEl>
                                        <p:attrNameLst>
                                          <p:attrName>ppt_x</p:attrName>
                                        </p:attrNameLst>
                                      </p:cBhvr>
                                      <p:tavLst>
                                        <p:tav tm="0">
                                          <p:val>
                                            <p:strVal val="0-#ppt_w/2"/>
                                          </p:val>
                                        </p:tav>
                                        <p:tav tm="100000">
                                          <p:val>
                                            <p:strVal val="#ppt_x"/>
                                          </p:val>
                                        </p:tav>
                                      </p:tavLst>
                                    </p:anim>
                                    <p:anim calcmode="lin" valueType="num">
                                      <p:cBhvr>
                                        <p:cTn id="27" dur="500" fill="hold"/>
                                        <p:tgtEl>
                                          <p:spTgt spid="30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Class="entr" nodeType="clickEffect" presetSubtype="8" presetID="2" grpId="1" fill="hold">
                                  <p:stCondLst>
                                    <p:cond delay="0"/>
                                  </p:stCondLst>
                                  <p:iterate type="el" backwards="0">
                                    <p:tmAbs val="0"/>
                                  </p:iterate>
                                  <p:childTnLst>
                                    <p:set>
                                      <p:cBhvr>
                                        <p:cTn id="31" fill="hold"/>
                                        <p:tgtEl>
                                          <p:spTgt spid="308">
                                            <p:txEl>
                                              <p:pRg st="4" end="4"/>
                                            </p:txEl>
                                          </p:spTgt>
                                        </p:tgtEl>
                                        <p:attrNameLst>
                                          <p:attrName>style.visibility</p:attrName>
                                        </p:attrNameLst>
                                      </p:cBhvr>
                                      <p:to>
                                        <p:strVal val="visible"/>
                                      </p:to>
                                    </p:set>
                                    <p:anim calcmode="lin" valueType="num">
                                      <p:cBhvr>
                                        <p:cTn id="32" dur="500" fill="hold"/>
                                        <p:tgtEl>
                                          <p:spTgt spid="308">
                                            <p:txEl>
                                              <p:pRg st="4" end="4"/>
                                            </p:txEl>
                                          </p:spTgt>
                                        </p:tgtEl>
                                        <p:attrNameLst>
                                          <p:attrName>ppt_x</p:attrName>
                                        </p:attrNameLst>
                                      </p:cBhvr>
                                      <p:tavLst>
                                        <p:tav tm="0">
                                          <p:val>
                                            <p:strVal val="0-#ppt_w/2"/>
                                          </p:val>
                                        </p:tav>
                                        <p:tav tm="100000">
                                          <p:val>
                                            <p:strVal val="#ppt_x"/>
                                          </p:val>
                                        </p:tav>
                                      </p:tavLst>
                                    </p:anim>
                                    <p:anim calcmode="lin" valueType="num">
                                      <p:cBhvr>
                                        <p:cTn id="33" dur="500" fill="hold"/>
                                        <p:tgtEl>
                                          <p:spTgt spid="308">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08" grpId="1"/>
    </p:bldLst>
  </p:timing>
</p:sld>
</file>

<file path=ppt/slides/slide4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310"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11" name="Examples of FAPE Violations"/>
          <p:cNvSpPr txBox="1"/>
          <p:nvPr>
            <p:ph type="title"/>
          </p:nvPr>
        </p:nvSpPr>
        <p:spPr>
          <a:xfrm>
            <a:off x="571500" y="0"/>
            <a:ext cx="8458200" cy="1600200"/>
          </a:xfrm>
          <a:prstGeom prst="rect">
            <a:avLst/>
          </a:prstGeom>
        </p:spPr>
        <p:txBody>
          <a:bodyPr/>
          <a:lstStyle/>
          <a:p>
            <a:pPr/>
            <a:r>
              <a:t>Examples of FAPE Violations</a:t>
            </a:r>
          </a:p>
        </p:txBody>
      </p:sp>
      <p:sp>
        <p:nvSpPr>
          <p:cNvPr id="312" name="Failing to provide adequate staff training, equipment, and facilities for 504 student…"/>
          <p:cNvSpPr txBox="1"/>
          <p:nvPr>
            <p:ph type="body" idx="1"/>
          </p:nvPr>
        </p:nvSpPr>
        <p:spPr>
          <a:xfrm>
            <a:off x="533400" y="1828800"/>
            <a:ext cx="8839200" cy="5029200"/>
          </a:xfrm>
          <a:prstGeom prst="rect">
            <a:avLst/>
          </a:prstGeom>
        </p:spPr>
        <p:txBody>
          <a:bodyPr/>
          <a:lstStyle/>
          <a:p>
            <a:pPr marL="320841" indent="-320841">
              <a:buBlip>
                <a:blip r:embed="rId2"/>
              </a:buBlip>
            </a:pPr>
            <a:r>
              <a:t>Failing to provide adequate staff training, equipment, and facilities for 504 student </a:t>
            </a:r>
          </a:p>
          <a:p>
            <a:pPr marL="320841" indent="-320841">
              <a:buBlip>
                <a:blip r:embed="rId2"/>
              </a:buBlip>
            </a:pPr>
            <a:r>
              <a:t>Failing to educate the student in the LRE</a:t>
            </a:r>
          </a:p>
          <a:p>
            <a:pPr marL="320841" indent="-320841">
              <a:buBlip>
                <a:blip r:embed="rId2"/>
              </a:buBlip>
            </a:pPr>
            <a:r>
              <a:t>Failing to provide related services because the needed services were unavailable and  the district believed the services were too expensive</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312">
                                            <p:bg/>
                                          </p:spTgt>
                                        </p:tgtEl>
                                        <p:attrNameLst>
                                          <p:attrName>style.visibility</p:attrName>
                                        </p:attrNameLst>
                                      </p:cBhvr>
                                      <p:to>
                                        <p:strVal val="visible"/>
                                      </p:to>
                                    </p:set>
                                    <p:anim calcmode="lin" valueType="num">
                                      <p:cBhvr>
                                        <p:cTn id="7" dur="500" fill="hold"/>
                                        <p:tgtEl>
                                          <p:spTgt spid="312">
                                            <p:bg/>
                                          </p:spTgt>
                                        </p:tgtEl>
                                        <p:attrNameLst>
                                          <p:attrName>ppt_x</p:attrName>
                                        </p:attrNameLst>
                                      </p:cBhvr>
                                      <p:tavLst>
                                        <p:tav tm="0">
                                          <p:val>
                                            <p:strVal val="0-#ppt_w/2"/>
                                          </p:val>
                                        </p:tav>
                                        <p:tav tm="100000">
                                          <p:val>
                                            <p:strVal val="#ppt_x"/>
                                          </p:val>
                                        </p:tav>
                                      </p:tavLst>
                                    </p:anim>
                                    <p:anim calcmode="lin" valueType="num">
                                      <p:cBhvr>
                                        <p:cTn id="8" dur="500" fill="hold"/>
                                        <p:tgtEl>
                                          <p:spTgt spid="312">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312">
                                            <p:txEl>
                                              <p:pRg st="0" end="0"/>
                                            </p:txEl>
                                          </p:spTgt>
                                        </p:tgtEl>
                                        <p:attrNameLst>
                                          <p:attrName>style.visibility</p:attrName>
                                        </p:attrNameLst>
                                      </p:cBhvr>
                                      <p:to>
                                        <p:strVal val="visible"/>
                                      </p:to>
                                    </p:set>
                                    <p:anim calcmode="lin" valueType="num">
                                      <p:cBhvr>
                                        <p:cTn id="11" dur="500" fill="hold"/>
                                        <p:tgtEl>
                                          <p:spTgt spid="312">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312">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312">
                                            <p:txEl>
                                              <p:pRg st="1" end="1"/>
                                            </p:txEl>
                                          </p:spTgt>
                                        </p:tgtEl>
                                        <p:attrNameLst>
                                          <p:attrName>style.visibility</p:attrName>
                                        </p:attrNameLst>
                                      </p:cBhvr>
                                      <p:to>
                                        <p:strVal val="visible"/>
                                      </p:to>
                                    </p:set>
                                    <p:anim calcmode="lin" valueType="num">
                                      <p:cBhvr>
                                        <p:cTn id="16" dur="500" fill="hold"/>
                                        <p:tgtEl>
                                          <p:spTgt spid="312">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312">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312">
                                            <p:txEl>
                                              <p:pRg st="2" end="2"/>
                                            </p:txEl>
                                          </p:spTgt>
                                        </p:tgtEl>
                                        <p:attrNameLst>
                                          <p:attrName>style.visibility</p:attrName>
                                        </p:attrNameLst>
                                      </p:cBhvr>
                                      <p:to>
                                        <p:strVal val="visible"/>
                                      </p:to>
                                    </p:set>
                                    <p:anim calcmode="lin" valueType="num">
                                      <p:cBhvr>
                                        <p:cTn id="21" dur="500" fill="hold"/>
                                        <p:tgtEl>
                                          <p:spTgt spid="312">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312">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12" grpId="1"/>
    </p:bldLst>
  </p:timing>
</p:sld>
</file>

<file path=ppt/slides/slide4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314"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15" name="Examples of FAPE Violations"/>
          <p:cNvSpPr txBox="1"/>
          <p:nvPr>
            <p:ph type="title"/>
          </p:nvPr>
        </p:nvSpPr>
        <p:spPr>
          <a:xfrm>
            <a:off x="571500" y="0"/>
            <a:ext cx="8458200" cy="1676400"/>
          </a:xfrm>
          <a:prstGeom prst="rect">
            <a:avLst/>
          </a:prstGeom>
        </p:spPr>
        <p:txBody>
          <a:bodyPr/>
          <a:lstStyle/>
          <a:p>
            <a:pPr/>
            <a:r>
              <a:t>Examples of FAPE Violations</a:t>
            </a:r>
          </a:p>
        </p:txBody>
      </p:sp>
      <p:sp>
        <p:nvSpPr>
          <p:cNvPr id="316" name="Failing to carry out agreed recommendations to address the behavior of a student…"/>
          <p:cNvSpPr txBox="1"/>
          <p:nvPr>
            <p:ph type="body" idx="1"/>
          </p:nvPr>
        </p:nvSpPr>
        <p:spPr>
          <a:xfrm>
            <a:off x="571500" y="1905000"/>
            <a:ext cx="8458200" cy="4953000"/>
          </a:xfrm>
          <a:prstGeom prst="rect">
            <a:avLst/>
          </a:prstGeom>
        </p:spPr>
        <p:txBody>
          <a:bodyPr/>
          <a:lstStyle/>
          <a:p>
            <a:pPr marL="320841" indent="-320841">
              <a:buBlip>
                <a:blip r:embed="rId2"/>
              </a:buBlip>
            </a:pPr>
            <a:r>
              <a:t>Failing to carry out agreed recommendations to address the behavior of a student </a:t>
            </a:r>
          </a:p>
          <a:p>
            <a:pPr marL="320841" indent="-320841">
              <a:buBlip>
                <a:blip r:embed="rId2"/>
              </a:buBlip>
            </a:pPr>
            <a:r>
              <a:t>Failing to carry out provisions of a student</a:t>
            </a:r>
            <a:r>
              <a:rPr>
                <a:latin typeface="Arial"/>
                <a:ea typeface="Arial"/>
                <a:cs typeface="Arial"/>
                <a:sym typeface="Arial"/>
              </a:rPr>
              <a:t>’</a:t>
            </a:r>
            <a:r>
              <a:t>s IEP </a:t>
            </a:r>
          </a:p>
          <a:p>
            <a:pPr marL="320841" indent="-320841">
              <a:buBlip>
                <a:blip r:embed="rId2"/>
              </a:buBlip>
            </a:pPr>
            <a:r>
              <a:t>Failing to carry out provisions of  an IEP because the paraprofessional who was to implement the plan was frequently absent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316">
                                            <p:bg/>
                                          </p:spTgt>
                                        </p:tgtEl>
                                        <p:attrNameLst>
                                          <p:attrName>style.visibility</p:attrName>
                                        </p:attrNameLst>
                                      </p:cBhvr>
                                      <p:to>
                                        <p:strVal val="visible"/>
                                      </p:to>
                                    </p:set>
                                    <p:anim calcmode="lin" valueType="num">
                                      <p:cBhvr>
                                        <p:cTn id="7" dur="500" fill="hold"/>
                                        <p:tgtEl>
                                          <p:spTgt spid="316">
                                            <p:bg/>
                                          </p:spTgt>
                                        </p:tgtEl>
                                        <p:attrNameLst>
                                          <p:attrName>ppt_x</p:attrName>
                                        </p:attrNameLst>
                                      </p:cBhvr>
                                      <p:tavLst>
                                        <p:tav tm="0">
                                          <p:val>
                                            <p:strVal val="0-#ppt_w/2"/>
                                          </p:val>
                                        </p:tav>
                                        <p:tav tm="100000">
                                          <p:val>
                                            <p:strVal val="#ppt_x"/>
                                          </p:val>
                                        </p:tav>
                                      </p:tavLst>
                                    </p:anim>
                                    <p:anim calcmode="lin" valueType="num">
                                      <p:cBhvr>
                                        <p:cTn id="8" dur="500" fill="hold"/>
                                        <p:tgtEl>
                                          <p:spTgt spid="316">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316">
                                            <p:txEl>
                                              <p:pRg st="0" end="0"/>
                                            </p:txEl>
                                          </p:spTgt>
                                        </p:tgtEl>
                                        <p:attrNameLst>
                                          <p:attrName>style.visibility</p:attrName>
                                        </p:attrNameLst>
                                      </p:cBhvr>
                                      <p:to>
                                        <p:strVal val="visible"/>
                                      </p:to>
                                    </p:set>
                                    <p:anim calcmode="lin" valueType="num">
                                      <p:cBhvr>
                                        <p:cTn id="11" dur="500" fill="hold"/>
                                        <p:tgtEl>
                                          <p:spTgt spid="316">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316">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316">
                                            <p:txEl>
                                              <p:pRg st="1" end="1"/>
                                            </p:txEl>
                                          </p:spTgt>
                                        </p:tgtEl>
                                        <p:attrNameLst>
                                          <p:attrName>style.visibility</p:attrName>
                                        </p:attrNameLst>
                                      </p:cBhvr>
                                      <p:to>
                                        <p:strVal val="visible"/>
                                      </p:to>
                                    </p:set>
                                    <p:anim calcmode="lin" valueType="num">
                                      <p:cBhvr>
                                        <p:cTn id="16" dur="500" fill="hold"/>
                                        <p:tgtEl>
                                          <p:spTgt spid="316">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316">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316">
                                            <p:txEl>
                                              <p:pRg st="2" end="2"/>
                                            </p:txEl>
                                          </p:spTgt>
                                        </p:tgtEl>
                                        <p:attrNameLst>
                                          <p:attrName>style.visibility</p:attrName>
                                        </p:attrNameLst>
                                      </p:cBhvr>
                                      <p:to>
                                        <p:strVal val="visible"/>
                                      </p:to>
                                    </p:set>
                                    <p:anim calcmode="lin" valueType="num">
                                      <p:cBhvr>
                                        <p:cTn id="21" dur="500" fill="hold"/>
                                        <p:tgtEl>
                                          <p:spTgt spid="316">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316">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16" grpId="1"/>
    </p:bldLst>
  </p:timing>
</p:sld>
</file>

<file path=ppt/slides/slide4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318"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19" name="Examples of FAPE Violations"/>
          <p:cNvSpPr txBox="1"/>
          <p:nvPr>
            <p:ph type="title"/>
          </p:nvPr>
        </p:nvSpPr>
        <p:spPr>
          <a:xfrm>
            <a:off x="685800" y="0"/>
            <a:ext cx="8458200" cy="1676400"/>
          </a:xfrm>
          <a:prstGeom prst="rect">
            <a:avLst/>
          </a:prstGeom>
        </p:spPr>
        <p:txBody>
          <a:bodyPr/>
          <a:lstStyle/>
          <a:p>
            <a:pPr/>
            <a:r>
              <a:t>Examples of FAPE Violations</a:t>
            </a:r>
          </a:p>
        </p:txBody>
      </p:sp>
      <p:sp>
        <p:nvSpPr>
          <p:cNvPr id="320" name="Failing to provide students with disabilities with properly trained teachers…"/>
          <p:cNvSpPr txBox="1"/>
          <p:nvPr>
            <p:ph type="body" idx="1"/>
          </p:nvPr>
        </p:nvSpPr>
        <p:spPr>
          <a:xfrm>
            <a:off x="685800" y="1676400"/>
            <a:ext cx="8458200" cy="5181600"/>
          </a:xfrm>
          <a:prstGeom prst="rect">
            <a:avLst/>
          </a:prstGeom>
        </p:spPr>
        <p:txBody>
          <a:bodyPr/>
          <a:lstStyle/>
          <a:p>
            <a:pPr marL="320841" indent="-320841">
              <a:buBlip>
                <a:blip r:embed="rId2"/>
              </a:buBlip>
            </a:pPr>
            <a:r>
              <a:t>Failing to provide students with disabilities with properly trained teachers </a:t>
            </a:r>
          </a:p>
          <a:p>
            <a:pPr marL="320841" indent="-320841">
              <a:buBlip>
                <a:blip r:embed="rId2"/>
              </a:buBlip>
            </a:pPr>
            <a:r>
              <a:t>Failing to give a student with disabilities the services listed in his or her 504 plan</a:t>
            </a:r>
          </a:p>
          <a:p>
            <a:pPr marL="320841" indent="-320841">
              <a:buBlip>
                <a:blip r:embed="rId2"/>
              </a:buBlip>
            </a:pPr>
            <a:r>
              <a:t>Failing to provide the full amount of services called for in the IEP or 504 plan</a:t>
            </a:r>
          </a:p>
          <a:p>
            <a:pPr marL="320841" indent="-320841">
              <a:buBlip>
                <a:blip r:embed="rId2"/>
              </a:buBlip>
            </a:pPr>
            <a:r>
              <a:t>Shortening the school day without considering the needs of a student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320">
                                            <p:bg/>
                                          </p:spTgt>
                                        </p:tgtEl>
                                        <p:attrNameLst>
                                          <p:attrName>style.visibility</p:attrName>
                                        </p:attrNameLst>
                                      </p:cBhvr>
                                      <p:to>
                                        <p:strVal val="visible"/>
                                      </p:to>
                                    </p:set>
                                    <p:anim calcmode="lin" valueType="num">
                                      <p:cBhvr>
                                        <p:cTn id="7" dur="500" fill="hold"/>
                                        <p:tgtEl>
                                          <p:spTgt spid="320">
                                            <p:bg/>
                                          </p:spTgt>
                                        </p:tgtEl>
                                        <p:attrNameLst>
                                          <p:attrName>ppt_x</p:attrName>
                                        </p:attrNameLst>
                                      </p:cBhvr>
                                      <p:tavLst>
                                        <p:tav tm="0">
                                          <p:val>
                                            <p:strVal val="0-#ppt_w/2"/>
                                          </p:val>
                                        </p:tav>
                                        <p:tav tm="100000">
                                          <p:val>
                                            <p:strVal val="#ppt_x"/>
                                          </p:val>
                                        </p:tav>
                                      </p:tavLst>
                                    </p:anim>
                                    <p:anim calcmode="lin" valueType="num">
                                      <p:cBhvr>
                                        <p:cTn id="8" dur="500" fill="hold"/>
                                        <p:tgtEl>
                                          <p:spTgt spid="320">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320">
                                            <p:txEl>
                                              <p:pRg st="0" end="0"/>
                                            </p:txEl>
                                          </p:spTgt>
                                        </p:tgtEl>
                                        <p:attrNameLst>
                                          <p:attrName>style.visibility</p:attrName>
                                        </p:attrNameLst>
                                      </p:cBhvr>
                                      <p:to>
                                        <p:strVal val="visible"/>
                                      </p:to>
                                    </p:set>
                                    <p:anim calcmode="lin" valueType="num">
                                      <p:cBhvr>
                                        <p:cTn id="11" dur="500" fill="hold"/>
                                        <p:tgtEl>
                                          <p:spTgt spid="320">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320">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320">
                                            <p:txEl>
                                              <p:pRg st="1" end="1"/>
                                            </p:txEl>
                                          </p:spTgt>
                                        </p:tgtEl>
                                        <p:attrNameLst>
                                          <p:attrName>style.visibility</p:attrName>
                                        </p:attrNameLst>
                                      </p:cBhvr>
                                      <p:to>
                                        <p:strVal val="visible"/>
                                      </p:to>
                                    </p:set>
                                    <p:anim calcmode="lin" valueType="num">
                                      <p:cBhvr>
                                        <p:cTn id="16" dur="500" fill="hold"/>
                                        <p:tgtEl>
                                          <p:spTgt spid="320">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320">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320">
                                            <p:txEl>
                                              <p:pRg st="2" end="2"/>
                                            </p:txEl>
                                          </p:spTgt>
                                        </p:tgtEl>
                                        <p:attrNameLst>
                                          <p:attrName>style.visibility</p:attrName>
                                        </p:attrNameLst>
                                      </p:cBhvr>
                                      <p:to>
                                        <p:strVal val="visible"/>
                                      </p:to>
                                    </p:set>
                                    <p:anim calcmode="lin" valueType="num">
                                      <p:cBhvr>
                                        <p:cTn id="21" dur="500" fill="hold"/>
                                        <p:tgtEl>
                                          <p:spTgt spid="320">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32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8" presetID="2" grpId="1" fill="hold">
                                  <p:stCondLst>
                                    <p:cond delay="0"/>
                                  </p:stCondLst>
                                  <p:iterate type="el" backwards="0">
                                    <p:tmAbs val="0"/>
                                  </p:iterate>
                                  <p:childTnLst>
                                    <p:set>
                                      <p:cBhvr>
                                        <p:cTn id="26" fill="hold"/>
                                        <p:tgtEl>
                                          <p:spTgt spid="320">
                                            <p:txEl>
                                              <p:pRg st="3" end="3"/>
                                            </p:txEl>
                                          </p:spTgt>
                                        </p:tgtEl>
                                        <p:attrNameLst>
                                          <p:attrName>style.visibility</p:attrName>
                                        </p:attrNameLst>
                                      </p:cBhvr>
                                      <p:to>
                                        <p:strVal val="visible"/>
                                      </p:to>
                                    </p:set>
                                    <p:anim calcmode="lin" valueType="num">
                                      <p:cBhvr>
                                        <p:cTn id="27" dur="500" fill="hold"/>
                                        <p:tgtEl>
                                          <p:spTgt spid="320">
                                            <p:txEl>
                                              <p:pRg st="3" end="3"/>
                                            </p:txEl>
                                          </p:spTgt>
                                        </p:tgtEl>
                                        <p:attrNameLst>
                                          <p:attrName>ppt_x</p:attrName>
                                        </p:attrNameLst>
                                      </p:cBhvr>
                                      <p:tavLst>
                                        <p:tav tm="0">
                                          <p:val>
                                            <p:strVal val="0-#ppt_w/2"/>
                                          </p:val>
                                        </p:tav>
                                        <p:tav tm="100000">
                                          <p:val>
                                            <p:strVal val="#ppt_x"/>
                                          </p:val>
                                        </p:tav>
                                      </p:tavLst>
                                    </p:anim>
                                    <p:anim calcmode="lin" valueType="num">
                                      <p:cBhvr>
                                        <p:cTn id="28" dur="500" fill="hold"/>
                                        <p:tgtEl>
                                          <p:spTgt spid="320">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20" grpId="1"/>
    </p:bldLst>
  </p:timing>
</p:sld>
</file>

<file path=ppt/slides/slide4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322"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23" name="School District Responsibilities under Section 504"/>
          <p:cNvSpPr txBox="1"/>
          <p:nvPr>
            <p:ph type="title"/>
          </p:nvPr>
        </p:nvSpPr>
        <p:spPr>
          <a:xfrm>
            <a:off x="457200" y="-2"/>
            <a:ext cx="8486775" cy="1760542"/>
          </a:xfrm>
          <a:prstGeom prst="rect">
            <a:avLst/>
          </a:prstGeom>
        </p:spPr>
        <p:txBody>
          <a:bodyPr/>
          <a:lstStyle/>
          <a:p>
            <a:pPr/>
            <a:r>
              <a:t>School District Responsibilities under Section 504</a:t>
            </a:r>
          </a:p>
        </p:txBody>
      </p:sp>
      <p:sp>
        <p:nvSpPr>
          <p:cNvPr id="324" name="Administrative responsibilities…"/>
          <p:cNvSpPr txBox="1"/>
          <p:nvPr>
            <p:ph type="body" idx="1"/>
          </p:nvPr>
        </p:nvSpPr>
        <p:spPr>
          <a:xfrm>
            <a:off x="342900" y="2133600"/>
            <a:ext cx="8458200" cy="4724400"/>
          </a:xfrm>
          <a:prstGeom prst="rect">
            <a:avLst/>
          </a:prstGeom>
        </p:spPr>
        <p:txBody>
          <a:bodyPr/>
          <a:lstStyle/>
          <a:p>
            <a:pPr marL="401052" indent="-401052">
              <a:buBlip>
                <a:blip r:embed="rId2"/>
              </a:buBlip>
              <a:defRPr sz="4000"/>
            </a:pPr>
            <a:r>
              <a:t>Administrative responsibilities</a:t>
            </a:r>
          </a:p>
          <a:p>
            <a:pPr marL="360947" indent="-360947">
              <a:buBlip>
                <a:blip r:embed="rId2"/>
              </a:buBlip>
              <a:defRPr sz="3600"/>
            </a:pPr>
            <a:r>
              <a:t>Appointment of a 504 coordinator</a:t>
            </a:r>
          </a:p>
          <a:p>
            <a:pPr marL="360947" indent="-360947">
              <a:buBlip>
                <a:blip r:embed="rId2"/>
              </a:buBlip>
              <a:defRPr sz="3600"/>
            </a:pPr>
            <a:r>
              <a:t>Grievance procedures</a:t>
            </a:r>
          </a:p>
          <a:p>
            <a:pPr marL="360947" indent="-360947">
              <a:buBlip>
                <a:blip r:embed="rId2"/>
              </a:buBlip>
              <a:defRPr sz="3600"/>
            </a:pPr>
            <a:r>
              <a:t>Staff training</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324">
                                            <p:bg/>
                                          </p:spTgt>
                                        </p:tgtEl>
                                        <p:attrNameLst>
                                          <p:attrName>style.visibility</p:attrName>
                                        </p:attrNameLst>
                                      </p:cBhvr>
                                      <p:to>
                                        <p:strVal val="visible"/>
                                      </p:to>
                                    </p:set>
                                    <p:anim calcmode="lin" valueType="num">
                                      <p:cBhvr>
                                        <p:cTn id="7" dur="500" fill="hold"/>
                                        <p:tgtEl>
                                          <p:spTgt spid="324">
                                            <p:bg/>
                                          </p:spTgt>
                                        </p:tgtEl>
                                        <p:attrNameLst>
                                          <p:attrName>ppt_x</p:attrName>
                                        </p:attrNameLst>
                                      </p:cBhvr>
                                      <p:tavLst>
                                        <p:tav tm="0">
                                          <p:val>
                                            <p:strVal val="0-#ppt_w/2"/>
                                          </p:val>
                                        </p:tav>
                                        <p:tav tm="100000">
                                          <p:val>
                                            <p:strVal val="#ppt_x"/>
                                          </p:val>
                                        </p:tav>
                                      </p:tavLst>
                                    </p:anim>
                                    <p:anim calcmode="lin" valueType="num">
                                      <p:cBhvr>
                                        <p:cTn id="8" dur="500" fill="hold"/>
                                        <p:tgtEl>
                                          <p:spTgt spid="324">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324">
                                            <p:txEl>
                                              <p:pRg st="0" end="0"/>
                                            </p:txEl>
                                          </p:spTgt>
                                        </p:tgtEl>
                                        <p:attrNameLst>
                                          <p:attrName>style.visibility</p:attrName>
                                        </p:attrNameLst>
                                      </p:cBhvr>
                                      <p:to>
                                        <p:strVal val="visible"/>
                                      </p:to>
                                    </p:set>
                                    <p:anim calcmode="lin" valueType="num">
                                      <p:cBhvr>
                                        <p:cTn id="11" dur="500" fill="hold"/>
                                        <p:tgtEl>
                                          <p:spTgt spid="324">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324">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324">
                                            <p:txEl>
                                              <p:pRg st="1" end="1"/>
                                            </p:txEl>
                                          </p:spTgt>
                                        </p:tgtEl>
                                        <p:attrNameLst>
                                          <p:attrName>style.visibility</p:attrName>
                                        </p:attrNameLst>
                                      </p:cBhvr>
                                      <p:to>
                                        <p:strVal val="visible"/>
                                      </p:to>
                                    </p:set>
                                    <p:anim calcmode="lin" valueType="num">
                                      <p:cBhvr>
                                        <p:cTn id="16" dur="500" fill="hold"/>
                                        <p:tgtEl>
                                          <p:spTgt spid="324">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324">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324">
                                            <p:txEl>
                                              <p:pRg st="2" end="2"/>
                                            </p:txEl>
                                          </p:spTgt>
                                        </p:tgtEl>
                                        <p:attrNameLst>
                                          <p:attrName>style.visibility</p:attrName>
                                        </p:attrNameLst>
                                      </p:cBhvr>
                                      <p:to>
                                        <p:strVal val="visible"/>
                                      </p:to>
                                    </p:set>
                                    <p:anim calcmode="lin" valueType="num">
                                      <p:cBhvr>
                                        <p:cTn id="21" dur="500" fill="hold"/>
                                        <p:tgtEl>
                                          <p:spTgt spid="324">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32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8" presetID="2" grpId="1" fill="hold">
                                  <p:stCondLst>
                                    <p:cond delay="0"/>
                                  </p:stCondLst>
                                  <p:iterate type="el" backwards="0">
                                    <p:tmAbs val="0"/>
                                  </p:iterate>
                                  <p:childTnLst>
                                    <p:set>
                                      <p:cBhvr>
                                        <p:cTn id="26" fill="hold"/>
                                        <p:tgtEl>
                                          <p:spTgt spid="324">
                                            <p:txEl>
                                              <p:pRg st="3" end="3"/>
                                            </p:txEl>
                                          </p:spTgt>
                                        </p:tgtEl>
                                        <p:attrNameLst>
                                          <p:attrName>style.visibility</p:attrName>
                                        </p:attrNameLst>
                                      </p:cBhvr>
                                      <p:to>
                                        <p:strVal val="visible"/>
                                      </p:to>
                                    </p:set>
                                    <p:anim calcmode="lin" valueType="num">
                                      <p:cBhvr>
                                        <p:cTn id="27" dur="500" fill="hold"/>
                                        <p:tgtEl>
                                          <p:spTgt spid="324">
                                            <p:txEl>
                                              <p:pRg st="3" end="3"/>
                                            </p:txEl>
                                          </p:spTgt>
                                        </p:tgtEl>
                                        <p:attrNameLst>
                                          <p:attrName>ppt_x</p:attrName>
                                        </p:attrNameLst>
                                      </p:cBhvr>
                                      <p:tavLst>
                                        <p:tav tm="0">
                                          <p:val>
                                            <p:strVal val="0-#ppt_w/2"/>
                                          </p:val>
                                        </p:tav>
                                        <p:tav tm="100000">
                                          <p:val>
                                            <p:strVal val="#ppt_x"/>
                                          </p:val>
                                        </p:tav>
                                      </p:tavLst>
                                    </p:anim>
                                    <p:anim calcmode="lin" valueType="num">
                                      <p:cBhvr>
                                        <p:cTn id="28" dur="500" fill="hold"/>
                                        <p:tgtEl>
                                          <p:spTgt spid="324">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24" grpId="1"/>
    </p:bldLst>
  </p:timing>
</p:sld>
</file>

<file path=ppt/slides/slide4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326"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27" name="Section 504 Coordinator"/>
          <p:cNvSpPr txBox="1"/>
          <p:nvPr>
            <p:ph type="title"/>
          </p:nvPr>
        </p:nvSpPr>
        <p:spPr>
          <a:xfrm>
            <a:off x="533399" y="0"/>
            <a:ext cx="7793040" cy="1828800"/>
          </a:xfrm>
          <a:prstGeom prst="rect">
            <a:avLst/>
          </a:prstGeom>
        </p:spPr>
        <p:txBody>
          <a:bodyPr/>
          <a:lstStyle/>
          <a:p>
            <a:pPr/>
            <a:r>
              <a:t>Section 504 Coordinator</a:t>
            </a:r>
          </a:p>
        </p:txBody>
      </p:sp>
      <p:sp>
        <p:nvSpPr>
          <p:cNvPr id="328" name="Ensures that the district complies with Section 504…"/>
          <p:cNvSpPr txBox="1"/>
          <p:nvPr>
            <p:ph type="body" idx="1"/>
          </p:nvPr>
        </p:nvSpPr>
        <p:spPr>
          <a:xfrm>
            <a:off x="533399" y="2017710"/>
            <a:ext cx="8421690" cy="4840290"/>
          </a:xfrm>
          <a:prstGeom prst="rect">
            <a:avLst/>
          </a:prstGeom>
        </p:spPr>
        <p:txBody>
          <a:bodyPr/>
          <a:lstStyle/>
          <a:p>
            <a:pPr marL="320841" indent="-320841">
              <a:buBlip>
                <a:blip r:embed="rId2"/>
              </a:buBlip>
            </a:pPr>
            <a:r>
              <a:t>Ensures the district complies with Section 504</a:t>
            </a:r>
          </a:p>
          <a:p>
            <a:pPr marL="320841" indent="-320841">
              <a:buBlip>
                <a:blip r:embed="rId2"/>
              </a:buBlip>
            </a:pPr>
            <a:r>
              <a:t>Establishes and maintains the grievance procedure</a:t>
            </a:r>
          </a:p>
          <a:p>
            <a:pPr marL="320841" indent="-320841">
              <a:buBlip>
                <a:blip r:embed="rId2"/>
              </a:buBlip>
            </a:pPr>
            <a:r>
              <a:t>Ensures everyone understands Section 504</a:t>
            </a:r>
          </a:p>
          <a:p>
            <a:pPr marL="320841" indent="-320841">
              <a:buBlip>
                <a:blip r:embed="rId2"/>
              </a:buBlip>
            </a:pPr>
            <a:r>
              <a:t>Notifies the public of LEA responsibilities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328">
                                            <p:bg/>
                                          </p:spTgt>
                                        </p:tgtEl>
                                        <p:attrNameLst>
                                          <p:attrName>style.visibility</p:attrName>
                                        </p:attrNameLst>
                                      </p:cBhvr>
                                      <p:to>
                                        <p:strVal val="visible"/>
                                      </p:to>
                                    </p:set>
                                    <p:anim calcmode="lin" valueType="num">
                                      <p:cBhvr>
                                        <p:cTn id="7" dur="500" fill="hold"/>
                                        <p:tgtEl>
                                          <p:spTgt spid="328">
                                            <p:bg/>
                                          </p:spTgt>
                                        </p:tgtEl>
                                        <p:attrNameLst>
                                          <p:attrName>ppt_x</p:attrName>
                                        </p:attrNameLst>
                                      </p:cBhvr>
                                      <p:tavLst>
                                        <p:tav tm="0">
                                          <p:val>
                                            <p:strVal val="0-#ppt_w/2"/>
                                          </p:val>
                                        </p:tav>
                                        <p:tav tm="100000">
                                          <p:val>
                                            <p:strVal val="#ppt_x"/>
                                          </p:val>
                                        </p:tav>
                                      </p:tavLst>
                                    </p:anim>
                                    <p:anim calcmode="lin" valueType="num">
                                      <p:cBhvr>
                                        <p:cTn id="8" dur="500" fill="hold"/>
                                        <p:tgtEl>
                                          <p:spTgt spid="328">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328">
                                            <p:txEl>
                                              <p:pRg st="0" end="0"/>
                                            </p:txEl>
                                          </p:spTgt>
                                        </p:tgtEl>
                                        <p:attrNameLst>
                                          <p:attrName>style.visibility</p:attrName>
                                        </p:attrNameLst>
                                      </p:cBhvr>
                                      <p:to>
                                        <p:strVal val="visible"/>
                                      </p:to>
                                    </p:set>
                                    <p:anim calcmode="lin" valueType="num">
                                      <p:cBhvr>
                                        <p:cTn id="11" dur="500" fill="hold"/>
                                        <p:tgtEl>
                                          <p:spTgt spid="328">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328">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328">
                                            <p:txEl>
                                              <p:pRg st="1" end="1"/>
                                            </p:txEl>
                                          </p:spTgt>
                                        </p:tgtEl>
                                        <p:attrNameLst>
                                          <p:attrName>style.visibility</p:attrName>
                                        </p:attrNameLst>
                                      </p:cBhvr>
                                      <p:to>
                                        <p:strVal val="visible"/>
                                      </p:to>
                                    </p:set>
                                    <p:anim calcmode="lin" valueType="num">
                                      <p:cBhvr>
                                        <p:cTn id="16" dur="500" fill="hold"/>
                                        <p:tgtEl>
                                          <p:spTgt spid="328">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328">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328">
                                            <p:txEl>
                                              <p:pRg st="2" end="2"/>
                                            </p:txEl>
                                          </p:spTgt>
                                        </p:tgtEl>
                                        <p:attrNameLst>
                                          <p:attrName>style.visibility</p:attrName>
                                        </p:attrNameLst>
                                      </p:cBhvr>
                                      <p:to>
                                        <p:strVal val="visible"/>
                                      </p:to>
                                    </p:set>
                                    <p:anim calcmode="lin" valueType="num">
                                      <p:cBhvr>
                                        <p:cTn id="21" dur="500" fill="hold"/>
                                        <p:tgtEl>
                                          <p:spTgt spid="328">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32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8" presetID="2" grpId="1" fill="hold">
                                  <p:stCondLst>
                                    <p:cond delay="0"/>
                                  </p:stCondLst>
                                  <p:iterate type="el" backwards="0">
                                    <p:tmAbs val="0"/>
                                  </p:iterate>
                                  <p:childTnLst>
                                    <p:set>
                                      <p:cBhvr>
                                        <p:cTn id="26" fill="hold"/>
                                        <p:tgtEl>
                                          <p:spTgt spid="328">
                                            <p:txEl>
                                              <p:pRg st="3" end="3"/>
                                            </p:txEl>
                                          </p:spTgt>
                                        </p:tgtEl>
                                        <p:attrNameLst>
                                          <p:attrName>style.visibility</p:attrName>
                                        </p:attrNameLst>
                                      </p:cBhvr>
                                      <p:to>
                                        <p:strVal val="visible"/>
                                      </p:to>
                                    </p:set>
                                    <p:anim calcmode="lin" valueType="num">
                                      <p:cBhvr>
                                        <p:cTn id="27" dur="500" fill="hold"/>
                                        <p:tgtEl>
                                          <p:spTgt spid="328">
                                            <p:txEl>
                                              <p:pRg st="3" end="3"/>
                                            </p:txEl>
                                          </p:spTgt>
                                        </p:tgtEl>
                                        <p:attrNameLst>
                                          <p:attrName>ppt_x</p:attrName>
                                        </p:attrNameLst>
                                      </p:cBhvr>
                                      <p:tavLst>
                                        <p:tav tm="0">
                                          <p:val>
                                            <p:strVal val="0-#ppt_w/2"/>
                                          </p:val>
                                        </p:tav>
                                        <p:tav tm="100000">
                                          <p:val>
                                            <p:strVal val="#ppt_x"/>
                                          </p:val>
                                        </p:tav>
                                      </p:tavLst>
                                    </p:anim>
                                    <p:anim calcmode="lin" valueType="num">
                                      <p:cBhvr>
                                        <p:cTn id="28" dur="500" fill="hold"/>
                                        <p:tgtEl>
                                          <p:spTgt spid="328">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28" grpId="1"/>
    </p:bldLst>
  </p:timing>
</p:sld>
</file>

<file path=ppt/slides/slide4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330"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31" name="Grievance Procedures"/>
          <p:cNvSpPr txBox="1"/>
          <p:nvPr>
            <p:ph type="title"/>
          </p:nvPr>
        </p:nvSpPr>
        <p:spPr>
          <a:xfrm>
            <a:off x="609600" y="-2"/>
            <a:ext cx="8334375" cy="1760542"/>
          </a:xfrm>
          <a:prstGeom prst="rect">
            <a:avLst/>
          </a:prstGeom>
        </p:spPr>
        <p:txBody>
          <a:bodyPr/>
          <a:lstStyle/>
          <a:p>
            <a:pPr/>
            <a:r>
              <a:t>Grievance Procedures</a:t>
            </a:r>
          </a:p>
        </p:txBody>
      </p:sp>
      <p:sp>
        <p:nvSpPr>
          <p:cNvPr id="332" name="School districts must establish…"/>
          <p:cNvSpPr txBox="1"/>
          <p:nvPr>
            <p:ph type="body" idx="1"/>
          </p:nvPr>
        </p:nvSpPr>
        <p:spPr>
          <a:xfrm>
            <a:off x="609599" y="2017710"/>
            <a:ext cx="8345490" cy="4840290"/>
          </a:xfrm>
          <a:prstGeom prst="rect">
            <a:avLst/>
          </a:prstGeom>
        </p:spPr>
        <p:txBody>
          <a:bodyPr/>
          <a:lstStyle/>
          <a:p>
            <a:pPr marL="320841" indent="-320841">
              <a:buBlip>
                <a:blip r:embed="rId2"/>
              </a:buBlip>
            </a:pPr>
            <a:r>
              <a:t>School districts must establish </a:t>
            </a:r>
          </a:p>
          <a:p>
            <a:pPr marL="320841" indent="-320841">
              <a:buBlip>
                <a:blip r:embed="rId2"/>
              </a:buBlip>
            </a:pPr>
            <a:r>
              <a:t>	grievance procedures </a:t>
            </a:r>
          </a:p>
          <a:p>
            <a:pPr marL="320841" indent="-320841">
              <a:buBlip>
                <a:blip r:embed="rId2"/>
              </a:buBlip>
            </a:pPr>
            <a:r>
              <a:t>These procedures must provide prompt and equitable solutions for complaints</a:t>
            </a:r>
          </a:p>
          <a:p>
            <a:pPr marL="320841" indent="-320841">
              <a:buBlip>
                <a:blip r:embed="rId2"/>
              </a:buBlip>
            </a:pPr>
            <a:r>
              <a:t>Employees and parents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332">
                                            <p:bg/>
                                          </p:spTgt>
                                        </p:tgtEl>
                                        <p:attrNameLst>
                                          <p:attrName>style.visibility</p:attrName>
                                        </p:attrNameLst>
                                      </p:cBhvr>
                                      <p:to>
                                        <p:strVal val="visible"/>
                                      </p:to>
                                    </p:set>
                                    <p:anim calcmode="lin" valueType="num">
                                      <p:cBhvr>
                                        <p:cTn id="7" dur="500" fill="hold"/>
                                        <p:tgtEl>
                                          <p:spTgt spid="332">
                                            <p:bg/>
                                          </p:spTgt>
                                        </p:tgtEl>
                                        <p:attrNameLst>
                                          <p:attrName>ppt_x</p:attrName>
                                        </p:attrNameLst>
                                      </p:cBhvr>
                                      <p:tavLst>
                                        <p:tav tm="0">
                                          <p:val>
                                            <p:strVal val="0-#ppt_w/2"/>
                                          </p:val>
                                        </p:tav>
                                        <p:tav tm="100000">
                                          <p:val>
                                            <p:strVal val="#ppt_x"/>
                                          </p:val>
                                        </p:tav>
                                      </p:tavLst>
                                    </p:anim>
                                    <p:anim calcmode="lin" valueType="num">
                                      <p:cBhvr>
                                        <p:cTn id="8" dur="500" fill="hold"/>
                                        <p:tgtEl>
                                          <p:spTgt spid="332">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332">
                                            <p:txEl>
                                              <p:pRg st="0" end="0"/>
                                            </p:txEl>
                                          </p:spTgt>
                                        </p:tgtEl>
                                        <p:attrNameLst>
                                          <p:attrName>style.visibility</p:attrName>
                                        </p:attrNameLst>
                                      </p:cBhvr>
                                      <p:to>
                                        <p:strVal val="visible"/>
                                      </p:to>
                                    </p:set>
                                    <p:anim calcmode="lin" valueType="num">
                                      <p:cBhvr>
                                        <p:cTn id="11" dur="500" fill="hold"/>
                                        <p:tgtEl>
                                          <p:spTgt spid="332">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332">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332">
                                            <p:txEl>
                                              <p:pRg st="1" end="1"/>
                                            </p:txEl>
                                          </p:spTgt>
                                        </p:tgtEl>
                                        <p:attrNameLst>
                                          <p:attrName>style.visibility</p:attrName>
                                        </p:attrNameLst>
                                      </p:cBhvr>
                                      <p:to>
                                        <p:strVal val="visible"/>
                                      </p:to>
                                    </p:set>
                                    <p:anim calcmode="lin" valueType="num">
                                      <p:cBhvr>
                                        <p:cTn id="16" dur="500" fill="hold"/>
                                        <p:tgtEl>
                                          <p:spTgt spid="332">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332">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332">
                                            <p:txEl>
                                              <p:pRg st="2" end="2"/>
                                            </p:txEl>
                                          </p:spTgt>
                                        </p:tgtEl>
                                        <p:attrNameLst>
                                          <p:attrName>style.visibility</p:attrName>
                                        </p:attrNameLst>
                                      </p:cBhvr>
                                      <p:to>
                                        <p:strVal val="visible"/>
                                      </p:to>
                                    </p:set>
                                    <p:anim calcmode="lin" valueType="num">
                                      <p:cBhvr>
                                        <p:cTn id="21" dur="500" fill="hold"/>
                                        <p:tgtEl>
                                          <p:spTgt spid="332">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332">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8" presetID="2" grpId="1" fill="hold">
                                  <p:stCondLst>
                                    <p:cond delay="0"/>
                                  </p:stCondLst>
                                  <p:iterate type="el" backwards="0">
                                    <p:tmAbs val="0"/>
                                  </p:iterate>
                                  <p:childTnLst>
                                    <p:set>
                                      <p:cBhvr>
                                        <p:cTn id="26" fill="hold"/>
                                        <p:tgtEl>
                                          <p:spTgt spid="332">
                                            <p:txEl>
                                              <p:pRg st="3" end="3"/>
                                            </p:txEl>
                                          </p:spTgt>
                                        </p:tgtEl>
                                        <p:attrNameLst>
                                          <p:attrName>style.visibility</p:attrName>
                                        </p:attrNameLst>
                                      </p:cBhvr>
                                      <p:to>
                                        <p:strVal val="visible"/>
                                      </p:to>
                                    </p:set>
                                    <p:anim calcmode="lin" valueType="num">
                                      <p:cBhvr>
                                        <p:cTn id="27" dur="500" fill="hold"/>
                                        <p:tgtEl>
                                          <p:spTgt spid="332">
                                            <p:txEl>
                                              <p:pRg st="3" end="3"/>
                                            </p:txEl>
                                          </p:spTgt>
                                        </p:tgtEl>
                                        <p:attrNameLst>
                                          <p:attrName>ppt_x</p:attrName>
                                        </p:attrNameLst>
                                      </p:cBhvr>
                                      <p:tavLst>
                                        <p:tav tm="0">
                                          <p:val>
                                            <p:strVal val="0-#ppt_w/2"/>
                                          </p:val>
                                        </p:tav>
                                        <p:tav tm="100000">
                                          <p:val>
                                            <p:strVal val="#ppt_x"/>
                                          </p:val>
                                        </p:tav>
                                      </p:tavLst>
                                    </p:anim>
                                    <p:anim calcmode="lin" valueType="num">
                                      <p:cBhvr>
                                        <p:cTn id="28" dur="500" fill="hold"/>
                                        <p:tgtEl>
                                          <p:spTgt spid="33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32" grpId="1"/>
    </p:bldLst>
  </p:timing>
</p:sld>
</file>

<file path=ppt/slides/slide4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334"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35" name="Staff Training"/>
          <p:cNvSpPr txBox="1"/>
          <p:nvPr>
            <p:ph type="title"/>
          </p:nvPr>
        </p:nvSpPr>
        <p:spPr>
          <a:xfrm>
            <a:off x="685800" y="-2"/>
            <a:ext cx="8258175" cy="1760542"/>
          </a:xfrm>
          <a:prstGeom prst="rect">
            <a:avLst/>
          </a:prstGeom>
        </p:spPr>
        <p:txBody>
          <a:bodyPr/>
          <a:lstStyle/>
          <a:p>
            <a:pPr/>
            <a:r>
              <a:t>Staff Training</a:t>
            </a:r>
          </a:p>
        </p:txBody>
      </p:sp>
      <p:sp>
        <p:nvSpPr>
          <p:cNvPr id="336" name="All staff, faculty, and administrators should understand their rights and responsibilities under Section 504…"/>
          <p:cNvSpPr txBox="1"/>
          <p:nvPr>
            <p:ph type="body" idx="1"/>
          </p:nvPr>
        </p:nvSpPr>
        <p:spPr>
          <a:xfrm>
            <a:off x="685799" y="2017710"/>
            <a:ext cx="8269290" cy="4840290"/>
          </a:xfrm>
          <a:prstGeom prst="rect">
            <a:avLst/>
          </a:prstGeom>
        </p:spPr>
        <p:txBody>
          <a:bodyPr/>
          <a:lstStyle/>
          <a:p>
            <a:pPr marL="320841" indent="-320841">
              <a:buBlip>
                <a:blip r:embed="rId2"/>
              </a:buBlip>
            </a:pPr>
            <a:r>
              <a:t>All staff, faculty, and administrators should understand their rights and responsibilities under Section 504</a:t>
            </a:r>
          </a:p>
          <a:p>
            <a:pPr marL="320841" indent="-320841">
              <a:buBlip>
                <a:blip r:embed="rId2"/>
              </a:buBlip>
            </a:pPr>
            <a:r>
              <a:t>Section 504 coordinator is responsible for training</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336">
                                            <p:bg/>
                                          </p:spTgt>
                                        </p:tgtEl>
                                        <p:attrNameLst>
                                          <p:attrName>style.visibility</p:attrName>
                                        </p:attrNameLst>
                                      </p:cBhvr>
                                      <p:to>
                                        <p:strVal val="visible"/>
                                      </p:to>
                                    </p:set>
                                    <p:anim calcmode="lin" valueType="num">
                                      <p:cBhvr>
                                        <p:cTn id="7" dur="500" fill="hold"/>
                                        <p:tgtEl>
                                          <p:spTgt spid="336">
                                            <p:bg/>
                                          </p:spTgt>
                                        </p:tgtEl>
                                        <p:attrNameLst>
                                          <p:attrName>ppt_x</p:attrName>
                                        </p:attrNameLst>
                                      </p:cBhvr>
                                      <p:tavLst>
                                        <p:tav tm="0">
                                          <p:val>
                                            <p:strVal val="0-#ppt_w/2"/>
                                          </p:val>
                                        </p:tav>
                                        <p:tav tm="100000">
                                          <p:val>
                                            <p:strVal val="#ppt_x"/>
                                          </p:val>
                                        </p:tav>
                                      </p:tavLst>
                                    </p:anim>
                                    <p:anim calcmode="lin" valueType="num">
                                      <p:cBhvr>
                                        <p:cTn id="8" dur="500" fill="hold"/>
                                        <p:tgtEl>
                                          <p:spTgt spid="336">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336">
                                            <p:txEl>
                                              <p:pRg st="0" end="0"/>
                                            </p:txEl>
                                          </p:spTgt>
                                        </p:tgtEl>
                                        <p:attrNameLst>
                                          <p:attrName>style.visibility</p:attrName>
                                        </p:attrNameLst>
                                      </p:cBhvr>
                                      <p:to>
                                        <p:strVal val="visible"/>
                                      </p:to>
                                    </p:set>
                                    <p:anim calcmode="lin" valueType="num">
                                      <p:cBhvr>
                                        <p:cTn id="11" dur="500" fill="hold"/>
                                        <p:tgtEl>
                                          <p:spTgt spid="336">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336">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336">
                                            <p:txEl>
                                              <p:pRg st="1" end="1"/>
                                            </p:txEl>
                                          </p:spTgt>
                                        </p:tgtEl>
                                        <p:attrNameLst>
                                          <p:attrName>style.visibility</p:attrName>
                                        </p:attrNameLst>
                                      </p:cBhvr>
                                      <p:to>
                                        <p:strVal val="visible"/>
                                      </p:to>
                                    </p:set>
                                    <p:anim calcmode="lin" valueType="num">
                                      <p:cBhvr>
                                        <p:cTn id="16" dur="500" fill="hold"/>
                                        <p:tgtEl>
                                          <p:spTgt spid="336">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336">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36" grpId="1"/>
    </p:bldLst>
  </p:timing>
</p:sld>
</file>

<file path=ppt/slides/slide4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338"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39" name="Educational Obligations"/>
          <p:cNvSpPr txBox="1"/>
          <p:nvPr>
            <p:ph type="title"/>
          </p:nvPr>
        </p:nvSpPr>
        <p:spPr>
          <a:xfrm>
            <a:off x="761999" y="0"/>
            <a:ext cx="7793040" cy="1828800"/>
          </a:xfrm>
          <a:prstGeom prst="rect">
            <a:avLst/>
          </a:prstGeom>
        </p:spPr>
        <p:txBody>
          <a:bodyPr/>
          <a:lstStyle/>
          <a:p>
            <a:pPr/>
            <a:r>
              <a:t>Educational Obligations</a:t>
            </a:r>
          </a:p>
        </p:txBody>
      </p:sp>
      <p:sp>
        <p:nvSpPr>
          <p:cNvPr id="340" name="Identification…"/>
          <p:cNvSpPr txBox="1"/>
          <p:nvPr>
            <p:ph type="body" idx="1"/>
          </p:nvPr>
        </p:nvSpPr>
        <p:spPr>
          <a:xfrm>
            <a:off x="762000" y="1981200"/>
            <a:ext cx="7772400" cy="4876800"/>
          </a:xfrm>
          <a:prstGeom prst="rect">
            <a:avLst/>
          </a:prstGeom>
        </p:spPr>
        <p:txBody>
          <a:bodyPr/>
          <a:lstStyle/>
          <a:p>
            <a:pPr marL="360947" indent="-360947">
              <a:buBlip>
                <a:blip r:embed="rId2"/>
              </a:buBlip>
              <a:defRPr sz="3600"/>
            </a:pPr>
            <a:r>
              <a:t>Identification</a:t>
            </a:r>
          </a:p>
          <a:p>
            <a:pPr marL="360947" indent="-360947">
              <a:buBlip>
                <a:blip r:embed="rId2"/>
              </a:buBlip>
              <a:defRPr sz="3600"/>
            </a:pPr>
            <a:r>
              <a:t>Evaluation</a:t>
            </a:r>
          </a:p>
          <a:p>
            <a:pPr marL="360947" indent="-360947">
              <a:buBlip>
                <a:blip r:embed="rId2"/>
              </a:buBlip>
              <a:defRPr sz="3600"/>
            </a:pPr>
            <a:r>
              <a:t>Programming</a:t>
            </a:r>
          </a:p>
          <a:p>
            <a:pPr marL="360947" indent="-360947">
              <a:buBlip>
                <a:blip r:embed="rId2"/>
              </a:buBlip>
              <a:defRPr sz="3600"/>
            </a:pPr>
            <a:r>
              <a:t>Placement</a:t>
            </a:r>
          </a:p>
          <a:p>
            <a:pPr marL="360947" indent="-360947">
              <a:buBlip>
                <a:blip r:embed="rId2"/>
              </a:buBlip>
              <a:defRPr sz="3600"/>
            </a:pPr>
            <a:r>
              <a:t>Reevaluation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340">
                                            <p:bg/>
                                          </p:spTgt>
                                        </p:tgtEl>
                                        <p:attrNameLst>
                                          <p:attrName>style.visibility</p:attrName>
                                        </p:attrNameLst>
                                      </p:cBhvr>
                                      <p:to>
                                        <p:strVal val="visible"/>
                                      </p:to>
                                    </p:set>
                                    <p:anim calcmode="lin" valueType="num">
                                      <p:cBhvr>
                                        <p:cTn id="7" dur="500" fill="hold"/>
                                        <p:tgtEl>
                                          <p:spTgt spid="340">
                                            <p:bg/>
                                          </p:spTgt>
                                        </p:tgtEl>
                                        <p:attrNameLst>
                                          <p:attrName>ppt_x</p:attrName>
                                        </p:attrNameLst>
                                      </p:cBhvr>
                                      <p:tavLst>
                                        <p:tav tm="0">
                                          <p:val>
                                            <p:strVal val="0-#ppt_w/2"/>
                                          </p:val>
                                        </p:tav>
                                        <p:tav tm="100000">
                                          <p:val>
                                            <p:strVal val="#ppt_x"/>
                                          </p:val>
                                        </p:tav>
                                      </p:tavLst>
                                    </p:anim>
                                    <p:anim calcmode="lin" valueType="num">
                                      <p:cBhvr>
                                        <p:cTn id="8" dur="500" fill="hold"/>
                                        <p:tgtEl>
                                          <p:spTgt spid="340">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340">
                                            <p:txEl>
                                              <p:pRg st="0" end="0"/>
                                            </p:txEl>
                                          </p:spTgt>
                                        </p:tgtEl>
                                        <p:attrNameLst>
                                          <p:attrName>style.visibility</p:attrName>
                                        </p:attrNameLst>
                                      </p:cBhvr>
                                      <p:to>
                                        <p:strVal val="visible"/>
                                      </p:to>
                                    </p:set>
                                    <p:anim calcmode="lin" valueType="num">
                                      <p:cBhvr>
                                        <p:cTn id="11" dur="500" fill="hold"/>
                                        <p:tgtEl>
                                          <p:spTgt spid="340">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340">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340">
                                            <p:txEl>
                                              <p:pRg st="1" end="1"/>
                                            </p:txEl>
                                          </p:spTgt>
                                        </p:tgtEl>
                                        <p:attrNameLst>
                                          <p:attrName>style.visibility</p:attrName>
                                        </p:attrNameLst>
                                      </p:cBhvr>
                                      <p:to>
                                        <p:strVal val="visible"/>
                                      </p:to>
                                    </p:set>
                                    <p:anim calcmode="lin" valueType="num">
                                      <p:cBhvr>
                                        <p:cTn id="16" dur="500" fill="hold"/>
                                        <p:tgtEl>
                                          <p:spTgt spid="340">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340">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340">
                                            <p:txEl>
                                              <p:pRg st="2" end="2"/>
                                            </p:txEl>
                                          </p:spTgt>
                                        </p:tgtEl>
                                        <p:attrNameLst>
                                          <p:attrName>style.visibility</p:attrName>
                                        </p:attrNameLst>
                                      </p:cBhvr>
                                      <p:to>
                                        <p:strVal val="visible"/>
                                      </p:to>
                                    </p:set>
                                    <p:anim calcmode="lin" valueType="num">
                                      <p:cBhvr>
                                        <p:cTn id="21" dur="500" fill="hold"/>
                                        <p:tgtEl>
                                          <p:spTgt spid="340">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34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8" presetID="2" grpId="1" fill="hold">
                                  <p:stCondLst>
                                    <p:cond delay="0"/>
                                  </p:stCondLst>
                                  <p:iterate type="el" backwards="0">
                                    <p:tmAbs val="0"/>
                                  </p:iterate>
                                  <p:childTnLst>
                                    <p:set>
                                      <p:cBhvr>
                                        <p:cTn id="26" fill="hold"/>
                                        <p:tgtEl>
                                          <p:spTgt spid="340">
                                            <p:txEl>
                                              <p:pRg st="3" end="3"/>
                                            </p:txEl>
                                          </p:spTgt>
                                        </p:tgtEl>
                                        <p:attrNameLst>
                                          <p:attrName>style.visibility</p:attrName>
                                        </p:attrNameLst>
                                      </p:cBhvr>
                                      <p:to>
                                        <p:strVal val="visible"/>
                                      </p:to>
                                    </p:set>
                                    <p:anim calcmode="lin" valueType="num">
                                      <p:cBhvr>
                                        <p:cTn id="27" dur="500" fill="hold"/>
                                        <p:tgtEl>
                                          <p:spTgt spid="340">
                                            <p:txEl>
                                              <p:pRg st="3" end="3"/>
                                            </p:txEl>
                                          </p:spTgt>
                                        </p:tgtEl>
                                        <p:attrNameLst>
                                          <p:attrName>ppt_x</p:attrName>
                                        </p:attrNameLst>
                                      </p:cBhvr>
                                      <p:tavLst>
                                        <p:tav tm="0">
                                          <p:val>
                                            <p:strVal val="0-#ppt_w/2"/>
                                          </p:val>
                                        </p:tav>
                                        <p:tav tm="100000">
                                          <p:val>
                                            <p:strVal val="#ppt_x"/>
                                          </p:val>
                                        </p:tav>
                                      </p:tavLst>
                                    </p:anim>
                                    <p:anim calcmode="lin" valueType="num">
                                      <p:cBhvr>
                                        <p:cTn id="28" dur="500" fill="hold"/>
                                        <p:tgtEl>
                                          <p:spTgt spid="34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8" presetID="2" grpId="1" fill="hold">
                                  <p:stCondLst>
                                    <p:cond delay="0"/>
                                  </p:stCondLst>
                                  <p:iterate type="el" backwards="0">
                                    <p:tmAbs val="0"/>
                                  </p:iterate>
                                  <p:childTnLst>
                                    <p:set>
                                      <p:cBhvr>
                                        <p:cTn id="32" fill="hold"/>
                                        <p:tgtEl>
                                          <p:spTgt spid="340">
                                            <p:txEl>
                                              <p:pRg st="4" end="4"/>
                                            </p:txEl>
                                          </p:spTgt>
                                        </p:tgtEl>
                                        <p:attrNameLst>
                                          <p:attrName>style.visibility</p:attrName>
                                        </p:attrNameLst>
                                      </p:cBhvr>
                                      <p:to>
                                        <p:strVal val="visible"/>
                                      </p:to>
                                    </p:set>
                                    <p:anim calcmode="lin" valueType="num">
                                      <p:cBhvr>
                                        <p:cTn id="33" dur="500" fill="hold"/>
                                        <p:tgtEl>
                                          <p:spTgt spid="340">
                                            <p:txEl>
                                              <p:pRg st="4" end="4"/>
                                            </p:txEl>
                                          </p:spTgt>
                                        </p:tgtEl>
                                        <p:attrNameLst>
                                          <p:attrName>ppt_x</p:attrName>
                                        </p:attrNameLst>
                                      </p:cBhvr>
                                      <p:tavLst>
                                        <p:tav tm="0">
                                          <p:val>
                                            <p:strVal val="0-#ppt_w/2"/>
                                          </p:val>
                                        </p:tav>
                                        <p:tav tm="100000">
                                          <p:val>
                                            <p:strVal val="#ppt_x"/>
                                          </p:val>
                                        </p:tav>
                                      </p:tavLst>
                                    </p:anim>
                                    <p:anim calcmode="lin" valueType="num">
                                      <p:cBhvr>
                                        <p:cTn id="34" dur="500" fill="hold"/>
                                        <p:tgtEl>
                                          <p:spTgt spid="340">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40" grpId="1"/>
    </p:bldLst>
  </p:timing>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170" name="Google Shape;177;p30"/>
          <p:cNvSpPr txBox="1"/>
          <p:nvPr>
            <p:ph type="title"/>
          </p:nvPr>
        </p:nvSpPr>
        <p:spPr>
          <a:xfrm>
            <a:off x="426116" y="320961"/>
            <a:ext cx="7886701" cy="994201"/>
          </a:xfrm>
          <a:prstGeom prst="rect">
            <a:avLst/>
          </a:prstGeom>
        </p:spPr>
        <p:txBody>
          <a:bodyPr/>
          <a:lstStyle>
            <a:lvl1pPr algn="ctr">
              <a:defRPr>
                <a:solidFill>
                  <a:srgbClr val="000000"/>
                </a:solidFill>
              </a:defRPr>
            </a:lvl1pPr>
          </a:lstStyle>
          <a:p>
            <a:pPr/>
            <a:r>
              <a:t>Perez v. Sturgis Facts</a:t>
            </a:r>
          </a:p>
        </p:txBody>
      </p:sp>
      <p:sp>
        <p:nvSpPr>
          <p:cNvPr id="171" name="Google Shape;178;p30"/>
          <p:cNvSpPr txBox="1"/>
          <p:nvPr>
            <p:ph type="body" idx="1"/>
          </p:nvPr>
        </p:nvSpPr>
        <p:spPr>
          <a:xfrm>
            <a:off x="252475" y="1228922"/>
            <a:ext cx="8873054" cy="5449131"/>
          </a:xfrm>
          <a:prstGeom prst="rect">
            <a:avLst/>
          </a:prstGeom>
          <a:ln w="3175">
            <a:solidFill>
              <a:srgbClr val="FFFFFF"/>
            </a:solidFill>
            <a:round/>
          </a:ln>
        </p:spPr>
        <p:txBody>
          <a:bodyPr/>
          <a:lstStyle/>
          <a:p>
            <a:pPr marL="238225" indent="-238225" defTabSz="1207008">
              <a:buClrTx/>
              <a:buSzPct val="60000"/>
              <a:buFontTx/>
              <a:buBlip>
                <a:blip r:embed="rId2"/>
              </a:buBlip>
              <a:defRPr sz="2376">
                <a:solidFill>
                  <a:srgbClr val="000000"/>
                </a:solidFill>
              </a:defRPr>
            </a:pPr>
            <a:r>
              <a:t>Miquel Perez attended school in Sturgis from ages 9-20</a:t>
            </a:r>
          </a:p>
          <a:p>
            <a:pPr marL="238225" indent="-238225" defTabSz="1207008">
              <a:buClrTx/>
              <a:buSzPct val="60000"/>
              <a:buFontTx/>
              <a:buBlip>
                <a:blip r:embed="rId2"/>
              </a:buBlip>
              <a:defRPr sz="2376">
                <a:solidFill>
                  <a:srgbClr val="000000"/>
                </a:solidFill>
              </a:defRPr>
            </a:pPr>
          </a:p>
          <a:p>
            <a:pPr marL="238225" indent="-238225" defTabSz="1207008">
              <a:spcBef>
                <a:spcPts val="0"/>
              </a:spcBef>
              <a:buClrTx/>
              <a:buSzPct val="60000"/>
              <a:buFontTx/>
              <a:buBlip>
                <a:blip r:embed="rId2"/>
              </a:buBlip>
              <a:defRPr sz="2376">
                <a:solidFill>
                  <a:srgbClr val="000000"/>
                </a:solidFill>
              </a:defRPr>
            </a:pPr>
            <a:r>
              <a:t>He is eligible for special education as a student who is deaf</a:t>
            </a:r>
          </a:p>
          <a:p>
            <a:pPr marL="238225" indent="-238225" defTabSz="1207008">
              <a:spcBef>
                <a:spcPts val="0"/>
              </a:spcBef>
              <a:buClrTx/>
              <a:buSzPct val="60000"/>
              <a:buFontTx/>
              <a:buBlip>
                <a:blip r:embed="rId2"/>
              </a:buBlip>
              <a:defRPr sz="2376">
                <a:solidFill>
                  <a:srgbClr val="000000"/>
                </a:solidFill>
              </a:defRPr>
            </a:pPr>
          </a:p>
          <a:p>
            <a:pPr marL="238225" indent="-238225" defTabSz="1207008">
              <a:spcBef>
                <a:spcPts val="0"/>
              </a:spcBef>
              <a:buClrTx/>
              <a:buSzPct val="60000"/>
              <a:buFontTx/>
              <a:buBlip>
                <a:blip r:embed="rId2"/>
              </a:buBlip>
              <a:defRPr sz="2376">
                <a:solidFill>
                  <a:srgbClr val="000000"/>
                </a:solidFill>
              </a:defRPr>
            </a:pPr>
            <a:r>
              <a:t>He requires sign language for communication</a:t>
            </a:r>
          </a:p>
          <a:p>
            <a:pPr marL="238225" indent="-238225" defTabSz="1207008">
              <a:spcBef>
                <a:spcPts val="0"/>
              </a:spcBef>
              <a:buClrTx/>
              <a:buSzPct val="60000"/>
              <a:buFontTx/>
              <a:buBlip>
                <a:blip r:embed="rId2"/>
              </a:buBlip>
              <a:defRPr sz="2376">
                <a:solidFill>
                  <a:srgbClr val="000000"/>
                </a:solidFill>
              </a:defRPr>
            </a:pPr>
          </a:p>
          <a:p>
            <a:pPr marL="238225" indent="-238225" defTabSz="1207008">
              <a:spcBef>
                <a:spcPts val="0"/>
              </a:spcBef>
              <a:buClrTx/>
              <a:buSzPct val="60000"/>
              <a:buFontTx/>
              <a:buBlip>
                <a:blip r:embed="rId2"/>
              </a:buBlip>
              <a:defRPr sz="2376">
                <a:solidFill>
                  <a:srgbClr val="000000"/>
                </a:solidFill>
              </a:defRPr>
            </a:pPr>
            <a:r>
              <a:t>Assigned an aide who did not know sign language</a:t>
            </a:r>
          </a:p>
          <a:p>
            <a:pPr marL="238225" indent="-238225" defTabSz="1207008">
              <a:spcBef>
                <a:spcPts val="0"/>
              </a:spcBef>
              <a:buClrTx/>
              <a:buSzPct val="60000"/>
              <a:buFontTx/>
              <a:buBlip>
                <a:blip r:embed="rId2"/>
              </a:buBlip>
              <a:defRPr sz="2376">
                <a:solidFill>
                  <a:srgbClr val="000000"/>
                </a:solidFill>
              </a:defRPr>
            </a:pPr>
          </a:p>
          <a:p>
            <a:pPr marL="238225" indent="-238225" defTabSz="1207008">
              <a:spcBef>
                <a:spcPts val="0"/>
              </a:spcBef>
              <a:buClrTx/>
              <a:buSzPct val="60000"/>
              <a:buFontTx/>
              <a:buBlip>
                <a:blip r:embed="rId2"/>
              </a:buBlip>
              <a:defRPr sz="2376">
                <a:solidFill>
                  <a:srgbClr val="000000"/>
                </a:solidFill>
              </a:defRPr>
            </a:pPr>
            <a:r>
              <a:t>Evidence that the aide was gone for hours a day</a:t>
            </a:r>
          </a:p>
          <a:p>
            <a:pPr marL="238225" indent="-238225" defTabSz="1207008">
              <a:spcBef>
                <a:spcPts val="0"/>
              </a:spcBef>
              <a:buClrTx/>
              <a:buSzPct val="60000"/>
              <a:buFontTx/>
              <a:buBlip>
                <a:blip r:embed="rId2"/>
              </a:buBlip>
              <a:defRPr sz="2376">
                <a:solidFill>
                  <a:srgbClr val="000000"/>
                </a:solidFill>
              </a:defRPr>
            </a:pPr>
          </a:p>
          <a:p>
            <a:pPr marL="238225" indent="-238225" defTabSz="1207008">
              <a:spcBef>
                <a:spcPts val="0"/>
              </a:spcBef>
              <a:buClrTx/>
              <a:buSzPct val="60000"/>
              <a:buFontTx/>
              <a:buBlip>
                <a:blip r:embed="rId2"/>
              </a:buBlip>
              <a:defRPr sz="2376">
                <a:solidFill>
                  <a:srgbClr val="000000"/>
                </a:solidFill>
              </a:defRPr>
            </a:pPr>
            <a:r>
              <a:t>Grades awarded during that time indicated he was doing well</a:t>
            </a:r>
          </a:p>
          <a:p>
            <a:pPr marL="0" indent="0" defTabSz="1207008">
              <a:spcBef>
                <a:spcPts val="0"/>
              </a:spcBef>
              <a:buClrTx/>
              <a:buSzTx/>
              <a:buFontTx/>
              <a:buNone/>
              <a:defRPr sz="2376">
                <a:solidFill>
                  <a:srgbClr val="000000"/>
                </a:solidFill>
              </a:defRPr>
            </a:pPr>
          </a:p>
          <a:p>
            <a:pPr marL="238225" indent="-238225" defTabSz="1207008">
              <a:spcBef>
                <a:spcPts val="0"/>
              </a:spcBef>
              <a:buClrTx/>
              <a:buSzPct val="60000"/>
              <a:buFontTx/>
              <a:buBlip>
                <a:blip r:embed="rId2"/>
              </a:buBlip>
              <a:defRPr sz="2376">
                <a:solidFill>
                  <a:srgbClr val="000000"/>
                </a:solidFill>
              </a:defRPr>
            </a:pPr>
            <a:r>
              <a:t>His parents thought he would get a high school diploma</a:t>
            </a:r>
          </a:p>
        </p:txBody>
      </p:sp>
    </p:spTree>
  </p:cSld>
  <p:clrMapOvr>
    <a:masterClrMapping/>
  </p:clrMapOvr>
  <p:transition xmlns:p14="http://schemas.microsoft.com/office/powerpoint/2010/main" spd="med" advClick="1"/>
</p:sld>
</file>

<file path=ppt/slides/slide5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342"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43" name="Enforcement of Section 504"/>
          <p:cNvSpPr txBox="1"/>
          <p:nvPr>
            <p:ph type="title"/>
          </p:nvPr>
        </p:nvSpPr>
        <p:spPr>
          <a:xfrm>
            <a:off x="533399" y="0"/>
            <a:ext cx="7793040" cy="1689100"/>
          </a:xfrm>
          <a:prstGeom prst="rect">
            <a:avLst/>
          </a:prstGeom>
        </p:spPr>
        <p:txBody>
          <a:bodyPr/>
          <a:lstStyle/>
          <a:p>
            <a:pPr/>
            <a:r>
              <a:t>Enforcement of Section 504</a:t>
            </a:r>
          </a:p>
        </p:txBody>
      </p:sp>
      <p:sp>
        <p:nvSpPr>
          <p:cNvPr id="344" name="Filing a grievance…"/>
          <p:cNvSpPr txBox="1"/>
          <p:nvPr>
            <p:ph type="body" idx="1"/>
          </p:nvPr>
        </p:nvSpPr>
        <p:spPr>
          <a:xfrm>
            <a:off x="533400" y="1905000"/>
            <a:ext cx="8610600" cy="4953000"/>
          </a:xfrm>
          <a:prstGeom prst="rect">
            <a:avLst/>
          </a:prstGeom>
        </p:spPr>
        <p:txBody>
          <a:bodyPr/>
          <a:lstStyle/>
          <a:p>
            <a:pPr marL="320841" indent="-320841">
              <a:lnSpc>
                <a:spcPct val="90000"/>
              </a:lnSpc>
              <a:buBlip>
                <a:blip r:embed="rId2"/>
              </a:buBlip>
            </a:pPr>
            <a:r>
              <a:t>Filing a grievance</a:t>
            </a:r>
          </a:p>
          <a:p>
            <a:pPr marL="320841" indent="-320841">
              <a:lnSpc>
                <a:spcPct val="90000"/>
              </a:lnSpc>
              <a:buBlip>
                <a:blip r:embed="rId2"/>
              </a:buBlip>
            </a:pPr>
            <a:r>
              <a:t>Filing a complaint with the Office of Civil Rights of the Department of Education </a:t>
            </a:r>
          </a:p>
          <a:p>
            <a:pPr lvl="1" marL="701841" indent="-320841">
              <a:lnSpc>
                <a:spcPct val="90000"/>
              </a:lnSpc>
              <a:spcBef>
                <a:spcPts val="600"/>
              </a:spcBef>
              <a:buSzPct val="60000"/>
              <a:buBlip>
                <a:blip r:embed="rId2"/>
              </a:buBlip>
            </a:pPr>
            <a:r>
              <a:t>Pre-Determination settlement process</a:t>
            </a:r>
          </a:p>
          <a:p>
            <a:pPr lvl="1" marL="701841" indent="-320841">
              <a:lnSpc>
                <a:spcPct val="90000"/>
              </a:lnSpc>
              <a:spcBef>
                <a:spcPts val="600"/>
              </a:spcBef>
              <a:buSzPct val="60000"/>
              <a:buBlip>
                <a:blip r:embed="rId2"/>
              </a:buBlip>
            </a:pPr>
            <a:r>
              <a:t>On-site investigation</a:t>
            </a:r>
          </a:p>
          <a:p>
            <a:pPr marL="360947" indent="-360947">
              <a:lnSpc>
                <a:spcPct val="90000"/>
              </a:lnSpc>
              <a:buBlip>
                <a:blip r:embed="rId2"/>
              </a:buBlip>
              <a:defRPr sz="3600"/>
            </a:pPr>
            <a:r>
              <a:t>Filing for a due process hearing</a:t>
            </a:r>
          </a:p>
          <a:p>
            <a:pPr marL="320841" indent="-320841">
              <a:lnSpc>
                <a:spcPct val="90000"/>
              </a:lnSpc>
              <a:buBlip>
                <a:blip r:embed="rId2"/>
              </a:buBlip>
            </a:pPr>
            <a:r>
              <a:t>Filing a suit in federal court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344">
                                            <p:bg/>
                                          </p:spTgt>
                                        </p:tgtEl>
                                        <p:attrNameLst>
                                          <p:attrName>style.visibility</p:attrName>
                                        </p:attrNameLst>
                                      </p:cBhvr>
                                      <p:to>
                                        <p:strVal val="visible"/>
                                      </p:to>
                                    </p:set>
                                    <p:anim calcmode="lin" valueType="num">
                                      <p:cBhvr>
                                        <p:cTn id="7" dur="500" fill="hold"/>
                                        <p:tgtEl>
                                          <p:spTgt spid="344">
                                            <p:bg/>
                                          </p:spTgt>
                                        </p:tgtEl>
                                        <p:attrNameLst>
                                          <p:attrName>ppt_x</p:attrName>
                                        </p:attrNameLst>
                                      </p:cBhvr>
                                      <p:tavLst>
                                        <p:tav tm="0">
                                          <p:val>
                                            <p:strVal val="0-#ppt_w/2"/>
                                          </p:val>
                                        </p:tav>
                                        <p:tav tm="100000">
                                          <p:val>
                                            <p:strVal val="#ppt_x"/>
                                          </p:val>
                                        </p:tav>
                                      </p:tavLst>
                                    </p:anim>
                                    <p:anim calcmode="lin" valueType="num">
                                      <p:cBhvr>
                                        <p:cTn id="8" dur="500" fill="hold"/>
                                        <p:tgtEl>
                                          <p:spTgt spid="344">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344">
                                            <p:txEl>
                                              <p:pRg st="0" end="0"/>
                                            </p:txEl>
                                          </p:spTgt>
                                        </p:tgtEl>
                                        <p:attrNameLst>
                                          <p:attrName>style.visibility</p:attrName>
                                        </p:attrNameLst>
                                      </p:cBhvr>
                                      <p:to>
                                        <p:strVal val="visible"/>
                                      </p:to>
                                    </p:set>
                                    <p:anim calcmode="lin" valueType="num">
                                      <p:cBhvr>
                                        <p:cTn id="11" dur="500" fill="hold"/>
                                        <p:tgtEl>
                                          <p:spTgt spid="344">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344">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344">
                                            <p:txEl>
                                              <p:pRg st="1" end="1"/>
                                            </p:txEl>
                                          </p:spTgt>
                                        </p:tgtEl>
                                        <p:attrNameLst>
                                          <p:attrName>style.visibility</p:attrName>
                                        </p:attrNameLst>
                                      </p:cBhvr>
                                      <p:to>
                                        <p:strVal val="visible"/>
                                      </p:to>
                                    </p:set>
                                    <p:anim calcmode="lin" valueType="num">
                                      <p:cBhvr>
                                        <p:cTn id="16" dur="500" fill="hold"/>
                                        <p:tgtEl>
                                          <p:spTgt spid="344">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344">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344">
                                            <p:txEl>
                                              <p:pRg st="2" end="2"/>
                                            </p:txEl>
                                          </p:spTgt>
                                        </p:tgtEl>
                                        <p:attrNameLst>
                                          <p:attrName>style.visibility</p:attrName>
                                        </p:attrNameLst>
                                      </p:cBhvr>
                                      <p:to>
                                        <p:strVal val="visible"/>
                                      </p:to>
                                    </p:set>
                                    <p:anim calcmode="lin" valueType="num">
                                      <p:cBhvr>
                                        <p:cTn id="21" dur="500" fill="hold"/>
                                        <p:tgtEl>
                                          <p:spTgt spid="344">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344">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8" presetID="2" grpId="1" fill="hold">
                                  <p:stCondLst>
                                    <p:cond delay="0"/>
                                  </p:stCondLst>
                                  <p:iterate type="el" backwards="0">
                                    <p:tmAbs val="0"/>
                                  </p:iterate>
                                  <p:childTnLst>
                                    <p:set>
                                      <p:cBhvr>
                                        <p:cTn id="26" fill="hold"/>
                                        <p:tgtEl>
                                          <p:spTgt spid="344">
                                            <p:txEl>
                                              <p:pRg st="3" end="3"/>
                                            </p:txEl>
                                          </p:spTgt>
                                        </p:tgtEl>
                                        <p:attrNameLst>
                                          <p:attrName>style.visibility</p:attrName>
                                        </p:attrNameLst>
                                      </p:cBhvr>
                                      <p:to>
                                        <p:strVal val="visible"/>
                                      </p:to>
                                    </p:set>
                                    <p:anim calcmode="lin" valueType="num">
                                      <p:cBhvr>
                                        <p:cTn id="27" dur="500" fill="hold"/>
                                        <p:tgtEl>
                                          <p:spTgt spid="344">
                                            <p:txEl>
                                              <p:pRg st="3" end="3"/>
                                            </p:txEl>
                                          </p:spTgt>
                                        </p:tgtEl>
                                        <p:attrNameLst>
                                          <p:attrName>ppt_x</p:attrName>
                                        </p:attrNameLst>
                                      </p:cBhvr>
                                      <p:tavLst>
                                        <p:tav tm="0">
                                          <p:val>
                                            <p:strVal val="0-#ppt_w/2"/>
                                          </p:val>
                                        </p:tav>
                                        <p:tav tm="100000">
                                          <p:val>
                                            <p:strVal val="#ppt_x"/>
                                          </p:val>
                                        </p:tav>
                                      </p:tavLst>
                                    </p:anim>
                                    <p:anim calcmode="lin" valueType="num">
                                      <p:cBhvr>
                                        <p:cTn id="28" dur="500" fill="hold"/>
                                        <p:tgtEl>
                                          <p:spTgt spid="344">
                                            <p:txEl>
                                              <p:pRg st="3" end="3"/>
                                            </p:txEl>
                                          </p:spTgt>
                                        </p:tgtEl>
                                        <p:attrNameLst>
                                          <p:attrName>ppt_y</p:attrName>
                                        </p:attrNameLst>
                                      </p:cBhvr>
                                      <p:tavLst>
                                        <p:tav tm="0">
                                          <p:val>
                                            <p:strVal val="#ppt_y"/>
                                          </p:val>
                                        </p:tav>
                                        <p:tav tm="100000">
                                          <p:val>
                                            <p:strVal val="#ppt_y"/>
                                          </p:val>
                                        </p:tav>
                                      </p:tavLst>
                                    </p:anim>
                                  </p:childTnLst>
                                </p:cTn>
                              </p:par>
                            </p:childTnLst>
                          </p:cTn>
                        </p:par>
                        <p:par>
                          <p:cTn id="29" fill="hold">
                            <p:stCondLst>
                              <p:cond delay="500"/>
                            </p:stCondLst>
                            <p:childTnLst>
                              <p:par>
                                <p:cTn id="30" presetClass="entr" nodeType="afterEffect" presetSubtype="8" presetID="2" grpId="1" fill="hold">
                                  <p:stCondLst>
                                    <p:cond delay="0"/>
                                  </p:stCondLst>
                                  <p:iterate type="el" backwards="0">
                                    <p:tmAbs val="0"/>
                                  </p:iterate>
                                  <p:childTnLst>
                                    <p:set>
                                      <p:cBhvr>
                                        <p:cTn id="31" fill="hold"/>
                                        <p:tgtEl>
                                          <p:spTgt spid="344">
                                            <p:txEl>
                                              <p:pRg st="4" end="4"/>
                                            </p:txEl>
                                          </p:spTgt>
                                        </p:tgtEl>
                                        <p:attrNameLst>
                                          <p:attrName>style.visibility</p:attrName>
                                        </p:attrNameLst>
                                      </p:cBhvr>
                                      <p:to>
                                        <p:strVal val="visible"/>
                                      </p:to>
                                    </p:set>
                                    <p:anim calcmode="lin" valueType="num">
                                      <p:cBhvr>
                                        <p:cTn id="32" dur="500" fill="hold"/>
                                        <p:tgtEl>
                                          <p:spTgt spid="344">
                                            <p:txEl>
                                              <p:pRg st="4" end="4"/>
                                            </p:txEl>
                                          </p:spTgt>
                                        </p:tgtEl>
                                        <p:attrNameLst>
                                          <p:attrName>ppt_x</p:attrName>
                                        </p:attrNameLst>
                                      </p:cBhvr>
                                      <p:tavLst>
                                        <p:tav tm="0">
                                          <p:val>
                                            <p:strVal val="0-#ppt_w/2"/>
                                          </p:val>
                                        </p:tav>
                                        <p:tav tm="100000">
                                          <p:val>
                                            <p:strVal val="#ppt_x"/>
                                          </p:val>
                                        </p:tav>
                                      </p:tavLst>
                                    </p:anim>
                                    <p:anim calcmode="lin" valueType="num">
                                      <p:cBhvr>
                                        <p:cTn id="33" dur="500" fill="hold"/>
                                        <p:tgtEl>
                                          <p:spTgt spid="344">
                                            <p:txEl>
                                              <p:pRg st="4" end="4"/>
                                            </p:txEl>
                                          </p:spTgt>
                                        </p:tgtEl>
                                        <p:attrNameLst>
                                          <p:attrName>ppt_y</p:attrName>
                                        </p:attrNameLst>
                                      </p:cBhvr>
                                      <p:tavLst>
                                        <p:tav tm="0">
                                          <p:val>
                                            <p:strVal val="#ppt_y"/>
                                          </p:val>
                                        </p:tav>
                                        <p:tav tm="100000">
                                          <p:val>
                                            <p:strVal val="#ppt_y"/>
                                          </p:val>
                                        </p:tav>
                                      </p:tavLst>
                                    </p:anim>
                                  </p:childTnLst>
                                </p:cTn>
                              </p:par>
                            </p:childTnLst>
                          </p:cTn>
                        </p:par>
                        <p:par>
                          <p:cTn id="34" fill="hold">
                            <p:stCondLst>
                              <p:cond delay="1000"/>
                            </p:stCondLst>
                            <p:childTnLst>
                              <p:par>
                                <p:cTn id="35" presetClass="entr" nodeType="afterEffect" presetSubtype="8" presetID="2" grpId="1" fill="hold">
                                  <p:stCondLst>
                                    <p:cond delay="0"/>
                                  </p:stCondLst>
                                  <p:iterate type="el" backwards="0">
                                    <p:tmAbs val="0"/>
                                  </p:iterate>
                                  <p:childTnLst>
                                    <p:set>
                                      <p:cBhvr>
                                        <p:cTn id="36" fill="hold"/>
                                        <p:tgtEl>
                                          <p:spTgt spid="344">
                                            <p:txEl>
                                              <p:pRg st="5" end="5"/>
                                            </p:txEl>
                                          </p:spTgt>
                                        </p:tgtEl>
                                        <p:attrNameLst>
                                          <p:attrName>style.visibility</p:attrName>
                                        </p:attrNameLst>
                                      </p:cBhvr>
                                      <p:to>
                                        <p:strVal val="visible"/>
                                      </p:to>
                                    </p:set>
                                    <p:anim calcmode="lin" valueType="num">
                                      <p:cBhvr>
                                        <p:cTn id="37" dur="500" fill="hold"/>
                                        <p:tgtEl>
                                          <p:spTgt spid="344">
                                            <p:txEl>
                                              <p:pRg st="5" end="5"/>
                                            </p:txEl>
                                          </p:spTgt>
                                        </p:tgtEl>
                                        <p:attrNameLst>
                                          <p:attrName>ppt_x</p:attrName>
                                        </p:attrNameLst>
                                      </p:cBhvr>
                                      <p:tavLst>
                                        <p:tav tm="0">
                                          <p:val>
                                            <p:strVal val="0-#ppt_w/2"/>
                                          </p:val>
                                        </p:tav>
                                        <p:tav tm="100000">
                                          <p:val>
                                            <p:strVal val="#ppt_x"/>
                                          </p:val>
                                        </p:tav>
                                      </p:tavLst>
                                    </p:anim>
                                    <p:anim calcmode="lin" valueType="num">
                                      <p:cBhvr>
                                        <p:cTn id="38" dur="500" fill="hold"/>
                                        <p:tgtEl>
                                          <p:spTgt spid="344">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44" grpId="1"/>
    </p:bldLst>
  </p:timing>
</p:sld>
</file>

<file path=ppt/slides/slide5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346"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47" name="Section 504 Hearing"/>
          <p:cNvSpPr txBox="1"/>
          <p:nvPr>
            <p:ph type="title"/>
          </p:nvPr>
        </p:nvSpPr>
        <p:spPr>
          <a:xfrm>
            <a:off x="609599" y="0"/>
            <a:ext cx="7793040" cy="1752600"/>
          </a:xfrm>
          <a:prstGeom prst="rect">
            <a:avLst/>
          </a:prstGeom>
        </p:spPr>
        <p:txBody>
          <a:bodyPr/>
          <a:lstStyle/>
          <a:p>
            <a:pPr/>
            <a:r>
              <a:t>Section 504 Hearing</a:t>
            </a:r>
          </a:p>
        </p:txBody>
      </p:sp>
      <p:sp>
        <p:nvSpPr>
          <p:cNvPr id="348" name="Parents may request a hearing for:…"/>
          <p:cNvSpPr txBox="1"/>
          <p:nvPr>
            <p:ph type="body" idx="1"/>
          </p:nvPr>
        </p:nvSpPr>
        <p:spPr>
          <a:xfrm>
            <a:off x="609600" y="2133600"/>
            <a:ext cx="8191500" cy="4724400"/>
          </a:xfrm>
          <a:prstGeom prst="rect">
            <a:avLst/>
          </a:prstGeom>
        </p:spPr>
        <p:txBody>
          <a:bodyPr/>
          <a:lstStyle/>
          <a:p>
            <a:pPr marL="320841" indent="-320841">
              <a:lnSpc>
                <a:spcPct val="90000"/>
              </a:lnSpc>
              <a:buBlip>
                <a:blip r:embed="rId2"/>
              </a:buBlip>
            </a:pPr>
            <a:r>
              <a:t>Parents may request a hearing for:</a:t>
            </a:r>
          </a:p>
          <a:p>
            <a:pPr lvl="1" marL="661736" indent="-280735">
              <a:lnSpc>
                <a:spcPct val="90000"/>
              </a:lnSpc>
              <a:spcBef>
                <a:spcPts val="600"/>
              </a:spcBef>
              <a:buSzPct val="60000"/>
              <a:buBlip>
                <a:blip r:embed="rId2"/>
              </a:buBlip>
              <a:defRPr sz="2800"/>
            </a:pPr>
            <a:r>
              <a:t>Identification</a:t>
            </a:r>
          </a:p>
          <a:p>
            <a:pPr lvl="1" marL="661736" indent="-280735">
              <a:lnSpc>
                <a:spcPct val="90000"/>
              </a:lnSpc>
              <a:spcBef>
                <a:spcPts val="600"/>
              </a:spcBef>
              <a:buSzPct val="60000"/>
              <a:buBlip>
                <a:blip r:embed="rId2"/>
              </a:buBlip>
              <a:defRPr sz="2800"/>
            </a:pPr>
            <a:r>
              <a:t>Programming</a:t>
            </a:r>
          </a:p>
          <a:p>
            <a:pPr lvl="1" marL="661736" indent="-280735">
              <a:lnSpc>
                <a:spcPct val="90000"/>
              </a:lnSpc>
              <a:spcBef>
                <a:spcPts val="600"/>
              </a:spcBef>
              <a:buSzPct val="60000"/>
              <a:buBlip>
                <a:blip r:embed="rId2"/>
              </a:buBlip>
              <a:defRPr sz="2800"/>
            </a:pPr>
            <a:r>
              <a:t>Discrimination</a:t>
            </a:r>
          </a:p>
          <a:p>
            <a:pPr marL="320841" indent="-320841">
              <a:lnSpc>
                <a:spcPct val="90000"/>
              </a:lnSpc>
              <a:buBlip>
                <a:blip r:embed="rId2"/>
              </a:buBlip>
            </a:pPr>
            <a:r>
              <a:t>If IDEA is involved too, the issues will be heard in one hearing</a:t>
            </a:r>
          </a:p>
          <a:p>
            <a:pPr marL="320841" indent="-320841">
              <a:lnSpc>
                <a:spcPct val="90000"/>
              </a:lnSpc>
              <a:buBlip>
                <a:blip r:embed="rId2"/>
              </a:buBlip>
            </a:pPr>
            <a:r>
              <a:t>Section 504 disputes can be heard by a hearing officer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348">
                                            <p:bg/>
                                          </p:spTgt>
                                        </p:tgtEl>
                                        <p:attrNameLst>
                                          <p:attrName>style.visibility</p:attrName>
                                        </p:attrNameLst>
                                      </p:cBhvr>
                                      <p:to>
                                        <p:strVal val="visible"/>
                                      </p:to>
                                    </p:set>
                                    <p:anim calcmode="lin" valueType="num">
                                      <p:cBhvr>
                                        <p:cTn id="7" dur="500" fill="hold"/>
                                        <p:tgtEl>
                                          <p:spTgt spid="348">
                                            <p:bg/>
                                          </p:spTgt>
                                        </p:tgtEl>
                                        <p:attrNameLst>
                                          <p:attrName>ppt_x</p:attrName>
                                        </p:attrNameLst>
                                      </p:cBhvr>
                                      <p:tavLst>
                                        <p:tav tm="0">
                                          <p:val>
                                            <p:strVal val="0-#ppt_w/2"/>
                                          </p:val>
                                        </p:tav>
                                        <p:tav tm="100000">
                                          <p:val>
                                            <p:strVal val="#ppt_x"/>
                                          </p:val>
                                        </p:tav>
                                      </p:tavLst>
                                    </p:anim>
                                    <p:anim calcmode="lin" valueType="num">
                                      <p:cBhvr>
                                        <p:cTn id="8" dur="500" fill="hold"/>
                                        <p:tgtEl>
                                          <p:spTgt spid="348">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348">
                                            <p:txEl>
                                              <p:pRg st="0" end="0"/>
                                            </p:txEl>
                                          </p:spTgt>
                                        </p:tgtEl>
                                        <p:attrNameLst>
                                          <p:attrName>style.visibility</p:attrName>
                                        </p:attrNameLst>
                                      </p:cBhvr>
                                      <p:to>
                                        <p:strVal val="visible"/>
                                      </p:to>
                                    </p:set>
                                    <p:anim calcmode="lin" valueType="num">
                                      <p:cBhvr>
                                        <p:cTn id="11" dur="500" fill="hold"/>
                                        <p:tgtEl>
                                          <p:spTgt spid="348">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348">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348">
                                            <p:txEl>
                                              <p:pRg st="1" end="1"/>
                                            </p:txEl>
                                          </p:spTgt>
                                        </p:tgtEl>
                                        <p:attrNameLst>
                                          <p:attrName>style.visibility</p:attrName>
                                        </p:attrNameLst>
                                      </p:cBhvr>
                                      <p:to>
                                        <p:strVal val="visible"/>
                                      </p:to>
                                    </p:set>
                                    <p:anim calcmode="lin" valueType="num">
                                      <p:cBhvr>
                                        <p:cTn id="16" dur="500" fill="hold"/>
                                        <p:tgtEl>
                                          <p:spTgt spid="348">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348">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348">
                                            <p:txEl>
                                              <p:pRg st="2" end="2"/>
                                            </p:txEl>
                                          </p:spTgt>
                                        </p:tgtEl>
                                        <p:attrNameLst>
                                          <p:attrName>style.visibility</p:attrName>
                                        </p:attrNameLst>
                                      </p:cBhvr>
                                      <p:to>
                                        <p:strVal val="visible"/>
                                      </p:to>
                                    </p:set>
                                    <p:anim calcmode="lin" valueType="num">
                                      <p:cBhvr>
                                        <p:cTn id="21" dur="500" fill="hold"/>
                                        <p:tgtEl>
                                          <p:spTgt spid="348">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348">
                                            <p:txEl>
                                              <p:pRg st="2" end="2"/>
                                            </p:txEl>
                                          </p:spTgt>
                                        </p:tgtEl>
                                        <p:attrNameLst>
                                          <p:attrName>ppt_y</p:attrName>
                                        </p:attrNameLst>
                                      </p:cBhvr>
                                      <p:tavLst>
                                        <p:tav tm="0">
                                          <p:val>
                                            <p:strVal val="#ppt_y"/>
                                          </p:val>
                                        </p:tav>
                                        <p:tav tm="100000">
                                          <p:val>
                                            <p:strVal val="#ppt_y"/>
                                          </p:val>
                                        </p:tav>
                                      </p:tavLst>
                                    </p:anim>
                                  </p:childTnLst>
                                </p:cTn>
                              </p:par>
                            </p:childTnLst>
                          </p:cTn>
                        </p:par>
                        <p:par>
                          <p:cTn id="23" fill="hold">
                            <p:stCondLst>
                              <p:cond delay="1500"/>
                            </p:stCondLst>
                            <p:childTnLst>
                              <p:par>
                                <p:cTn id="24" presetClass="entr" nodeType="afterEffect" presetSubtype="8" presetID="2" grpId="1" fill="hold">
                                  <p:stCondLst>
                                    <p:cond delay="0"/>
                                  </p:stCondLst>
                                  <p:iterate type="el" backwards="0">
                                    <p:tmAbs val="0"/>
                                  </p:iterate>
                                  <p:childTnLst>
                                    <p:set>
                                      <p:cBhvr>
                                        <p:cTn id="25" fill="hold"/>
                                        <p:tgtEl>
                                          <p:spTgt spid="348">
                                            <p:txEl>
                                              <p:pRg st="3" end="3"/>
                                            </p:txEl>
                                          </p:spTgt>
                                        </p:tgtEl>
                                        <p:attrNameLst>
                                          <p:attrName>style.visibility</p:attrName>
                                        </p:attrNameLst>
                                      </p:cBhvr>
                                      <p:to>
                                        <p:strVal val="visible"/>
                                      </p:to>
                                    </p:set>
                                    <p:anim calcmode="lin" valueType="num">
                                      <p:cBhvr>
                                        <p:cTn id="26" dur="500" fill="hold"/>
                                        <p:tgtEl>
                                          <p:spTgt spid="348">
                                            <p:txEl>
                                              <p:pRg st="3" end="3"/>
                                            </p:txEl>
                                          </p:spTgt>
                                        </p:tgtEl>
                                        <p:attrNameLst>
                                          <p:attrName>ppt_x</p:attrName>
                                        </p:attrNameLst>
                                      </p:cBhvr>
                                      <p:tavLst>
                                        <p:tav tm="0">
                                          <p:val>
                                            <p:strVal val="0-#ppt_w/2"/>
                                          </p:val>
                                        </p:tav>
                                        <p:tav tm="100000">
                                          <p:val>
                                            <p:strVal val="#ppt_x"/>
                                          </p:val>
                                        </p:tav>
                                      </p:tavLst>
                                    </p:anim>
                                    <p:anim calcmode="lin" valueType="num">
                                      <p:cBhvr>
                                        <p:cTn id="27" dur="500" fill="hold"/>
                                        <p:tgtEl>
                                          <p:spTgt spid="348">
                                            <p:txEl>
                                              <p:pRg st="3" end="3"/>
                                            </p:txEl>
                                          </p:spTgt>
                                        </p:tgtEl>
                                        <p:attrNameLst>
                                          <p:attrName>ppt_y</p:attrName>
                                        </p:attrNameLst>
                                      </p:cBhvr>
                                      <p:tavLst>
                                        <p:tav tm="0">
                                          <p:val>
                                            <p:strVal val="#ppt_y"/>
                                          </p:val>
                                        </p:tav>
                                        <p:tav tm="100000">
                                          <p:val>
                                            <p:strVal val="#ppt_y"/>
                                          </p:val>
                                        </p:tav>
                                      </p:tavLst>
                                    </p:anim>
                                  </p:childTnLst>
                                </p:cTn>
                              </p:par>
                            </p:childTnLst>
                          </p:cTn>
                        </p:par>
                        <p:par>
                          <p:cTn id="28" fill="hold">
                            <p:stCondLst>
                              <p:cond delay="2000"/>
                            </p:stCondLst>
                            <p:childTnLst>
                              <p:par>
                                <p:cTn id="29" presetClass="entr" nodeType="afterEffect" presetSubtype="8" presetID="2" grpId="1" fill="hold">
                                  <p:stCondLst>
                                    <p:cond delay="0"/>
                                  </p:stCondLst>
                                  <p:iterate type="el" backwards="0">
                                    <p:tmAbs val="0"/>
                                  </p:iterate>
                                  <p:childTnLst>
                                    <p:set>
                                      <p:cBhvr>
                                        <p:cTn id="30" fill="hold"/>
                                        <p:tgtEl>
                                          <p:spTgt spid="348">
                                            <p:txEl>
                                              <p:pRg st="4" end="4"/>
                                            </p:txEl>
                                          </p:spTgt>
                                        </p:tgtEl>
                                        <p:attrNameLst>
                                          <p:attrName>style.visibility</p:attrName>
                                        </p:attrNameLst>
                                      </p:cBhvr>
                                      <p:to>
                                        <p:strVal val="visible"/>
                                      </p:to>
                                    </p:set>
                                    <p:anim calcmode="lin" valueType="num">
                                      <p:cBhvr>
                                        <p:cTn id="31" dur="500" fill="hold"/>
                                        <p:tgtEl>
                                          <p:spTgt spid="348">
                                            <p:txEl>
                                              <p:pRg st="4" end="4"/>
                                            </p:txEl>
                                          </p:spTgt>
                                        </p:tgtEl>
                                        <p:attrNameLst>
                                          <p:attrName>ppt_x</p:attrName>
                                        </p:attrNameLst>
                                      </p:cBhvr>
                                      <p:tavLst>
                                        <p:tav tm="0">
                                          <p:val>
                                            <p:strVal val="0-#ppt_w/2"/>
                                          </p:val>
                                        </p:tav>
                                        <p:tav tm="100000">
                                          <p:val>
                                            <p:strVal val="#ppt_x"/>
                                          </p:val>
                                        </p:tav>
                                      </p:tavLst>
                                    </p:anim>
                                    <p:anim calcmode="lin" valueType="num">
                                      <p:cBhvr>
                                        <p:cTn id="32" dur="500" fill="hold"/>
                                        <p:tgtEl>
                                          <p:spTgt spid="348">
                                            <p:txEl>
                                              <p:pRg st="4" end="4"/>
                                            </p:txEl>
                                          </p:spTgt>
                                        </p:tgtEl>
                                        <p:attrNameLst>
                                          <p:attrName>ppt_y</p:attrName>
                                        </p:attrNameLst>
                                      </p:cBhvr>
                                      <p:tavLst>
                                        <p:tav tm="0">
                                          <p:val>
                                            <p:strVal val="#ppt_y"/>
                                          </p:val>
                                        </p:tav>
                                        <p:tav tm="100000">
                                          <p:val>
                                            <p:strVal val="#ppt_y"/>
                                          </p:val>
                                        </p:tav>
                                      </p:tavLst>
                                    </p:anim>
                                  </p:childTnLst>
                                </p:cTn>
                              </p:par>
                            </p:childTnLst>
                          </p:cTn>
                        </p:par>
                        <p:par>
                          <p:cTn id="33" fill="hold">
                            <p:stCondLst>
                              <p:cond delay="2500"/>
                            </p:stCondLst>
                            <p:childTnLst>
                              <p:par>
                                <p:cTn id="34" presetClass="entr" nodeType="afterEffect" presetSubtype="8" presetID="2" grpId="1" fill="hold">
                                  <p:stCondLst>
                                    <p:cond delay="0"/>
                                  </p:stCondLst>
                                  <p:iterate type="el" backwards="0">
                                    <p:tmAbs val="0"/>
                                  </p:iterate>
                                  <p:childTnLst>
                                    <p:set>
                                      <p:cBhvr>
                                        <p:cTn id="35" fill="hold"/>
                                        <p:tgtEl>
                                          <p:spTgt spid="348">
                                            <p:txEl>
                                              <p:pRg st="5" end="5"/>
                                            </p:txEl>
                                          </p:spTgt>
                                        </p:tgtEl>
                                        <p:attrNameLst>
                                          <p:attrName>style.visibility</p:attrName>
                                        </p:attrNameLst>
                                      </p:cBhvr>
                                      <p:to>
                                        <p:strVal val="visible"/>
                                      </p:to>
                                    </p:set>
                                    <p:anim calcmode="lin" valueType="num">
                                      <p:cBhvr>
                                        <p:cTn id="36" dur="500" fill="hold"/>
                                        <p:tgtEl>
                                          <p:spTgt spid="348">
                                            <p:txEl>
                                              <p:pRg st="5" end="5"/>
                                            </p:txEl>
                                          </p:spTgt>
                                        </p:tgtEl>
                                        <p:attrNameLst>
                                          <p:attrName>ppt_x</p:attrName>
                                        </p:attrNameLst>
                                      </p:cBhvr>
                                      <p:tavLst>
                                        <p:tav tm="0">
                                          <p:val>
                                            <p:strVal val="0-#ppt_w/2"/>
                                          </p:val>
                                        </p:tav>
                                        <p:tav tm="100000">
                                          <p:val>
                                            <p:strVal val="#ppt_x"/>
                                          </p:val>
                                        </p:tav>
                                      </p:tavLst>
                                    </p:anim>
                                    <p:anim calcmode="lin" valueType="num">
                                      <p:cBhvr>
                                        <p:cTn id="37" dur="500" fill="hold"/>
                                        <p:tgtEl>
                                          <p:spTgt spid="348">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48" grpId="1"/>
    </p:bldLst>
  </p:timing>
</p:sld>
</file>

<file path=ppt/slides/slide5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350"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51" name="OCR’s Complaint Mechanism"/>
          <p:cNvSpPr txBox="1"/>
          <p:nvPr>
            <p:ph type="title"/>
          </p:nvPr>
        </p:nvSpPr>
        <p:spPr>
          <a:xfrm>
            <a:off x="761999" y="-2"/>
            <a:ext cx="7793040" cy="1677992"/>
          </a:xfrm>
          <a:prstGeom prst="rect">
            <a:avLst/>
          </a:prstGeom>
        </p:spPr>
        <p:txBody>
          <a:bodyPr/>
          <a:lstStyle/>
          <a:p>
            <a:pPr/>
            <a:r>
              <a:t>OCR</a:t>
            </a:r>
            <a:r>
              <a:rPr>
                <a:latin typeface="Arial"/>
                <a:ea typeface="Arial"/>
                <a:cs typeface="Arial"/>
                <a:sym typeface="Arial"/>
              </a:rPr>
              <a:t>’</a:t>
            </a:r>
            <a:r>
              <a:t>s Complaint Mechanism</a:t>
            </a:r>
          </a:p>
        </p:txBody>
      </p:sp>
      <p:sp>
        <p:nvSpPr>
          <p:cNvPr id="352" name="Parental grievances with school districts can be reported directly to OCR…"/>
          <p:cNvSpPr txBox="1"/>
          <p:nvPr>
            <p:ph type="body" idx="1"/>
          </p:nvPr>
        </p:nvSpPr>
        <p:spPr>
          <a:xfrm>
            <a:off x="762000" y="1905000"/>
            <a:ext cx="7772400" cy="4953000"/>
          </a:xfrm>
          <a:prstGeom prst="rect">
            <a:avLst/>
          </a:prstGeom>
        </p:spPr>
        <p:txBody>
          <a:bodyPr/>
          <a:lstStyle/>
          <a:p>
            <a:pPr marL="320841" indent="-320841">
              <a:lnSpc>
                <a:spcPct val="90000"/>
              </a:lnSpc>
              <a:buBlip>
                <a:blip r:embed="rId2"/>
              </a:buBlip>
            </a:pPr>
            <a:r>
              <a:t>Parental grievances with school districts can be reported directly to OCR</a:t>
            </a:r>
          </a:p>
          <a:p>
            <a:pPr lvl="1" marL="661736" indent="-280735">
              <a:lnSpc>
                <a:spcPct val="90000"/>
              </a:lnSpc>
              <a:spcBef>
                <a:spcPts val="600"/>
              </a:spcBef>
              <a:buSzPct val="60000"/>
              <a:buBlip>
                <a:blip r:embed="rId2"/>
              </a:buBlip>
              <a:defRPr sz="2800"/>
            </a:pPr>
            <a:r>
              <a:t>180 days of infraction</a:t>
            </a:r>
          </a:p>
          <a:p>
            <a:pPr marL="320841" indent="-320841">
              <a:lnSpc>
                <a:spcPct val="90000"/>
              </a:lnSpc>
              <a:buBlip>
                <a:blip r:embed="rId2"/>
              </a:buBlip>
            </a:pPr>
            <a:r>
              <a:t>OCR will screen the complaint for merit and appropriateness</a:t>
            </a:r>
          </a:p>
          <a:p>
            <a:pPr lvl="1" marL="661736" indent="-280735">
              <a:lnSpc>
                <a:spcPct val="90000"/>
              </a:lnSpc>
              <a:spcBef>
                <a:spcPts val="600"/>
              </a:spcBef>
              <a:buSzPct val="60000"/>
              <a:buBlip>
                <a:blip r:embed="rId2"/>
              </a:buBlip>
              <a:defRPr sz="2800"/>
            </a:pPr>
            <a:r>
              <a:t>OCR usually sticks to procedural issues</a:t>
            </a:r>
          </a:p>
          <a:p>
            <a:pPr marL="320841" indent="-320841">
              <a:lnSpc>
                <a:spcPct val="90000"/>
              </a:lnSpc>
              <a:buBlip>
                <a:blip r:embed="rId2"/>
              </a:buBlip>
            </a:pPr>
            <a:r>
              <a:t>If it is an appropriate complaint, OCR will begin an investigation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352">
                                            <p:bg/>
                                          </p:spTgt>
                                        </p:tgtEl>
                                        <p:attrNameLst>
                                          <p:attrName>style.visibility</p:attrName>
                                        </p:attrNameLst>
                                      </p:cBhvr>
                                      <p:to>
                                        <p:strVal val="visible"/>
                                      </p:to>
                                    </p:set>
                                    <p:anim calcmode="lin" valueType="num">
                                      <p:cBhvr>
                                        <p:cTn id="7" dur="500" fill="hold"/>
                                        <p:tgtEl>
                                          <p:spTgt spid="352">
                                            <p:bg/>
                                          </p:spTgt>
                                        </p:tgtEl>
                                        <p:attrNameLst>
                                          <p:attrName>ppt_x</p:attrName>
                                        </p:attrNameLst>
                                      </p:cBhvr>
                                      <p:tavLst>
                                        <p:tav tm="0">
                                          <p:val>
                                            <p:strVal val="0-#ppt_w/2"/>
                                          </p:val>
                                        </p:tav>
                                        <p:tav tm="100000">
                                          <p:val>
                                            <p:strVal val="#ppt_x"/>
                                          </p:val>
                                        </p:tav>
                                      </p:tavLst>
                                    </p:anim>
                                    <p:anim calcmode="lin" valueType="num">
                                      <p:cBhvr>
                                        <p:cTn id="8" dur="500" fill="hold"/>
                                        <p:tgtEl>
                                          <p:spTgt spid="352">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352">
                                            <p:txEl>
                                              <p:pRg st="0" end="0"/>
                                            </p:txEl>
                                          </p:spTgt>
                                        </p:tgtEl>
                                        <p:attrNameLst>
                                          <p:attrName>style.visibility</p:attrName>
                                        </p:attrNameLst>
                                      </p:cBhvr>
                                      <p:to>
                                        <p:strVal val="visible"/>
                                      </p:to>
                                    </p:set>
                                    <p:anim calcmode="lin" valueType="num">
                                      <p:cBhvr>
                                        <p:cTn id="11" dur="500" fill="hold"/>
                                        <p:tgtEl>
                                          <p:spTgt spid="352">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352">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352">
                                            <p:txEl>
                                              <p:pRg st="1" end="1"/>
                                            </p:txEl>
                                          </p:spTgt>
                                        </p:tgtEl>
                                        <p:attrNameLst>
                                          <p:attrName>style.visibility</p:attrName>
                                        </p:attrNameLst>
                                      </p:cBhvr>
                                      <p:to>
                                        <p:strVal val="visible"/>
                                      </p:to>
                                    </p:set>
                                    <p:anim calcmode="lin" valueType="num">
                                      <p:cBhvr>
                                        <p:cTn id="16" dur="500" fill="hold"/>
                                        <p:tgtEl>
                                          <p:spTgt spid="352">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352">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352">
                                            <p:txEl>
                                              <p:pRg st="2" end="2"/>
                                            </p:txEl>
                                          </p:spTgt>
                                        </p:tgtEl>
                                        <p:attrNameLst>
                                          <p:attrName>style.visibility</p:attrName>
                                        </p:attrNameLst>
                                      </p:cBhvr>
                                      <p:to>
                                        <p:strVal val="visible"/>
                                      </p:to>
                                    </p:set>
                                    <p:anim calcmode="lin" valueType="num">
                                      <p:cBhvr>
                                        <p:cTn id="21" dur="500" fill="hold"/>
                                        <p:tgtEl>
                                          <p:spTgt spid="352">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352">
                                            <p:txEl>
                                              <p:pRg st="2" end="2"/>
                                            </p:txEl>
                                          </p:spTgt>
                                        </p:tgtEl>
                                        <p:attrNameLst>
                                          <p:attrName>ppt_y</p:attrName>
                                        </p:attrNameLst>
                                      </p:cBhvr>
                                      <p:tavLst>
                                        <p:tav tm="0">
                                          <p:val>
                                            <p:strVal val="#ppt_y"/>
                                          </p:val>
                                        </p:tav>
                                        <p:tav tm="100000">
                                          <p:val>
                                            <p:strVal val="#ppt_y"/>
                                          </p:val>
                                        </p:tav>
                                      </p:tavLst>
                                    </p:anim>
                                  </p:childTnLst>
                                </p:cTn>
                              </p:par>
                            </p:childTnLst>
                          </p:cTn>
                        </p:par>
                        <p:par>
                          <p:cTn id="23" fill="hold">
                            <p:stCondLst>
                              <p:cond delay="1500"/>
                            </p:stCondLst>
                            <p:childTnLst>
                              <p:par>
                                <p:cTn id="24" presetClass="entr" nodeType="afterEffect" presetSubtype="8" presetID="2" grpId="1" fill="hold">
                                  <p:stCondLst>
                                    <p:cond delay="0"/>
                                  </p:stCondLst>
                                  <p:iterate type="el" backwards="0">
                                    <p:tmAbs val="0"/>
                                  </p:iterate>
                                  <p:childTnLst>
                                    <p:set>
                                      <p:cBhvr>
                                        <p:cTn id="25" fill="hold"/>
                                        <p:tgtEl>
                                          <p:spTgt spid="352">
                                            <p:txEl>
                                              <p:pRg st="3" end="3"/>
                                            </p:txEl>
                                          </p:spTgt>
                                        </p:tgtEl>
                                        <p:attrNameLst>
                                          <p:attrName>style.visibility</p:attrName>
                                        </p:attrNameLst>
                                      </p:cBhvr>
                                      <p:to>
                                        <p:strVal val="visible"/>
                                      </p:to>
                                    </p:set>
                                    <p:anim calcmode="lin" valueType="num">
                                      <p:cBhvr>
                                        <p:cTn id="26" dur="500" fill="hold"/>
                                        <p:tgtEl>
                                          <p:spTgt spid="352">
                                            <p:txEl>
                                              <p:pRg st="3" end="3"/>
                                            </p:txEl>
                                          </p:spTgt>
                                        </p:tgtEl>
                                        <p:attrNameLst>
                                          <p:attrName>ppt_x</p:attrName>
                                        </p:attrNameLst>
                                      </p:cBhvr>
                                      <p:tavLst>
                                        <p:tav tm="0">
                                          <p:val>
                                            <p:strVal val="0-#ppt_w/2"/>
                                          </p:val>
                                        </p:tav>
                                        <p:tav tm="100000">
                                          <p:val>
                                            <p:strVal val="#ppt_x"/>
                                          </p:val>
                                        </p:tav>
                                      </p:tavLst>
                                    </p:anim>
                                    <p:anim calcmode="lin" valueType="num">
                                      <p:cBhvr>
                                        <p:cTn id="27" dur="500" fill="hold"/>
                                        <p:tgtEl>
                                          <p:spTgt spid="352">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Class="entr" nodeType="clickEffect" presetSubtype="8" presetID="2" grpId="1" fill="hold">
                                  <p:stCondLst>
                                    <p:cond delay="0"/>
                                  </p:stCondLst>
                                  <p:iterate type="el" backwards="0">
                                    <p:tmAbs val="0"/>
                                  </p:iterate>
                                  <p:childTnLst>
                                    <p:set>
                                      <p:cBhvr>
                                        <p:cTn id="31" fill="hold"/>
                                        <p:tgtEl>
                                          <p:spTgt spid="352">
                                            <p:txEl>
                                              <p:pRg st="4" end="4"/>
                                            </p:txEl>
                                          </p:spTgt>
                                        </p:tgtEl>
                                        <p:attrNameLst>
                                          <p:attrName>style.visibility</p:attrName>
                                        </p:attrNameLst>
                                      </p:cBhvr>
                                      <p:to>
                                        <p:strVal val="visible"/>
                                      </p:to>
                                    </p:set>
                                    <p:anim calcmode="lin" valueType="num">
                                      <p:cBhvr>
                                        <p:cTn id="32" dur="500" fill="hold"/>
                                        <p:tgtEl>
                                          <p:spTgt spid="352">
                                            <p:txEl>
                                              <p:pRg st="4" end="4"/>
                                            </p:txEl>
                                          </p:spTgt>
                                        </p:tgtEl>
                                        <p:attrNameLst>
                                          <p:attrName>ppt_x</p:attrName>
                                        </p:attrNameLst>
                                      </p:cBhvr>
                                      <p:tavLst>
                                        <p:tav tm="0">
                                          <p:val>
                                            <p:strVal val="0-#ppt_w/2"/>
                                          </p:val>
                                        </p:tav>
                                        <p:tav tm="100000">
                                          <p:val>
                                            <p:strVal val="#ppt_x"/>
                                          </p:val>
                                        </p:tav>
                                      </p:tavLst>
                                    </p:anim>
                                    <p:anim calcmode="lin" valueType="num">
                                      <p:cBhvr>
                                        <p:cTn id="33" dur="500" fill="hold"/>
                                        <p:tgtEl>
                                          <p:spTgt spid="352">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52" grpId="1"/>
    </p:bldLst>
  </p:timing>
</p:sld>
</file>

<file path=ppt/slides/slide5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354"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55" name="OCR Investigation"/>
          <p:cNvSpPr txBox="1"/>
          <p:nvPr>
            <p:ph type="title"/>
          </p:nvPr>
        </p:nvSpPr>
        <p:spPr>
          <a:xfrm>
            <a:off x="533400" y="0"/>
            <a:ext cx="8267700" cy="1676400"/>
          </a:xfrm>
          <a:prstGeom prst="rect">
            <a:avLst/>
          </a:prstGeom>
        </p:spPr>
        <p:txBody>
          <a:bodyPr/>
          <a:lstStyle/>
          <a:p>
            <a:pPr/>
            <a:r>
              <a:t>OCR Investigation</a:t>
            </a:r>
          </a:p>
        </p:txBody>
      </p:sp>
      <p:sp>
        <p:nvSpPr>
          <p:cNvPr id="356" name="OCR asks for documents and, if necessary, interviews school officials…"/>
          <p:cNvSpPr txBox="1"/>
          <p:nvPr>
            <p:ph type="body" idx="1"/>
          </p:nvPr>
        </p:nvSpPr>
        <p:spPr>
          <a:xfrm>
            <a:off x="533400" y="1828800"/>
            <a:ext cx="8610600" cy="5029200"/>
          </a:xfrm>
          <a:prstGeom prst="rect">
            <a:avLst/>
          </a:prstGeom>
        </p:spPr>
        <p:txBody>
          <a:bodyPr/>
          <a:lstStyle/>
          <a:p>
            <a:pPr marL="360947" indent="-360947">
              <a:lnSpc>
                <a:spcPct val="90000"/>
              </a:lnSpc>
              <a:buBlip>
                <a:blip r:embed="rId2"/>
              </a:buBlip>
              <a:defRPr sz="3600"/>
            </a:pPr>
            <a:r>
              <a:t>OCR asks for documents and, if necessary, interviews school officials</a:t>
            </a:r>
          </a:p>
          <a:p>
            <a:pPr marL="360947" indent="-360947">
              <a:lnSpc>
                <a:spcPct val="90000"/>
              </a:lnSpc>
              <a:buBlip>
                <a:blip r:embed="rId2"/>
              </a:buBlip>
              <a:defRPr sz="3600"/>
            </a:pPr>
            <a:r>
              <a:t>OCR will first seek Early Complaint Resolution (parties resolve problem)</a:t>
            </a:r>
          </a:p>
          <a:p>
            <a:pPr marL="360947" indent="-360947">
              <a:lnSpc>
                <a:spcPct val="90000"/>
              </a:lnSpc>
              <a:buBlip>
                <a:blip r:embed="rId2"/>
              </a:buBlip>
              <a:defRPr sz="3600"/>
            </a:pPr>
            <a:r>
              <a:t>Formal investigation</a:t>
            </a:r>
          </a:p>
          <a:p>
            <a:pPr lvl="1" marL="701841" indent="-320841">
              <a:lnSpc>
                <a:spcPct val="90000"/>
              </a:lnSpc>
              <a:spcBef>
                <a:spcPts val="600"/>
              </a:spcBef>
              <a:buSzPct val="60000"/>
              <a:buBlip>
                <a:blip r:embed="rId2"/>
              </a:buBlip>
            </a:pPr>
            <a:r>
              <a:t>Violation = A letter of finding is issued</a:t>
            </a:r>
          </a:p>
          <a:p>
            <a:pPr lvl="1" marL="701841" indent="-320841">
              <a:lnSpc>
                <a:spcPct val="90000"/>
              </a:lnSpc>
              <a:spcBef>
                <a:spcPts val="600"/>
              </a:spcBef>
              <a:buSzPct val="60000"/>
              <a:buBlip>
                <a:blip r:embed="rId2"/>
              </a:buBlip>
            </a:pPr>
            <a:r>
              <a:t>Violation = OCR requires a monitored written agreement from the school</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356">
                                            <p:bg/>
                                          </p:spTgt>
                                        </p:tgtEl>
                                        <p:attrNameLst>
                                          <p:attrName>style.visibility</p:attrName>
                                        </p:attrNameLst>
                                      </p:cBhvr>
                                      <p:to>
                                        <p:strVal val="visible"/>
                                      </p:to>
                                    </p:set>
                                    <p:anim calcmode="lin" valueType="num">
                                      <p:cBhvr>
                                        <p:cTn id="7" dur="500" fill="hold"/>
                                        <p:tgtEl>
                                          <p:spTgt spid="356">
                                            <p:bg/>
                                          </p:spTgt>
                                        </p:tgtEl>
                                        <p:attrNameLst>
                                          <p:attrName>ppt_x</p:attrName>
                                        </p:attrNameLst>
                                      </p:cBhvr>
                                      <p:tavLst>
                                        <p:tav tm="0">
                                          <p:val>
                                            <p:strVal val="0-#ppt_w/2"/>
                                          </p:val>
                                        </p:tav>
                                        <p:tav tm="100000">
                                          <p:val>
                                            <p:strVal val="#ppt_x"/>
                                          </p:val>
                                        </p:tav>
                                      </p:tavLst>
                                    </p:anim>
                                    <p:anim calcmode="lin" valueType="num">
                                      <p:cBhvr>
                                        <p:cTn id="8" dur="500" fill="hold"/>
                                        <p:tgtEl>
                                          <p:spTgt spid="356">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356">
                                            <p:txEl>
                                              <p:pRg st="0" end="0"/>
                                            </p:txEl>
                                          </p:spTgt>
                                        </p:tgtEl>
                                        <p:attrNameLst>
                                          <p:attrName>style.visibility</p:attrName>
                                        </p:attrNameLst>
                                      </p:cBhvr>
                                      <p:to>
                                        <p:strVal val="visible"/>
                                      </p:to>
                                    </p:set>
                                    <p:anim calcmode="lin" valueType="num">
                                      <p:cBhvr>
                                        <p:cTn id="11" dur="500" fill="hold"/>
                                        <p:tgtEl>
                                          <p:spTgt spid="356">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356">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356">
                                            <p:txEl>
                                              <p:pRg st="1" end="1"/>
                                            </p:txEl>
                                          </p:spTgt>
                                        </p:tgtEl>
                                        <p:attrNameLst>
                                          <p:attrName>style.visibility</p:attrName>
                                        </p:attrNameLst>
                                      </p:cBhvr>
                                      <p:to>
                                        <p:strVal val="visible"/>
                                      </p:to>
                                    </p:set>
                                    <p:anim calcmode="lin" valueType="num">
                                      <p:cBhvr>
                                        <p:cTn id="16" dur="500" fill="hold"/>
                                        <p:tgtEl>
                                          <p:spTgt spid="356">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356">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356">
                                            <p:txEl>
                                              <p:pRg st="2" end="2"/>
                                            </p:txEl>
                                          </p:spTgt>
                                        </p:tgtEl>
                                        <p:attrNameLst>
                                          <p:attrName>style.visibility</p:attrName>
                                        </p:attrNameLst>
                                      </p:cBhvr>
                                      <p:to>
                                        <p:strVal val="visible"/>
                                      </p:to>
                                    </p:set>
                                    <p:anim calcmode="lin" valueType="num">
                                      <p:cBhvr>
                                        <p:cTn id="21" dur="500" fill="hold"/>
                                        <p:tgtEl>
                                          <p:spTgt spid="356">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356">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8" presetID="2" grpId="1" fill="hold">
                                  <p:stCondLst>
                                    <p:cond delay="0"/>
                                  </p:stCondLst>
                                  <p:iterate type="el" backwards="0">
                                    <p:tmAbs val="0"/>
                                  </p:iterate>
                                  <p:childTnLst>
                                    <p:set>
                                      <p:cBhvr>
                                        <p:cTn id="26" fill="hold"/>
                                        <p:tgtEl>
                                          <p:spTgt spid="356">
                                            <p:txEl>
                                              <p:pRg st="3" end="3"/>
                                            </p:txEl>
                                          </p:spTgt>
                                        </p:tgtEl>
                                        <p:attrNameLst>
                                          <p:attrName>style.visibility</p:attrName>
                                        </p:attrNameLst>
                                      </p:cBhvr>
                                      <p:to>
                                        <p:strVal val="visible"/>
                                      </p:to>
                                    </p:set>
                                    <p:anim calcmode="lin" valueType="num">
                                      <p:cBhvr>
                                        <p:cTn id="27" dur="500" fill="hold"/>
                                        <p:tgtEl>
                                          <p:spTgt spid="356">
                                            <p:txEl>
                                              <p:pRg st="3" end="3"/>
                                            </p:txEl>
                                          </p:spTgt>
                                        </p:tgtEl>
                                        <p:attrNameLst>
                                          <p:attrName>ppt_x</p:attrName>
                                        </p:attrNameLst>
                                      </p:cBhvr>
                                      <p:tavLst>
                                        <p:tav tm="0">
                                          <p:val>
                                            <p:strVal val="0-#ppt_w/2"/>
                                          </p:val>
                                        </p:tav>
                                        <p:tav tm="100000">
                                          <p:val>
                                            <p:strVal val="#ppt_x"/>
                                          </p:val>
                                        </p:tav>
                                      </p:tavLst>
                                    </p:anim>
                                    <p:anim calcmode="lin" valueType="num">
                                      <p:cBhvr>
                                        <p:cTn id="28" dur="500" fill="hold"/>
                                        <p:tgtEl>
                                          <p:spTgt spid="356">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8" presetID="2" grpId="1" fill="hold">
                                  <p:stCondLst>
                                    <p:cond delay="0"/>
                                  </p:stCondLst>
                                  <p:iterate type="el" backwards="0">
                                    <p:tmAbs val="0"/>
                                  </p:iterate>
                                  <p:childTnLst>
                                    <p:set>
                                      <p:cBhvr>
                                        <p:cTn id="32" fill="hold"/>
                                        <p:tgtEl>
                                          <p:spTgt spid="356">
                                            <p:txEl>
                                              <p:pRg st="4" end="4"/>
                                            </p:txEl>
                                          </p:spTgt>
                                        </p:tgtEl>
                                        <p:attrNameLst>
                                          <p:attrName>style.visibility</p:attrName>
                                        </p:attrNameLst>
                                      </p:cBhvr>
                                      <p:to>
                                        <p:strVal val="visible"/>
                                      </p:to>
                                    </p:set>
                                    <p:anim calcmode="lin" valueType="num">
                                      <p:cBhvr>
                                        <p:cTn id="33" dur="500" fill="hold"/>
                                        <p:tgtEl>
                                          <p:spTgt spid="356">
                                            <p:txEl>
                                              <p:pRg st="4" end="4"/>
                                            </p:txEl>
                                          </p:spTgt>
                                        </p:tgtEl>
                                        <p:attrNameLst>
                                          <p:attrName>ppt_x</p:attrName>
                                        </p:attrNameLst>
                                      </p:cBhvr>
                                      <p:tavLst>
                                        <p:tav tm="0">
                                          <p:val>
                                            <p:strVal val="0-#ppt_w/2"/>
                                          </p:val>
                                        </p:tav>
                                        <p:tav tm="100000">
                                          <p:val>
                                            <p:strVal val="#ppt_x"/>
                                          </p:val>
                                        </p:tav>
                                      </p:tavLst>
                                    </p:anim>
                                    <p:anim calcmode="lin" valueType="num">
                                      <p:cBhvr>
                                        <p:cTn id="34" dur="500" fill="hold"/>
                                        <p:tgtEl>
                                          <p:spTgt spid="356">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56" grpId="1"/>
    </p:bldLst>
  </p:timing>
</p:sld>
</file>

<file path=ppt/slides/slide5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358"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59" name="Sanctions"/>
          <p:cNvSpPr txBox="1"/>
          <p:nvPr>
            <p:ph type="title"/>
          </p:nvPr>
        </p:nvSpPr>
        <p:spPr>
          <a:xfrm>
            <a:off x="685799" y="0"/>
            <a:ext cx="7793040" cy="1676400"/>
          </a:xfrm>
          <a:prstGeom prst="rect">
            <a:avLst/>
          </a:prstGeom>
        </p:spPr>
        <p:txBody>
          <a:bodyPr/>
          <a:lstStyle>
            <a:lvl1pPr>
              <a:defRPr>
                <a:latin typeface="Arial"/>
                <a:ea typeface="Arial"/>
                <a:cs typeface="Arial"/>
                <a:sym typeface="Arial"/>
              </a:defRPr>
            </a:lvl1pPr>
          </a:lstStyle>
          <a:p>
            <a:pPr/>
            <a:r>
              <a:t>Sanctions</a:t>
            </a:r>
          </a:p>
        </p:txBody>
      </p:sp>
      <p:sp>
        <p:nvSpPr>
          <p:cNvPr id="360" name="As a result of OCR investigations, a school district will usually voluntarily change its procedures to comply with Section 504…"/>
          <p:cNvSpPr txBox="1"/>
          <p:nvPr>
            <p:ph type="body" idx="1"/>
          </p:nvPr>
        </p:nvSpPr>
        <p:spPr>
          <a:xfrm>
            <a:off x="609600" y="1828800"/>
            <a:ext cx="8534400" cy="5029200"/>
          </a:xfrm>
          <a:prstGeom prst="rect">
            <a:avLst/>
          </a:prstGeom>
        </p:spPr>
        <p:txBody>
          <a:bodyPr/>
          <a:lstStyle/>
          <a:p>
            <a:pPr marL="320841" indent="-320841">
              <a:lnSpc>
                <a:spcPct val="90000"/>
              </a:lnSpc>
              <a:buBlip>
                <a:blip r:embed="rId2"/>
              </a:buBlip>
            </a:pPr>
            <a:r>
              <a:t>As a result of OCR investigations, a school district will usually voluntarily change its procedures to comply with Section 504</a:t>
            </a:r>
          </a:p>
          <a:p>
            <a:pPr marL="320841" indent="-320841">
              <a:lnSpc>
                <a:spcPct val="90000"/>
              </a:lnSpc>
              <a:buBlip>
                <a:blip r:embed="rId2"/>
              </a:buBlip>
            </a:pPr>
            <a:r>
              <a:t>If a school refuses to comply with an OCR ruling, OCR may:</a:t>
            </a:r>
          </a:p>
          <a:p>
            <a:pPr lvl="1" marL="661736" indent="-280735">
              <a:lnSpc>
                <a:spcPct val="90000"/>
              </a:lnSpc>
              <a:spcBef>
                <a:spcPts val="600"/>
              </a:spcBef>
              <a:buSzPct val="60000"/>
              <a:buBlip>
                <a:blip r:embed="rId2"/>
              </a:buBlip>
              <a:defRPr sz="2800"/>
            </a:pPr>
            <a:r>
              <a:t>Begin procedures to terminate federal funding or </a:t>
            </a:r>
          </a:p>
          <a:p>
            <a:pPr lvl="1" marL="661736" indent="-280735">
              <a:lnSpc>
                <a:spcPct val="90000"/>
              </a:lnSpc>
              <a:spcBef>
                <a:spcPts val="600"/>
              </a:spcBef>
              <a:buSzPct val="60000"/>
              <a:buBlip>
                <a:blip r:embed="rId2"/>
              </a:buBlip>
              <a:defRPr sz="2800"/>
            </a:pPr>
            <a:r>
              <a:t>Refer the matter to the Justice Department for enforcement in court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360">
                                            <p:bg/>
                                          </p:spTgt>
                                        </p:tgtEl>
                                        <p:attrNameLst>
                                          <p:attrName>style.visibility</p:attrName>
                                        </p:attrNameLst>
                                      </p:cBhvr>
                                      <p:to>
                                        <p:strVal val="visible"/>
                                      </p:to>
                                    </p:set>
                                    <p:anim calcmode="lin" valueType="num">
                                      <p:cBhvr>
                                        <p:cTn id="7" dur="500" fill="hold"/>
                                        <p:tgtEl>
                                          <p:spTgt spid="360">
                                            <p:bg/>
                                          </p:spTgt>
                                        </p:tgtEl>
                                        <p:attrNameLst>
                                          <p:attrName>ppt_x</p:attrName>
                                        </p:attrNameLst>
                                      </p:cBhvr>
                                      <p:tavLst>
                                        <p:tav tm="0">
                                          <p:val>
                                            <p:strVal val="0-#ppt_w/2"/>
                                          </p:val>
                                        </p:tav>
                                        <p:tav tm="100000">
                                          <p:val>
                                            <p:strVal val="#ppt_x"/>
                                          </p:val>
                                        </p:tav>
                                      </p:tavLst>
                                    </p:anim>
                                    <p:anim calcmode="lin" valueType="num">
                                      <p:cBhvr>
                                        <p:cTn id="8" dur="500" fill="hold"/>
                                        <p:tgtEl>
                                          <p:spTgt spid="360">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360">
                                            <p:txEl>
                                              <p:pRg st="0" end="0"/>
                                            </p:txEl>
                                          </p:spTgt>
                                        </p:tgtEl>
                                        <p:attrNameLst>
                                          <p:attrName>style.visibility</p:attrName>
                                        </p:attrNameLst>
                                      </p:cBhvr>
                                      <p:to>
                                        <p:strVal val="visible"/>
                                      </p:to>
                                    </p:set>
                                    <p:anim calcmode="lin" valueType="num">
                                      <p:cBhvr>
                                        <p:cTn id="11" dur="500" fill="hold"/>
                                        <p:tgtEl>
                                          <p:spTgt spid="360">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360">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360">
                                            <p:txEl>
                                              <p:pRg st="1" end="1"/>
                                            </p:txEl>
                                          </p:spTgt>
                                        </p:tgtEl>
                                        <p:attrNameLst>
                                          <p:attrName>style.visibility</p:attrName>
                                        </p:attrNameLst>
                                      </p:cBhvr>
                                      <p:to>
                                        <p:strVal val="visible"/>
                                      </p:to>
                                    </p:set>
                                    <p:anim calcmode="lin" valueType="num">
                                      <p:cBhvr>
                                        <p:cTn id="16" dur="500" fill="hold"/>
                                        <p:tgtEl>
                                          <p:spTgt spid="360">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360">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360">
                                            <p:txEl>
                                              <p:pRg st="2" end="2"/>
                                            </p:txEl>
                                          </p:spTgt>
                                        </p:tgtEl>
                                        <p:attrNameLst>
                                          <p:attrName>style.visibility</p:attrName>
                                        </p:attrNameLst>
                                      </p:cBhvr>
                                      <p:to>
                                        <p:strVal val="visible"/>
                                      </p:to>
                                    </p:set>
                                    <p:anim calcmode="lin" valueType="num">
                                      <p:cBhvr>
                                        <p:cTn id="21" dur="500" fill="hold"/>
                                        <p:tgtEl>
                                          <p:spTgt spid="360">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36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8" presetID="2" grpId="1" fill="hold">
                                  <p:stCondLst>
                                    <p:cond delay="0"/>
                                  </p:stCondLst>
                                  <p:iterate type="el" backwards="0">
                                    <p:tmAbs val="0"/>
                                  </p:iterate>
                                  <p:childTnLst>
                                    <p:set>
                                      <p:cBhvr>
                                        <p:cTn id="26" fill="hold"/>
                                        <p:tgtEl>
                                          <p:spTgt spid="360">
                                            <p:txEl>
                                              <p:pRg st="3" end="3"/>
                                            </p:txEl>
                                          </p:spTgt>
                                        </p:tgtEl>
                                        <p:attrNameLst>
                                          <p:attrName>style.visibility</p:attrName>
                                        </p:attrNameLst>
                                      </p:cBhvr>
                                      <p:to>
                                        <p:strVal val="visible"/>
                                      </p:to>
                                    </p:set>
                                    <p:anim calcmode="lin" valueType="num">
                                      <p:cBhvr>
                                        <p:cTn id="27" dur="500" fill="hold"/>
                                        <p:tgtEl>
                                          <p:spTgt spid="360">
                                            <p:txEl>
                                              <p:pRg st="3" end="3"/>
                                            </p:txEl>
                                          </p:spTgt>
                                        </p:tgtEl>
                                        <p:attrNameLst>
                                          <p:attrName>ppt_x</p:attrName>
                                        </p:attrNameLst>
                                      </p:cBhvr>
                                      <p:tavLst>
                                        <p:tav tm="0">
                                          <p:val>
                                            <p:strVal val="0-#ppt_w/2"/>
                                          </p:val>
                                        </p:tav>
                                        <p:tav tm="100000">
                                          <p:val>
                                            <p:strVal val="#ppt_x"/>
                                          </p:val>
                                        </p:tav>
                                      </p:tavLst>
                                    </p:anim>
                                    <p:anim calcmode="lin" valueType="num">
                                      <p:cBhvr>
                                        <p:cTn id="28" dur="500" fill="hold"/>
                                        <p:tgtEl>
                                          <p:spTgt spid="360">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60" grpId="1"/>
    </p:bldLst>
  </p:timing>
</p:sld>
</file>

<file path=ppt/slides/slide5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362"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63" name="Litigation"/>
          <p:cNvSpPr txBox="1"/>
          <p:nvPr>
            <p:ph type="title"/>
          </p:nvPr>
        </p:nvSpPr>
        <p:spPr>
          <a:xfrm>
            <a:off x="761999" y="-2"/>
            <a:ext cx="7793040" cy="1779592"/>
          </a:xfrm>
          <a:prstGeom prst="rect">
            <a:avLst/>
          </a:prstGeom>
        </p:spPr>
        <p:txBody>
          <a:bodyPr/>
          <a:lstStyle/>
          <a:p>
            <a:pPr/>
            <a:r>
              <a:t>Litigation</a:t>
            </a:r>
          </a:p>
        </p:txBody>
      </p:sp>
      <p:sp>
        <p:nvSpPr>
          <p:cNvPr id="364" name="Parents of stand-alone Section 504 students may file a civil action…"/>
          <p:cNvSpPr txBox="1"/>
          <p:nvPr>
            <p:ph type="body" idx="1"/>
          </p:nvPr>
        </p:nvSpPr>
        <p:spPr>
          <a:xfrm>
            <a:off x="762000" y="1981200"/>
            <a:ext cx="7772400" cy="4876800"/>
          </a:xfrm>
          <a:prstGeom prst="rect">
            <a:avLst/>
          </a:prstGeom>
        </p:spPr>
        <p:txBody>
          <a:bodyPr/>
          <a:lstStyle/>
          <a:p>
            <a:pPr marL="320841" indent="-320841">
              <a:buBlip>
                <a:blip r:embed="rId2"/>
              </a:buBlip>
            </a:pPr>
            <a:r>
              <a:t>Parents of stand-alone Section 504 students may file a civil action</a:t>
            </a:r>
          </a:p>
          <a:p>
            <a:pPr marL="320841" indent="-320841">
              <a:buBlip>
                <a:blip r:embed="rId2"/>
              </a:buBlip>
            </a:pPr>
            <a:r>
              <a:t>If the student is an IDEA student,  both an IDEA and 504 suit may be brought, although the IDEA is heard first</a:t>
            </a:r>
          </a:p>
          <a:p>
            <a:pPr lvl="1" marL="661736" indent="-280735">
              <a:spcBef>
                <a:spcPts val="600"/>
              </a:spcBef>
              <a:buSzPct val="60000"/>
              <a:buBlip>
                <a:blip r:embed="rId2"/>
              </a:buBlip>
              <a:defRPr sz="2800"/>
            </a:pPr>
            <a:r>
              <a:t>Administrative hearing process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364">
                                            <p:bg/>
                                          </p:spTgt>
                                        </p:tgtEl>
                                        <p:attrNameLst>
                                          <p:attrName>style.visibility</p:attrName>
                                        </p:attrNameLst>
                                      </p:cBhvr>
                                      <p:to>
                                        <p:strVal val="visible"/>
                                      </p:to>
                                    </p:set>
                                    <p:anim calcmode="lin" valueType="num">
                                      <p:cBhvr>
                                        <p:cTn id="7" dur="500" fill="hold"/>
                                        <p:tgtEl>
                                          <p:spTgt spid="364">
                                            <p:bg/>
                                          </p:spTgt>
                                        </p:tgtEl>
                                        <p:attrNameLst>
                                          <p:attrName>ppt_x</p:attrName>
                                        </p:attrNameLst>
                                      </p:cBhvr>
                                      <p:tavLst>
                                        <p:tav tm="0">
                                          <p:val>
                                            <p:strVal val="0-#ppt_w/2"/>
                                          </p:val>
                                        </p:tav>
                                        <p:tav tm="100000">
                                          <p:val>
                                            <p:strVal val="#ppt_x"/>
                                          </p:val>
                                        </p:tav>
                                      </p:tavLst>
                                    </p:anim>
                                    <p:anim calcmode="lin" valueType="num">
                                      <p:cBhvr>
                                        <p:cTn id="8" dur="500" fill="hold"/>
                                        <p:tgtEl>
                                          <p:spTgt spid="364">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364">
                                            <p:txEl>
                                              <p:pRg st="0" end="0"/>
                                            </p:txEl>
                                          </p:spTgt>
                                        </p:tgtEl>
                                        <p:attrNameLst>
                                          <p:attrName>style.visibility</p:attrName>
                                        </p:attrNameLst>
                                      </p:cBhvr>
                                      <p:to>
                                        <p:strVal val="visible"/>
                                      </p:to>
                                    </p:set>
                                    <p:anim calcmode="lin" valueType="num">
                                      <p:cBhvr>
                                        <p:cTn id="11" dur="500" fill="hold"/>
                                        <p:tgtEl>
                                          <p:spTgt spid="364">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364">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364">
                                            <p:txEl>
                                              <p:pRg st="1" end="1"/>
                                            </p:txEl>
                                          </p:spTgt>
                                        </p:tgtEl>
                                        <p:attrNameLst>
                                          <p:attrName>style.visibility</p:attrName>
                                        </p:attrNameLst>
                                      </p:cBhvr>
                                      <p:to>
                                        <p:strVal val="visible"/>
                                      </p:to>
                                    </p:set>
                                    <p:anim calcmode="lin" valueType="num">
                                      <p:cBhvr>
                                        <p:cTn id="16" dur="500" fill="hold"/>
                                        <p:tgtEl>
                                          <p:spTgt spid="364">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364">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364">
                                            <p:txEl>
                                              <p:pRg st="2" end="2"/>
                                            </p:txEl>
                                          </p:spTgt>
                                        </p:tgtEl>
                                        <p:attrNameLst>
                                          <p:attrName>style.visibility</p:attrName>
                                        </p:attrNameLst>
                                      </p:cBhvr>
                                      <p:to>
                                        <p:strVal val="visible"/>
                                      </p:to>
                                    </p:set>
                                    <p:anim calcmode="lin" valueType="num">
                                      <p:cBhvr>
                                        <p:cTn id="21" dur="500" fill="hold"/>
                                        <p:tgtEl>
                                          <p:spTgt spid="364">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364">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64" grpId="1"/>
    </p:bldLst>
  </p:timing>
</p:sld>
</file>

<file path=ppt/slides/slide5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366"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67" name="Comparison of Section 504 and the IDEA"/>
          <p:cNvSpPr txBox="1"/>
          <p:nvPr>
            <p:ph type="title"/>
          </p:nvPr>
        </p:nvSpPr>
        <p:spPr>
          <a:xfrm>
            <a:off x="685799" y="0"/>
            <a:ext cx="7793040" cy="1676400"/>
          </a:xfrm>
          <a:prstGeom prst="rect">
            <a:avLst/>
          </a:prstGeom>
        </p:spPr>
        <p:txBody>
          <a:bodyPr/>
          <a:lstStyle/>
          <a:p>
            <a:pPr/>
            <a:r>
              <a:t>Comparison of Section 504 and the IDEA</a:t>
            </a:r>
          </a:p>
        </p:txBody>
      </p:sp>
      <p:sp>
        <p:nvSpPr>
          <p:cNvPr id="368" name="Purpose of the law…"/>
          <p:cNvSpPr txBox="1"/>
          <p:nvPr>
            <p:ph type="body" idx="1"/>
          </p:nvPr>
        </p:nvSpPr>
        <p:spPr>
          <a:xfrm>
            <a:off x="533400" y="1905000"/>
            <a:ext cx="8458200" cy="4953000"/>
          </a:xfrm>
          <a:prstGeom prst="rect">
            <a:avLst/>
          </a:prstGeom>
        </p:spPr>
        <p:txBody>
          <a:bodyPr/>
          <a:lstStyle/>
          <a:p>
            <a:pPr marL="280735" indent="-280735">
              <a:buBlip>
                <a:blip r:embed="rId2"/>
              </a:buBlip>
              <a:defRPr sz="2800"/>
            </a:pPr>
            <a:r>
              <a:t>Purpose of the law</a:t>
            </a:r>
          </a:p>
          <a:p>
            <a:pPr marL="280735" indent="-280735">
              <a:buBlip>
                <a:blip r:embed="rId2"/>
              </a:buBlip>
              <a:defRPr sz="2800"/>
            </a:pPr>
            <a:r>
              <a:t>Who is protected</a:t>
            </a:r>
          </a:p>
          <a:p>
            <a:pPr marL="280735" indent="-280735">
              <a:buBlip>
                <a:blip r:embed="rId2"/>
              </a:buBlip>
              <a:defRPr sz="2800"/>
            </a:pPr>
            <a:r>
              <a:t>Free appropriate public education (FAPE)</a:t>
            </a:r>
          </a:p>
          <a:p>
            <a:pPr marL="280735" indent="-280735">
              <a:buBlip>
                <a:blip r:embed="rId2"/>
              </a:buBlip>
              <a:defRPr sz="2800"/>
            </a:pPr>
            <a:r>
              <a:t>Least restrictive environment (LRE)</a:t>
            </a:r>
          </a:p>
          <a:p>
            <a:pPr marL="280735" indent="-280735">
              <a:buBlip>
                <a:blip r:embed="rId2"/>
              </a:buBlip>
              <a:defRPr sz="2800"/>
            </a:pPr>
            <a:r>
              <a:t>Evaluation &amp; placement</a:t>
            </a:r>
          </a:p>
          <a:p>
            <a:pPr marL="280735" indent="-280735">
              <a:buBlip>
                <a:blip r:embed="rId2"/>
              </a:buBlip>
              <a:defRPr sz="2800"/>
            </a:pPr>
            <a:r>
              <a:t>Procedural safeguards</a:t>
            </a:r>
          </a:p>
          <a:p>
            <a:pPr marL="280735" indent="-280735">
              <a:buBlip>
                <a:blip r:embed="rId2"/>
              </a:buBlip>
              <a:defRPr sz="2800"/>
            </a:pPr>
            <a:r>
              <a:t>Funding</a:t>
            </a:r>
          </a:p>
          <a:p>
            <a:pPr marL="280735" indent="-280735">
              <a:buBlip>
                <a:blip r:embed="rId2"/>
              </a:buBlip>
              <a:defRPr sz="2800"/>
            </a:pPr>
            <a:r>
              <a:t>Enforcement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368">
                                            <p:bg/>
                                          </p:spTgt>
                                        </p:tgtEl>
                                        <p:attrNameLst>
                                          <p:attrName>style.visibility</p:attrName>
                                        </p:attrNameLst>
                                      </p:cBhvr>
                                      <p:to>
                                        <p:strVal val="visible"/>
                                      </p:to>
                                    </p:set>
                                    <p:anim calcmode="lin" valueType="num">
                                      <p:cBhvr>
                                        <p:cTn id="7" dur="500" fill="hold"/>
                                        <p:tgtEl>
                                          <p:spTgt spid="368">
                                            <p:bg/>
                                          </p:spTgt>
                                        </p:tgtEl>
                                        <p:attrNameLst>
                                          <p:attrName>ppt_x</p:attrName>
                                        </p:attrNameLst>
                                      </p:cBhvr>
                                      <p:tavLst>
                                        <p:tav tm="0">
                                          <p:val>
                                            <p:strVal val="0-#ppt_w/2"/>
                                          </p:val>
                                        </p:tav>
                                        <p:tav tm="100000">
                                          <p:val>
                                            <p:strVal val="#ppt_x"/>
                                          </p:val>
                                        </p:tav>
                                      </p:tavLst>
                                    </p:anim>
                                    <p:anim calcmode="lin" valueType="num">
                                      <p:cBhvr>
                                        <p:cTn id="8" dur="500" fill="hold"/>
                                        <p:tgtEl>
                                          <p:spTgt spid="368">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368">
                                            <p:txEl>
                                              <p:pRg st="0" end="0"/>
                                            </p:txEl>
                                          </p:spTgt>
                                        </p:tgtEl>
                                        <p:attrNameLst>
                                          <p:attrName>style.visibility</p:attrName>
                                        </p:attrNameLst>
                                      </p:cBhvr>
                                      <p:to>
                                        <p:strVal val="visible"/>
                                      </p:to>
                                    </p:set>
                                    <p:anim calcmode="lin" valueType="num">
                                      <p:cBhvr>
                                        <p:cTn id="11" dur="500" fill="hold"/>
                                        <p:tgtEl>
                                          <p:spTgt spid="368">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368">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368">
                                            <p:txEl>
                                              <p:pRg st="1" end="1"/>
                                            </p:txEl>
                                          </p:spTgt>
                                        </p:tgtEl>
                                        <p:attrNameLst>
                                          <p:attrName>style.visibility</p:attrName>
                                        </p:attrNameLst>
                                      </p:cBhvr>
                                      <p:to>
                                        <p:strVal val="visible"/>
                                      </p:to>
                                    </p:set>
                                    <p:anim calcmode="lin" valueType="num">
                                      <p:cBhvr>
                                        <p:cTn id="16" dur="500" fill="hold"/>
                                        <p:tgtEl>
                                          <p:spTgt spid="368">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368">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368">
                                            <p:txEl>
                                              <p:pRg st="2" end="2"/>
                                            </p:txEl>
                                          </p:spTgt>
                                        </p:tgtEl>
                                        <p:attrNameLst>
                                          <p:attrName>style.visibility</p:attrName>
                                        </p:attrNameLst>
                                      </p:cBhvr>
                                      <p:to>
                                        <p:strVal val="visible"/>
                                      </p:to>
                                    </p:set>
                                    <p:anim calcmode="lin" valueType="num">
                                      <p:cBhvr>
                                        <p:cTn id="21" dur="500" fill="hold"/>
                                        <p:tgtEl>
                                          <p:spTgt spid="368">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368">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Class="entr" nodeType="clickEffect" presetSubtype="8" presetID="2" grpId="1" fill="hold">
                                  <p:stCondLst>
                                    <p:cond delay="0"/>
                                  </p:stCondLst>
                                  <p:iterate type="el" backwards="0">
                                    <p:tmAbs val="0"/>
                                  </p:iterate>
                                  <p:childTnLst>
                                    <p:set>
                                      <p:cBhvr>
                                        <p:cTn id="26" fill="hold"/>
                                        <p:tgtEl>
                                          <p:spTgt spid="368">
                                            <p:txEl>
                                              <p:pRg st="3" end="3"/>
                                            </p:txEl>
                                          </p:spTgt>
                                        </p:tgtEl>
                                        <p:attrNameLst>
                                          <p:attrName>style.visibility</p:attrName>
                                        </p:attrNameLst>
                                      </p:cBhvr>
                                      <p:to>
                                        <p:strVal val="visible"/>
                                      </p:to>
                                    </p:set>
                                    <p:anim calcmode="lin" valueType="num">
                                      <p:cBhvr>
                                        <p:cTn id="27" dur="500" fill="hold"/>
                                        <p:tgtEl>
                                          <p:spTgt spid="368">
                                            <p:txEl>
                                              <p:pRg st="3" end="3"/>
                                            </p:txEl>
                                          </p:spTgt>
                                        </p:tgtEl>
                                        <p:attrNameLst>
                                          <p:attrName>ppt_x</p:attrName>
                                        </p:attrNameLst>
                                      </p:cBhvr>
                                      <p:tavLst>
                                        <p:tav tm="0">
                                          <p:val>
                                            <p:strVal val="0-#ppt_w/2"/>
                                          </p:val>
                                        </p:tav>
                                        <p:tav tm="100000">
                                          <p:val>
                                            <p:strVal val="#ppt_x"/>
                                          </p:val>
                                        </p:tav>
                                      </p:tavLst>
                                    </p:anim>
                                    <p:anim calcmode="lin" valueType="num">
                                      <p:cBhvr>
                                        <p:cTn id="28" dur="500" fill="hold"/>
                                        <p:tgtEl>
                                          <p:spTgt spid="368">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Class="entr" nodeType="clickEffect" presetSubtype="8" presetID="2" grpId="1" fill="hold">
                                  <p:stCondLst>
                                    <p:cond delay="0"/>
                                  </p:stCondLst>
                                  <p:iterate type="el" backwards="0">
                                    <p:tmAbs val="0"/>
                                  </p:iterate>
                                  <p:childTnLst>
                                    <p:set>
                                      <p:cBhvr>
                                        <p:cTn id="32" fill="hold"/>
                                        <p:tgtEl>
                                          <p:spTgt spid="368">
                                            <p:txEl>
                                              <p:pRg st="4" end="4"/>
                                            </p:txEl>
                                          </p:spTgt>
                                        </p:tgtEl>
                                        <p:attrNameLst>
                                          <p:attrName>style.visibility</p:attrName>
                                        </p:attrNameLst>
                                      </p:cBhvr>
                                      <p:to>
                                        <p:strVal val="visible"/>
                                      </p:to>
                                    </p:set>
                                    <p:anim calcmode="lin" valueType="num">
                                      <p:cBhvr>
                                        <p:cTn id="33" dur="500" fill="hold"/>
                                        <p:tgtEl>
                                          <p:spTgt spid="368">
                                            <p:txEl>
                                              <p:pRg st="4" end="4"/>
                                            </p:txEl>
                                          </p:spTgt>
                                        </p:tgtEl>
                                        <p:attrNameLst>
                                          <p:attrName>ppt_x</p:attrName>
                                        </p:attrNameLst>
                                      </p:cBhvr>
                                      <p:tavLst>
                                        <p:tav tm="0">
                                          <p:val>
                                            <p:strVal val="0-#ppt_w/2"/>
                                          </p:val>
                                        </p:tav>
                                        <p:tav tm="100000">
                                          <p:val>
                                            <p:strVal val="#ppt_x"/>
                                          </p:val>
                                        </p:tav>
                                      </p:tavLst>
                                    </p:anim>
                                    <p:anim calcmode="lin" valueType="num">
                                      <p:cBhvr>
                                        <p:cTn id="34" dur="500" fill="hold"/>
                                        <p:tgtEl>
                                          <p:spTgt spid="36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Class="entr" nodeType="clickEffect" presetSubtype="8" presetID="2" grpId="1" fill="hold">
                                  <p:stCondLst>
                                    <p:cond delay="0"/>
                                  </p:stCondLst>
                                  <p:iterate type="el" backwards="0">
                                    <p:tmAbs val="0"/>
                                  </p:iterate>
                                  <p:childTnLst>
                                    <p:set>
                                      <p:cBhvr>
                                        <p:cTn id="38" fill="hold"/>
                                        <p:tgtEl>
                                          <p:spTgt spid="368">
                                            <p:txEl>
                                              <p:pRg st="5" end="5"/>
                                            </p:txEl>
                                          </p:spTgt>
                                        </p:tgtEl>
                                        <p:attrNameLst>
                                          <p:attrName>style.visibility</p:attrName>
                                        </p:attrNameLst>
                                      </p:cBhvr>
                                      <p:to>
                                        <p:strVal val="visible"/>
                                      </p:to>
                                    </p:set>
                                    <p:anim calcmode="lin" valueType="num">
                                      <p:cBhvr>
                                        <p:cTn id="39" dur="500" fill="hold"/>
                                        <p:tgtEl>
                                          <p:spTgt spid="368">
                                            <p:txEl>
                                              <p:pRg st="5" end="5"/>
                                            </p:txEl>
                                          </p:spTgt>
                                        </p:tgtEl>
                                        <p:attrNameLst>
                                          <p:attrName>ppt_x</p:attrName>
                                        </p:attrNameLst>
                                      </p:cBhvr>
                                      <p:tavLst>
                                        <p:tav tm="0">
                                          <p:val>
                                            <p:strVal val="0-#ppt_w/2"/>
                                          </p:val>
                                        </p:tav>
                                        <p:tav tm="100000">
                                          <p:val>
                                            <p:strVal val="#ppt_x"/>
                                          </p:val>
                                        </p:tav>
                                      </p:tavLst>
                                    </p:anim>
                                    <p:anim calcmode="lin" valueType="num">
                                      <p:cBhvr>
                                        <p:cTn id="40" dur="500" fill="hold"/>
                                        <p:tgtEl>
                                          <p:spTgt spid="368">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Class="entr" nodeType="clickEffect" presetSubtype="8" presetID="2" grpId="1" fill="hold">
                                  <p:stCondLst>
                                    <p:cond delay="0"/>
                                  </p:stCondLst>
                                  <p:iterate type="el" backwards="0">
                                    <p:tmAbs val="0"/>
                                  </p:iterate>
                                  <p:childTnLst>
                                    <p:set>
                                      <p:cBhvr>
                                        <p:cTn id="44" fill="hold"/>
                                        <p:tgtEl>
                                          <p:spTgt spid="368">
                                            <p:txEl>
                                              <p:pRg st="6" end="6"/>
                                            </p:txEl>
                                          </p:spTgt>
                                        </p:tgtEl>
                                        <p:attrNameLst>
                                          <p:attrName>style.visibility</p:attrName>
                                        </p:attrNameLst>
                                      </p:cBhvr>
                                      <p:to>
                                        <p:strVal val="visible"/>
                                      </p:to>
                                    </p:set>
                                    <p:anim calcmode="lin" valueType="num">
                                      <p:cBhvr>
                                        <p:cTn id="45" dur="500" fill="hold"/>
                                        <p:tgtEl>
                                          <p:spTgt spid="368">
                                            <p:txEl>
                                              <p:pRg st="6" end="6"/>
                                            </p:txEl>
                                          </p:spTgt>
                                        </p:tgtEl>
                                        <p:attrNameLst>
                                          <p:attrName>ppt_x</p:attrName>
                                        </p:attrNameLst>
                                      </p:cBhvr>
                                      <p:tavLst>
                                        <p:tav tm="0">
                                          <p:val>
                                            <p:strVal val="0-#ppt_w/2"/>
                                          </p:val>
                                        </p:tav>
                                        <p:tav tm="100000">
                                          <p:val>
                                            <p:strVal val="#ppt_x"/>
                                          </p:val>
                                        </p:tav>
                                      </p:tavLst>
                                    </p:anim>
                                    <p:anim calcmode="lin" valueType="num">
                                      <p:cBhvr>
                                        <p:cTn id="46" dur="500" fill="hold"/>
                                        <p:tgtEl>
                                          <p:spTgt spid="368">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Class="entr" nodeType="clickEffect" presetSubtype="8" presetID="2" grpId="1" fill="hold">
                                  <p:stCondLst>
                                    <p:cond delay="0"/>
                                  </p:stCondLst>
                                  <p:iterate type="el" backwards="0">
                                    <p:tmAbs val="0"/>
                                  </p:iterate>
                                  <p:childTnLst>
                                    <p:set>
                                      <p:cBhvr>
                                        <p:cTn id="50" fill="hold"/>
                                        <p:tgtEl>
                                          <p:spTgt spid="368">
                                            <p:txEl>
                                              <p:pRg st="7" end="7"/>
                                            </p:txEl>
                                          </p:spTgt>
                                        </p:tgtEl>
                                        <p:attrNameLst>
                                          <p:attrName>style.visibility</p:attrName>
                                        </p:attrNameLst>
                                      </p:cBhvr>
                                      <p:to>
                                        <p:strVal val="visible"/>
                                      </p:to>
                                    </p:set>
                                    <p:anim calcmode="lin" valueType="num">
                                      <p:cBhvr>
                                        <p:cTn id="51" dur="500" fill="hold"/>
                                        <p:tgtEl>
                                          <p:spTgt spid="368">
                                            <p:txEl>
                                              <p:pRg st="7" end="7"/>
                                            </p:txEl>
                                          </p:spTgt>
                                        </p:tgtEl>
                                        <p:attrNameLst>
                                          <p:attrName>ppt_x</p:attrName>
                                        </p:attrNameLst>
                                      </p:cBhvr>
                                      <p:tavLst>
                                        <p:tav tm="0">
                                          <p:val>
                                            <p:strVal val="0-#ppt_w/2"/>
                                          </p:val>
                                        </p:tav>
                                        <p:tav tm="100000">
                                          <p:val>
                                            <p:strVal val="#ppt_x"/>
                                          </p:val>
                                        </p:tav>
                                      </p:tavLst>
                                    </p:anim>
                                    <p:anim calcmode="lin" valueType="num">
                                      <p:cBhvr>
                                        <p:cTn id="52" dur="500" fill="hold"/>
                                        <p:tgtEl>
                                          <p:spTgt spid="368">
                                            <p:txEl>
                                              <p:pRg st="7" end="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68" grpId="1"/>
    </p:bldLst>
  </p:timing>
</p:sld>
</file>

<file path=ppt/slides/slide5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370"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71" name="Who is Protected?"/>
          <p:cNvSpPr txBox="1"/>
          <p:nvPr>
            <p:ph type="title"/>
          </p:nvPr>
        </p:nvSpPr>
        <p:spPr>
          <a:xfrm>
            <a:off x="609599" y="0"/>
            <a:ext cx="7793040" cy="1676400"/>
          </a:xfrm>
          <a:prstGeom prst="rect">
            <a:avLst/>
          </a:prstGeom>
        </p:spPr>
        <p:txBody>
          <a:bodyPr/>
          <a:lstStyle/>
          <a:p>
            <a:pPr/>
            <a:r>
              <a:t>Who is Protected?</a:t>
            </a:r>
          </a:p>
        </p:txBody>
      </p:sp>
      <p:sp>
        <p:nvSpPr>
          <p:cNvPr id="372" name="Section 504: Functional definition…"/>
          <p:cNvSpPr txBox="1"/>
          <p:nvPr>
            <p:ph type="body" idx="1"/>
          </p:nvPr>
        </p:nvSpPr>
        <p:spPr>
          <a:xfrm>
            <a:off x="628650" y="2133600"/>
            <a:ext cx="8801100" cy="4724400"/>
          </a:xfrm>
          <a:prstGeom prst="rect">
            <a:avLst/>
          </a:prstGeom>
        </p:spPr>
        <p:txBody>
          <a:bodyPr/>
          <a:lstStyle/>
          <a:p>
            <a:pPr marL="360947" indent="-360947">
              <a:buBlip>
                <a:blip r:embed="rId2"/>
              </a:buBlip>
              <a:defRPr sz="3600"/>
            </a:pPr>
            <a:r>
              <a:t>Section 504: Functional definition</a:t>
            </a:r>
          </a:p>
          <a:p>
            <a:pPr lvl="1" marL="701841" indent="-320841">
              <a:spcBef>
                <a:spcPts val="600"/>
              </a:spcBef>
              <a:buSzPct val="60000"/>
              <a:buBlip>
                <a:blip r:embed="rId2"/>
              </a:buBlip>
            </a:pPr>
            <a:r>
              <a:t>No special education need requirement</a:t>
            </a:r>
          </a:p>
          <a:p>
            <a:pPr marL="360947" indent="-360947">
              <a:buBlip>
                <a:blip r:embed="rId2"/>
              </a:buBlip>
              <a:defRPr sz="3600"/>
            </a:pPr>
            <a:r>
              <a:t>IDEA:</a:t>
            </a:r>
            <a:r>
              <a:rPr sz="3200"/>
              <a:t>  </a:t>
            </a:r>
            <a:r>
              <a:t>Thirteen disability categories</a:t>
            </a:r>
            <a:r>
              <a:rPr sz="3200"/>
              <a:t> </a:t>
            </a:r>
            <a:endParaRPr sz="3200"/>
          </a:p>
          <a:p>
            <a:pPr lvl="1" marL="701841" indent="-320841">
              <a:spcBef>
                <a:spcPts val="600"/>
              </a:spcBef>
              <a:buSzPct val="60000"/>
              <a:buBlip>
                <a:blip r:embed="rId2"/>
              </a:buBlip>
            </a:pPr>
            <a:r>
              <a:t>Need special education services </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372">
                                            <p:bg/>
                                          </p:spTgt>
                                        </p:tgtEl>
                                        <p:attrNameLst>
                                          <p:attrName>style.visibility</p:attrName>
                                        </p:attrNameLst>
                                      </p:cBhvr>
                                      <p:to>
                                        <p:strVal val="visible"/>
                                      </p:to>
                                    </p:set>
                                    <p:anim calcmode="lin" valueType="num">
                                      <p:cBhvr>
                                        <p:cTn id="7" dur="500" fill="hold"/>
                                        <p:tgtEl>
                                          <p:spTgt spid="372">
                                            <p:bg/>
                                          </p:spTgt>
                                        </p:tgtEl>
                                        <p:attrNameLst>
                                          <p:attrName>ppt_x</p:attrName>
                                        </p:attrNameLst>
                                      </p:cBhvr>
                                      <p:tavLst>
                                        <p:tav tm="0">
                                          <p:val>
                                            <p:strVal val="0-#ppt_w/2"/>
                                          </p:val>
                                        </p:tav>
                                        <p:tav tm="100000">
                                          <p:val>
                                            <p:strVal val="#ppt_x"/>
                                          </p:val>
                                        </p:tav>
                                      </p:tavLst>
                                    </p:anim>
                                    <p:anim calcmode="lin" valueType="num">
                                      <p:cBhvr>
                                        <p:cTn id="8" dur="500" fill="hold"/>
                                        <p:tgtEl>
                                          <p:spTgt spid="372">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372">
                                            <p:txEl>
                                              <p:pRg st="0" end="0"/>
                                            </p:txEl>
                                          </p:spTgt>
                                        </p:tgtEl>
                                        <p:attrNameLst>
                                          <p:attrName>style.visibility</p:attrName>
                                        </p:attrNameLst>
                                      </p:cBhvr>
                                      <p:to>
                                        <p:strVal val="visible"/>
                                      </p:to>
                                    </p:set>
                                    <p:anim calcmode="lin" valueType="num">
                                      <p:cBhvr>
                                        <p:cTn id="11" dur="500" fill="hold"/>
                                        <p:tgtEl>
                                          <p:spTgt spid="372">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372">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372">
                                            <p:txEl>
                                              <p:pRg st="1" end="1"/>
                                            </p:txEl>
                                          </p:spTgt>
                                        </p:tgtEl>
                                        <p:attrNameLst>
                                          <p:attrName>style.visibility</p:attrName>
                                        </p:attrNameLst>
                                      </p:cBhvr>
                                      <p:to>
                                        <p:strVal val="visible"/>
                                      </p:to>
                                    </p:set>
                                    <p:anim calcmode="lin" valueType="num">
                                      <p:cBhvr>
                                        <p:cTn id="16" dur="500" fill="hold"/>
                                        <p:tgtEl>
                                          <p:spTgt spid="372">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372">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372">
                                            <p:txEl>
                                              <p:pRg st="2" end="2"/>
                                            </p:txEl>
                                          </p:spTgt>
                                        </p:tgtEl>
                                        <p:attrNameLst>
                                          <p:attrName>style.visibility</p:attrName>
                                        </p:attrNameLst>
                                      </p:cBhvr>
                                      <p:to>
                                        <p:strVal val="visible"/>
                                      </p:to>
                                    </p:set>
                                    <p:anim calcmode="lin" valueType="num">
                                      <p:cBhvr>
                                        <p:cTn id="21" dur="500" fill="hold"/>
                                        <p:tgtEl>
                                          <p:spTgt spid="372">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372">
                                            <p:txEl>
                                              <p:pRg st="2" end="2"/>
                                            </p:txEl>
                                          </p:spTgt>
                                        </p:tgtEl>
                                        <p:attrNameLst>
                                          <p:attrName>ppt_y</p:attrName>
                                        </p:attrNameLst>
                                      </p:cBhvr>
                                      <p:tavLst>
                                        <p:tav tm="0">
                                          <p:val>
                                            <p:strVal val="#ppt_y"/>
                                          </p:val>
                                        </p:tav>
                                        <p:tav tm="100000">
                                          <p:val>
                                            <p:strVal val="#ppt_y"/>
                                          </p:val>
                                        </p:tav>
                                      </p:tavLst>
                                    </p:anim>
                                  </p:childTnLst>
                                </p:cTn>
                              </p:par>
                            </p:childTnLst>
                          </p:cTn>
                        </p:par>
                        <p:par>
                          <p:cTn id="23" fill="hold">
                            <p:stCondLst>
                              <p:cond delay="1500"/>
                            </p:stCondLst>
                            <p:childTnLst>
                              <p:par>
                                <p:cTn id="24" presetClass="entr" nodeType="afterEffect" presetSubtype="8" presetID="2" grpId="1" fill="hold">
                                  <p:stCondLst>
                                    <p:cond delay="0"/>
                                  </p:stCondLst>
                                  <p:iterate type="el" backwards="0">
                                    <p:tmAbs val="0"/>
                                  </p:iterate>
                                  <p:childTnLst>
                                    <p:set>
                                      <p:cBhvr>
                                        <p:cTn id="25" fill="hold"/>
                                        <p:tgtEl>
                                          <p:spTgt spid="372">
                                            <p:txEl>
                                              <p:pRg st="3" end="3"/>
                                            </p:txEl>
                                          </p:spTgt>
                                        </p:tgtEl>
                                        <p:attrNameLst>
                                          <p:attrName>style.visibility</p:attrName>
                                        </p:attrNameLst>
                                      </p:cBhvr>
                                      <p:to>
                                        <p:strVal val="visible"/>
                                      </p:to>
                                    </p:set>
                                    <p:anim calcmode="lin" valueType="num">
                                      <p:cBhvr>
                                        <p:cTn id="26" dur="500" fill="hold"/>
                                        <p:tgtEl>
                                          <p:spTgt spid="372">
                                            <p:txEl>
                                              <p:pRg st="3" end="3"/>
                                            </p:txEl>
                                          </p:spTgt>
                                        </p:tgtEl>
                                        <p:attrNameLst>
                                          <p:attrName>ppt_x</p:attrName>
                                        </p:attrNameLst>
                                      </p:cBhvr>
                                      <p:tavLst>
                                        <p:tav tm="0">
                                          <p:val>
                                            <p:strVal val="0-#ppt_w/2"/>
                                          </p:val>
                                        </p:tav>
                                        <p:tav tm="100000">
                                          <p:val>
                                            <p:strVal val="#ppt_x"/>
                                          </p:val>
                                        </p:tav>
                                      </p:tavLst>
                                    </p:anim>
                                    <p:anim calcmode="lin" valueType="num">
                                      <p:cBhvr>
                                        <p:cTn id="27" dur="500" fill="hold"/>
                                        <p:tgtEl>
                                          <p:spTgt spid="372">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72" grpId="1"/>
    </p:bldLst>
  </p:timing>
</p:sld>
</file>

<file path=ppt/slides/slide5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374"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75" name="Evaluation"/>
          <p:cNvSpPr txBox="1"/>
          <p:nvPr>
            <p:ph type="title"/>
          </p:nvPr>
        </p:nvSpPr>
        <p:spPr>
          <a:xfrm>
            <a:off x="838199" y="0"/>
            <a:ext cx="7793040" cy="1524000"/>
          </a:xfrm>
          <a:prstGeom prst="rect">
            <a:avLst/>
          </a:prstGeom>
        </p:spPr>
        <p:txBody>
          <a:bodyPr/>
          <a:lstStyle/>
          <a:p>
            <a:pPr/>
            <a:r>
              <a:t>Evaluation</a:t>
            </a:r>
          </a:p>
        </p:txBody>
      </p:sp>
      <p:sp>
        <p:nvSpPr>
          <p:cNvPr id="376" name="Section 504: Evaluate before providing services…"/>
          <p:cNvSpPr txBox="1"/>
          <p:nvPr>
            <p:ph type="body" idx="1"/>
          </p:nvPr>
        </p:nvSpPr>
        <p:spPr>
          <a:xfrm>
            <a:off x="838200" y="1981200"/>
            <a:ext cx="7772400" cy="4876800"/>
          </a:xfrm>
          <a:prstGeom prst="rect">
            <a:avLst/>
          </a:prstGeom>
        </p:spPr>
        <p:txBody>
          <a:bodyPr/>
          <a:lstStyle/>
          <a:p>
            <a:pPr marL="360947" indent="-360947">
              <a:buBlip>
                <a:blip r:embed="rId2"/>
              </a:buBlip>
              <a:defRPr sz="3600"/>
            </a:pPr>
            <a:r>
              <a:t>Section 504: Evaluate before providing services</a:t>
            </a:r>
          </a:p>
          <a:p>
            <a:pPr lvl="1" marL="701841" indent="-320841">
              <a:spcBef>
                <a:spcPts val="600"/>
              </a:spcBef>
              <a:buSzPct val="60000"/>
              <a:buBlip>
                <a:blip r:embed="rId2"/>
              </a:buBlip>
            </a:pPr>
            <a:r>
              <a:t>No independent evaluation component</a:t>
            </a:r>
          </a:p>
          <a:p>
            <a:pPr marL="360947" indent="-360947">
              <a:buBlip>
                <a:blip r:embed="rId2"/>
              </a:buBlip>
              <a:defRPr sz="3600"/>
            </a:pPr>
            <a:r>
              <a:t>IDEA:  Extensive protection in evaluation procedures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376">
                                            <p:bg/>
                                          </p:spTgt>
                                        </p:tgtEl>
                                        <p:attrNameLst>
                                          <p:attrName>style.visibility</p:attrName>
                                        </p:attrNameLst>
                                      </p:cBhvr>
                                      <p:to>
                                        <p:strVal val="visible"/>
                                      </p:to>
                                    </p:set>
                                    <p:anim calcmode="lin" valueType="num">
                                      <p:cBhvr>
                                        <p:cTn id="7" dur="500" fill="hold"/>
                                        <p:tgtEl>
                                          <p:spTgt spid="376">
                                            <p:bg/>
                                          </p:spTgt>
                                        </p:tgtEl>
                                        <p:attrNameLst>
                                          <p:attrName>ppt_x</p:attrName>
                                        </p:attrNameLst>
                                      </p:cBhvr>
                                      <p:tavLst>
                                        <p:tav tm="0">
                                          <p:val>
                                            <p:strVal val="0-#ppt_w/2"/>
                                          </p:val>
                                        </p:tav>
                                        <p:tav tm="100000">
                                          <p:val>
                                            <p:strVal val="#ppt_x"/>
                                          </p:val>
                                        </p:tav>
                                      </p:tavLst>
                                    </p:anim>
                                    <p:anim calcmode="lin" valueType="num">
                                      <p:cBhvr>
                                        <p:cTn id="8" dur="500" fill="hold"/>
                                        <p:tgtEl>
                                          <p:spTgt spid="376">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376">
                                            <p:txEl>
                                              <p:pRg st="0" end="0"/>
                                            </p:txEl>
                                          </p:spTgt>
                                        </p:tgtEl>
                                        <p:attrNameLst>
                                          <p:attrName>style.visibility</p:attrName>
                                        </p:attrNameLst>
                                      </p:cBhvr>
                                      <p:to>
                                        <p:strVal val="visible"/>
                                      </p:to>
                                    </p:set>
                                    <p:anim calcmode="lin" valueType="num">
                                      <p:cBhvr>
                                        <p:cTn id="11" dur="500" fill="hold"/>
                                        <p:tgtEl>
                                          <p:spTgt spid="376">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376">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376">
                                            <p:txEl>
                                              <p:pRg st="1" end="1"/>
                                            </p:txEl>
                                          </p:spTgt>
                                        </p:tgtEl>
                                        <p:attrNameLst>
                                          <p:attrName>style.visibility</p:attrName>
                                        </p:attrNameLst>
                                      </p:cBhvr>
                                      <p:to>
                                        <p:strVal val="visible"/>
                                      </p:to>
                                    </p:set>
                                    <p:anim calcmode="lin" valueType="num">
                                      <p:cBhvr>
                                        <p:cTn id="16" dur="500" fill="hold"/>
                                        <p:tgtEl>
                                          <p:spTgt spid="376">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376">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376">
                                            <p:txEl>
                                              <p:pRg st="2" end="2"/>
                                            </p:txEl>
                                          </p:spTgt>
                                        </p:tgtEl>
                                        <p:attrNameLst>
                                          <p:attrName>style.visibility</p:attrName>
                                        </p:attrNameLst>
                                      </p:cBhvr>
                                      <p:to>
                                        <p:strVal val="visible"/>
                                      </p:to>
                                    </p:set>
                                    <p:anim calcmode="lin" valueType="num">
                                      <p:cBhvr>
                                        <p:cTn id="21" dur="500" fill="hold"/>
                                        <p:tgtEl>
                                          <p:spTgt spid="376">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376">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76" grpId="1"/>
    </p:bldLst>
  </p:timing>
</p:sld>
</file>

<file path=ppt/slides/slide5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378"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79" name="Free Appropriate Public Education"/>
          <p:cNvSpPr txBox="1"/>
          <p:nvPr>
            <p:ph type="title"/>
          </p:nvPr>
        </p:nvSpPr>
        <p:spPr>
          <a:xfrm>
            <a:off x="685800" y="0"/>
            <a:ext cx="8305800" cy="1787525"/>
          </a:xfrm>
          <a:prstGeom prst="rect">
            <a:avLst/>
          </a:prstGeom>
        </p:spPr>
        <p:txBody>
          <a:bodyPr/>
          <a:lstStyle/>
          <a:p>
            <a:pPr/>
            <a:r>
              <a:t>Free Appropriate Public Education</a:t>
            </a:r>
          </a:p>
        </p:txBody>
      </p:sp>
      <p:sp>
        <p:nvSpPr>
          <p:cNvPr id="380" name="Section 504:  Regular or special education and related aids and services…"/>
          <p:cNvSpPr txBox="1"/>
          <p:nvPr>
            <p:ph type="body" idx="1"/>
          </p:nvPr>
        </p:nvSpPr>
        <p:spPr>
          <a:xfrm>
            <a:off x="684212" y="2209800"/>
            <a:ext cx="8458201" cy="4648200"/>
          </a:xfrm>
          <a:prstGeom prst="rect">
            <a:avLst/>
          </a:prstGeom>
        </p:spPr>
        <p:txBody>
          <a:bodyPr/>
          <a:lstStyle/>
          <a:p>
            <a:pPr marL="360947" indent="-360947">
              <a:lnSpc>
                <a:spcPct val="90000"/>
              </a:lnSpc>
              <a:buBlip>
                <a:blip r:embed="rId2"/>
              </a:buBlip>
              <a:defRPr sz="3600"/>
            </a:pPr>
            <a:r>
              <a:t>Section 504:  General or special education and related aids and services</a:t>
            </a:r>
          </a:p>
          <a:p>
            <a:pPr lvl="1" marL="701841" indent="-320841">
              <a:lnSpc>
                <a:spcPct val="90000"/>
              </a:lnSpc>
              <a:spcBef>
                <a:spcPts val="600"/>
              </a:spcBef>
              <a:buSzPct val="60000"/>
              <a:buBlip>
                <a:blip r:embed="rId2"/>
              </a:buBlip>
            </a:pPr>
            <a:r>
              <a:t>Comparability standard</a:t>
            </a:r>
          </a:p>
          <a:p>
            <a:pPr marL="360947" indent="-360947">
              <a:lnSpc>
                <a:spcPct val="90000"/>
              </a:lnSpc>
              <a:buBlip>
                <a:blip r:embed="rId2"/>
              </a:buBlip>
              <a:defRPr sz="3600"/>
            </a:pPr>
            <a:r>
              <a:t>IDEA:  Special education and related services</a:t>
            </a:r>
          </a:p>
          <a:p>
            <a:pPr lvl="1" marL="701841" indent="-320841">
              <a:lnSpc>
                <a:spcPct val="90000"/>
              </a:lnSpc>
              <a:spcBef>
                <a:spcPts val="600"/>
              </a:spcBef>
              <a:buSzPct val="60000"/>
              <a:buBlip>
                <a:blip r:embed="rId2"/>
              </a:buBlip>
            </a:pPr>
            <a:r>
              <a:t>Meaningful benefit standard</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380">
                                            <p:bg/>
                                          </p:spTgt>
                                        </p:tgtEl>
                                        <p:attrNameLst>
                                          <p:attrName>style.visibility</p:attrName>
                                        </p:attrNameLst>
                                      </p:cBhvr>
                                      <p:to>
                                        <p:strVal val="visible"/>
                                      </p:to>
                                    </p:set>
                                    <p:anim calcmode="lin" valueType="num">
                                      <p:cBhvr>
                                        <p:cTn id="7" dur="500" fill="hold"/>
                                        <p:tgtEl>
                                          <p:spTgt spid="380">
                                            <p:bg/>
                                          </p:spTgt>
                                        </p:tgtEl>
                                        <p:attrNameLst>
                                          <p:attrName>ppt_x</p:attrName>
                                        </p:attrNameLst>
                                      </p:cBhvr>
                                      <p:tavLst>
                                        <p:tav tm="0">
                                          <p:val>
                                            <p:strVal val="0-#ppt_w/2"/>
                                          </p:val>
                                        </p:tav>
                                        <p:tav tm="100000">
                                          <p:val>
                                            <p:strVal val="#ppt_x"/>
                                          </p:val>
                                        </p:tav>
                                      </p:tavLst>
                                    </p:anim>
                                    <p:anim calcmode="lin" valueType="num">
                                      <p:cBhvr>
                                        <p:cTn id="8" dur="500" fill="hold"/>
                                        <p:tgtEl>
                                          <p:spTgt spid="380">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380">
                                            <p:txEl>
                                              <p:pRg st="0" end="0"/>
                                            </p:txEl>
                                          </p:spTgt>
                                        </p:tgtEl>
                                        <p:attrNameLst>
                                          <p:attrName>style.visibility</p:attrName>
                                        </p:attrNameLst>
                                      </p:cBhvr>
                                      <p:to>
                                        <p:strVal val="visible"/>
                                      </p:to>
                                    </p:set>
                                    <p:anim calcmode="lin" valueType="num">
                                      <p:cBhvr>
                                        <p:cTn id="11" dur="500" fill="hold"/>
                                        <p:tgtEl>
                                          <p:spTgt spid="380">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380">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380">
                                            <p:txEl>
                                              <p:pRg st="1" end="1"/>
                                            </p:txEl>
                                          </p:spTgt>
                                        </p:tgtEl>
                                        <p:attrNameLst>
                                          <p:attrName>style.visibility</p:attrName>
                                        </p:attrNameLst>
                                      </p:cBhvr>
                                      <p:to>
                                        <p:strVal val="visible"/>
                                      </p:to>
                                    </p:set>
                                    <p:anim calcmode="lin" valueType="num">
                                      <p:cBhvr>
                                        <p:cTn id="16" dur="500" fill="hold"/>
                                        <p:tgtEl>
                                          <p:spTgt spid="380">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380">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380">
                                            <p:txEl>
                                              <p:pRg st="2" end="2"/>
                                            </p:txEl>
                                          </p:spTgt>
                                        </p:tgtEl>
                                        <p:attrNameLst>
                                          <p:attrName>style.visibility</p:attrName>
                                        </p:attrNameLst>
                                      </p:cBhvr>
                                      <p:to>
                                        <p:strVal val="visible"/>
                                      </p:to>
                                    </p:set>
                                    <p:anim calcmode="lin" valueType="num">
                                      <p:cBhvr>
                                        <p:cTn id="21" dur="500" fill="hold"/>
                                        <p:tgtEl>
                                          <p:spTgt spid="380">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380">
                                            <p:txEl>
                                              <p:pRg st="2" end="2"/>
                                            </p:txEl>
                                          </p:spTgt>
                                        </p:tgtEl>
                                        <p:attrNameLst>
                                          <p:attrName>ppt_y</p:attrName>
                                        </p:attrNameLst>
                                      </p:cBhvr>
                                      <p:tavLst>
                                        <p:tav tm="0">
                                          <p:val>
                                            <p:strVal val="#ppt_y"/>
                                          </p:val>
                                        </p:tav>
                                        <p:tav tm="100000">
                                          <p:val>
                                            <p:strVal val="#ppt_y"/>
                                          </p:val>
                                        </p:tav>
                                      </p:tavLst>
                                    </p:anim>
                                  </p:childTnLst>
                                </p:cTn>
                              </p:par>
                            </p:childTnLst>
                          </p:cTn>
                        </p:par>
                        <p:par>
                          <p:cTn id="23" fill="hold">
                            <p:stCondLst>
                              <p:cond delay="1500"/>
                            </p:stCondLst>
                            <p:childTnLst>
                              <p:par>
                                <p:cTn id="24" presetClass="entr" nodeType="afterEffect" presetSubtype="8" presetID="2" grpId="1" fill="hold">
                                  <p:stCondLst>
                                    <p:cond delay="0"/>
                                  </p:stCondLst>
                                  <p:iterate type="el" backwards="0">
                                    <p:tmAbs val="0"/>
                                  </p:iterate>
                                  <p:childTnLst>
                                    <p:set>
                                      <p:cBhvr>
                                        <p:cTn id="25" fill="hold"/>
                                        <p:tgtEl>
                                          <p:spTgt spid="380">
                                            <p:txEl>
                                              <p:pRg st="3" end="3"/>
                                            </p:txEl>
                                          </p:spTgt>
                                        </p:tgtEl>
                                        <p:attrNameLst>
                                          <p:attrName>style.visibility</p:attrName>
                                        </p:attrNameLst>
                                      </p:cBhvr>
                                      <p:to>
                                        <p:strVal val="visible"/>
                                      </p:to>
                                    </p:set>
                                    <p:anim calcmode="lin" valueType="num">
                                      <p:cBhvr>
                                        <p:cTn id="26" dur="500" fill="hold"/>
                                        <p:tgtEl>
                                          <p:spTgt spid="380">
                                            <p:txEl>
                                              <p:pRg st="3" end="3"/>
                                            </p:txEl>
                                          </p:spTgt>
                                        </p:tgtEl>
                                        <p:attrNameLst>
                                          <p:attrName>ppt_x</p:attrName>
                                        </p:attrNameLst>
                                      </p:cBhvr>
                                      <p:tavLst>
                                        <p:tav tm="0">
                                          <p:val>
                                            <p:strVal val="0-#ppt_w/2"/>
                                          </p:val>
                                        </p:tav>
                                        <p:tav tm="100000">
                                          <p:val>
                                            <p:strVal val="#ppt_x"/>
                                          </p:val>
                                        </p:tav>
                                      </p:tavLst>
                                    </p:anim>
                                    <p:anim calcmode="lin" valueType="num">
                                      <p:cBhvr>
                                        <p:cTn id="27" dur="500" fill="hold"/>
                                        <p:tgtEl>
                                          <p:spTgt spid="380">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80" grpId="1"/>
    </p:bldLst>
  </p:timing>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173" name="Google Shape;184;p31"/>
          <p:cNvSpPr txBox="1"/>
          <p:nvPr>
            <p:ph type="title"/>
          </p:nvPr>
        </p:nvSpPr>
        <p:spPr>
          <a:xfrm>
            <a:off x="441119" y="230946"/>
            <a:ext cx="7886701" cy="994201"/>
          </a:xfrm>
          <a:prstGeom prst="rect">
            <a:avLst/>
          </a:prstGeom>
        </p:spPr>
        <p:txBody>
          <a:bodyPr/>
          <a:lstStyle>
            <a:lvl1pPr algn="ctr">
              <a:defRPr>
                <a:solidFill>
                  <a:srgbClr val="000000"/>
                </a:solidFill>
              </a:defRPr>
            </a:lvl1pPr>
          </a:lstStyle>
          <a:p>
            <a:pPr>
              <a:defRPr>
                <a:solidFill>
                  <a:srgbClr val="FFD966"/>
                </a:solidFill>
              </a:defRPr>
            </a:pPr>
            <a:r>
              <a:rPr>
                <a:solidFill>
                  <a:srgbClr val="000000"/>
                </a:solidFill>
              </a:rPr>
              <a:t>Continued…</a:t>
            </a:r>
          </a:p>
        </p:txBody>
      </p:sp>
      <p:sp>
        <p:nvSpPr>
          <p:cNvPr id="174" name="Google Shape;185;p31"/>
          <p:cNvSpPr txBox="1"/>
          <p:nvPr>
            <p:ph type="body" idx="1"/>
          </p:nvPr>
        </p:nvSpPr>
        <p:spPr>
          <a:xfrm>
            <a:off x="253588" y="1204396"/>
            <a:ext cx="8636824" cy="5343880"/>
          </a:xfrm>
          <a:prstGeom prst="rect">
            <a:avLst/>
          </a:prstGeom>
        </p:spPr>
        <p:txBody>
          <a:bodyPr/>
          <a:lstStyle/>
          <a:p>
            <a:pPr marL="240631" indent="-240631">
              <a:buClrTx/>
              <a:buSzPct val="60000"/>
              <a:buFontTx/>
              <a:buBlip>
                <a:blip r:embed="rId2"/>
              </a:buBlip>
              <a:defRPr>
                <a:solidFill>
                  <a:srgbClr val="000000"/>
                </a:solidFill>
              </a:defRPr>
            </a:pPr>
            <a:r>
              <a:t>Filed a due process hearing</a:t>
            </a:r>
          </a:p>
          <a:p>
            <a:pPr marL="240631" indent="-240631">
              <a:buClrTx/>
              <a:buSzPct val="60000"/>
              <a:buFontTx/>
              <a:buBlip>
                <a:blip r:embed="rId2"/>
              </a:buBlip>
              <a:defRPr>
                <a:solidFill>
                  <a:srgbClr val="000000"/>
                </a:solidFill>
              </a:defRPr>
            </a:pPr>
          </a:p>
          <a:p>
            <a:pPr marL="240631" indent="-240631">
              <a:spcBef>
                <a:spcPts val="0"/>
              </a:spcBef>
              <a:buClrTx/>
              <a:buSzPct val="60000"/>
              <a:buFontTx/>
              <a:buBlip>
                <a:blip r:embed="rId2"/>
              </a:buBlip>
              <a:defRPr>
                <a:solidFill>
                  <a:srgbClr val="000000"/>
                </a:solidFill>
              </a:defRPr>
            </a:pPr>
            <a:r>
              <a:t>Alleged violations of IDEA and ADA</a:t>
            </a:r>
          </a:p>
          <a:p>
            <a:pPr marL="240631" indent="-240631">
              <a:spcBef>
                <a:spcPts val="0"/>
              </a:spcBef>
              <a:buClrTx/>
              <a:buSzPct val="60000"/>
              <a:buFontTx/>
              <a:buBlip>
                <a:blip r:embed="rId2"/>
              </a:buBlip>
              <a:defRPr>
                <a:solidFill>
                  <a:srgbClr val="000000"/>
                </a:solidFill>
              </a:defRPr>
            </a:pPr>
          </a:p>
          <a:p>
            <a:pPr marL="240631" indent="-240631">
              <a:spcBef>
                <a:spcPts val="0"/>
              </a:spcBef>
              <a:buClrTx/>
              <a:buSzPct val="60000"/>
              <a:buFontTx/>
              <a:buBlip>
                <a:blip r:embed="rId2"/>
              </a:buBlip>
              <a:defRPr>
                <a:solidFill>
                  <a:srgbClr val="000000"/>
                </a:solidFill>
              </a:defRPr>
            </a:pPr>
            <a:r>
              <a:t>Hearing Officer dismisses the ADA claims</a:t>
            </a:r>
          </a:p>
          <a:p>
            <a:pPr marL="240631" indent="-240631">
              <a:spcBef>
                <a:spcPts val="0"/>
              </a:spcBef>
              <a:buClrTx/>
              <a:buSzPct val="60000"/>
              <a:buFontTx/>
              <a:buBlip>
                <a:blip r:embed="rId2"/>
              </a:buBlip>
              <a:defRPr>
                <a:solidFill>
                  <a:srgbClr val="000000"/>
                </a:solidFill>
              </a:defRPr>
            </a:pPr>
          </a:p>
          <a:p>
            <a:pPr marL="240631" indent="-240631">
              <a:spcBef>
                <a:spcPts val="0"/>
              </a:spcBef>
              <a:buClrTx/>
              <a:buSzPct val="60000"/>
              <a:buFontTx/>
              <a:buBlip>
                <a:blip r:embed="rId2"/>
              </a:buBlip>
              <a:defRPr>
                <a:solidFill>
                  <a:srgbClr val="000000"/>
                </a:solidFill>
              </a:defRPr>
            </a:pPr>
            <a:r>
              <a:t>10-day settlement offer for the IDEA claims</a:t>
            </a:r>
          </a:p>
          <a:p>
            <a:pPr marL="240631" indent="-240631">
              <a:spcBef>
                <a:spcPts val="0"/>
              </a:spcBef>
              <a:buClrTx/>
              <a:buSzPct val="60000"/>
              <a:buFontTx/>
              <a:buBlip>
                <a:blip r:embed="rId2"/>
              </a:buBlip>
              <a:defRPr>
                <a:solidFill>
                  <a:srgbClr val="000000"/>
                </a:solidFill>
              </a:defRPr>
            </a:pPr>
          </a:p>
          <a:p>
            <a:pPr marL="240631" indent="-240631">
              <a:spcBef>
                <a:spcPts val="0"/>
              </a:spcBef>
              <a:buClrTx/>
              <a:buSzPct val="60000"/>
              <a:buFontTx/>
              <a:buBlip>
                <a:blip r:embed="rId2"/>
              </a:buBlip>
              <a:defRPr>
                <a:solidFill>
                  <a:srgbClr val="000000"/>
                </a:solidFill>
              </a:defRPr>
            </a:pPr>
            <a:r>
              <a:t>Accepts the settlement offer</a:t>
            </a:r>
          </a:p>
          <a:p>
            <a:pPr marL="240631" indent="-240631">
              <a:spcBef>
                <a:spcPts val="0"/>
              </a:spcBef>
              <a:buClrTx/>
              <a:buSzPct val="60000"/>
              <a:buFontTx/>
              <a:buBlip>
                <a:blip r:embed="rId2"/>
              </a:buBlip>
              <a:defRPr>
                <a:solidFill>
                  <a:srgbClr val="000000"/>
                </a:solidFill>
              </a:defRPr>
            </a:pPr>
          </a:p>
          <a:p>
            <a:pPr marL="240631" indent="-240631">
              <a:spcBef>
                <a:spcPts val="0"/>
              </a:spcBef>
              <a:buClrTx/>
              <a:buSzPct val="60000"/>
              <a:buFontTx/>
              <a:buBlip>
                <a:blip r:embed="rId2"/>
              </a:buBlip>
              <a:defRPr>
                <a:solidFill>
                  <a:srgbClr val="000000"/>
                </a:solidFill>
              </a:defRPr>
            </a:pPr>
            <a:r>
              <a:t>Then files in federal court for the ADA claim</a:t>
            </a:r>
          </a:p>
        </p:txBody>
      </p:sp>
    </p:spTree>
  </p:cSld>
  <p:clrMapOvr>
    <a:masterClrMapping/>
  </p:clrMapOvr>
  <p:transition xmlns:p14="http://schemas.microsoft.com/office/powerpoint/2010/main" spd="med" advClick="1"/>
</p:sld>
</file>

<file path=ppt/slides/slide6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382"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83" name="Least Restrictive Environment"/>
          <p:cNvSpPr txBox="1"/>
          <p:nvPr>
            <p:ph type="title"/>
          </p:nvPr>
        </p:nvSpPr>
        <p:spPr>
          <a:xfrm>
            <a:off x="838200" y="0"/>
            <a:ext cx="8105775" cy="1524000"/>
          </a:xfrm>
          <a:prstGeom prst="rect">
            <a:avLst/>
          </a:prstGeom>
        </p:spPr>
        <p:txBody>
          <a:bodyPr/>
          <a:lstStyle/>
          <a:p>
            <a:pPr/>
            <a:r>
              <a:t>Least Restrictive Environment</a:t>
            </a:r>
          </a:p>
        </p:txBody>
      </p:sp>
      <p:sp>
        <p:nvSpPr>
          <p:cNvPr id="384" name="Section 504…"/>
          <p:cNvSpPr txBox="1"/>
          <p:nvPr>
            <p:ph type="body" idx="1"/>
          </p:nvPr>
        </p:nvSpPr>
        <p:spPr>
          <a:xfrm>
            <a:off x="838199" y="1716085"/>
            <a:ext cx="8116890" cy="5141915"/>
          </a:xfrm>
          <a:prstGeom prst="rect">
            <a:avLst/>
          </a:prstGeom>
        </p:spPr>
        <p:txBody>
          <a:bodyPr/>
          <a:lstStyle/>
          <a:p>
            <a:pPr marL="320841" indent="-320841">
              <a:buBlip>
                <a:blip r:embed="rId2"/>
              </a:buBlip>
            </a:pPr>
            <a:r>
              <a:t>Section 504</a:t>
            </a:r>
          </a:p>
          <a:p>
            <a:pPr lvl="1" marL="621631" indent="-240631">
              <a:spcBef>
                <a:spcPts val="600"/>
              </a:spcBef>
              <a:buSzPct val="60000"/>
              <a:buBlip>
                <a:blip r:embed="rId2"/>
              </a:buBlip>
              <a:defRPr sz="2400"/>
            </a:pPr>
            <a:r>
              <a:t>LEA must ensure that students with disabilities are educated with their peers without disabilities</a:t>
            </a:r>
          </a:p>
          <a:p>
            <a:pPr marL="320841" indent="-320841">
              <a:buBlip>
                <a:blip r:embed="rId2"/>
              </a:buBlip>
            </a:pPr>
            <a:r>
              <a:t>IDEA</a:t>
            </a:r>
          </a:p>
          <a:p>
            <a:pPr lvl="1" marL="621631" indent="-240631">
              <a:spcBef>
                <a:spcPts val="600"/>
              </a:spcBef>
              <a:buSzPct val="60000"/>
              <a:buBlip>
                <a:blip r:embed="rId2"/>
              </a:buBlip>
              <a:defRPr sz="2400"/>
            </a:pPr>
            <a:r>
              <a:t>Student must be educated with peers without disabilities to the maximum extent appropriate</a:t>
            </a:r>
          </a:p>
          <a:p>
            <a:pPr lvl="1" marL="621631" indent="-240631">
              <a:spcBef>
                <a:spcPts val="600"/>
              </a:spcBef>
              <a:buSzPct val="60000"/>
              <a:buBlip>
                <a:blip r:embed="rId2"/>
              </a:buBlip>
              <a:defRPr sz="2400"/>
            </a:pPr>
            <a:r>
              <a:t>Removal from integrated settings only when supplementary aids and services are not successful</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384">
                                            <p:bg/>
                                          </p:spTgt>
                                        </p:tgtEl>
                                        <p:attrNameLst>
                                          <p:attrName>style.visibility</p:attrName>
                                        </p:attrNameLst>
                                      </p:cBhvr>
                                      <p:to>
                                        <p:strVal val="visible"/>
                                      </p:to>
                                    </p:set>
                                    <p:anim calcmode="lin" valueType="num">
                                      <p:cBhvr>
                                        <p:cTn id="7" dur="500" fill="hold"/>
                                        <p:tgtEl>
                                          <p:spTgt spid="384">
                                            <p:bg/>
                                          </p:spTgt>
                                        </p:tgtEl>
                                        <p:attrNameLst>
                                          <p:attrName>ppt_x</p:attrName>
                                        </p:attrNameLst>
                                      </p:cBhvr>
                                      <p:tavLst>
                                        <p:tav tm="0">
                                          <p:val>
                                            <p:strVal val="0-#ppt_w/2"/>
                                          </p:val>
                                        </p:tav>
                                        <p:tav tm="100000">
                                          <p:val>
                                            <p:strVal val="#ppt_x"/>
                                          </p:val>
                                        </p:tav>
                                      </p:tavLst>
                                    </p:anim>
                                    <p:anim calcmode="lin" valueType="num">
                                      <p:cBhvr>
                                        <p:cTn id="8" dur="500" fill="hold"/>
                                        <p:tgtEl>
                                          <p:spTgt spid="384">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384">
                                            <p:txEl>
                                              <p:pRg st="0" end="0"/>
                                            </p:txEl>
                                          </p:spTgt>
                                        </p:tgtEl>
                                        <p:attrNameLst>
                                          <p:attrName>style.visibility</p:attrName>
                                        </p:attrNameLst>
                                      </p:cBhvr>
                                      <p:to>
                                        <p:strVal val="visible"/>
                                      </p:to>
                                    </p:set>
                                    <p:anim calcmode="lin" valueType="num">
                                      <p:cBhvr>
                                        <p:cTn id="11" dur="500" fill="hold"/>
                                        <p:tgtEl>
                                          <p:spTgt spid="384">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384">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384">
                                            <p:txEl>
                                              <p:pRg st="1" end="1"/>
                                            </p:txEl>
                                          </p:spTgt>
                                        </p:tgtEl>
                                        <p:attrNameLst>
                                          <p:attrName>style.visibility</p:attrName>
                                        </p:attrNameLst>
                                      </p:cBhvr>
                                      <p:to>
                                        <p:strVal val="visible"/>
                                      </p:to>
                                    </p:set>
                                    <p:anim calcmode="lin" valueType="num">
                                      <p:cBhvr>
                                        <p:cTn id="16" dur="500" fill="hold"/>
                                        <p:tgtEl>
                                          <p:spTgt spid="384">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384">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384">
                                            <p:txEl>
                                              <p:pRg st="2" end="2"/>
                                            </p:txEl>
                                          </p:spTgt>
                                        </p:tgtEl>
                                        <p:attrNameLst>
                                          <p:attrName>style.visibility</p:attrName>
                                        </p:attrNameLst>
                                      </p:cBhvr>
                                      <p:to>
                                        <p:strVal val="visible"/>
                                      </p:to>
                                    </p:set>
                                    <p:anim calcmode="lin" valueType="num">
                                      <p:cBhvr>
                                        <p:cTn id="21" dur="500" fill="hold"/>
                                        <p:tgtEl>
                                          <p:spTgt spid="384">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384">
                                            <p:txEl>
                                              <p:pRg st="2" end="2"/>
                                            </p:txEl>
                                          </p:spTgt>
                                        </p:tgtEl>
                                        <p:attrNameLst>
                                          <p:attrName>ppt_y</p:attrName>
                                        </p:attrNameLst>
                                      </p:cBhvr>
                                      <p:tavLst>
                                        <p:tav tm="0">
                                          <p:val>
                                            <p:strVal val="#ppt_y"/>
                                          </p:val>
                                        </p:tav>
                                        <p:tav tm="100000">
                                          <p:val>
                                            <p:strVal val="#ppt_y"/>
                                          </p:val>
                                        </p:tav>
                                      </p:tavLst>
                                    </p:anim>
                                  </p:childTnLst>
                                </p:cTn>
                              </p:par>
                            </p:childTnLst>
                          </p:cTn>
                        </p:par>
                        <p:par>
                          <p:cTn id="23" fill="hold">
                            <p:stCondLst>
                              <p:cond delay="1500"/>
                            </p:stCondLst>
                            <p:childTnLst>
                              <p:par>
                                <p:cTn id="24" presetClass="entr" nodeType="afterEffect" presetSubtype="8" presetID="2" grpId="1" fill="hold">
                                  <p:stCondLst>
                                    <p:cond delay="0"/>
                                  </p:stCondLst>
                                  <p:iterate type="el" backwards="0">
                                    <p:tmAbs val="0"/>
                                  </p:iterate>
                                  <p:childTnLst>
                                    <p:set>
                                      <p:cBhvr>
                                        <p:cTn id="25" fill="hold"/>
                                        <p:tgtEl>
                                          <p:spTgt spid="384">
                                            <p:txEl>
                                              <p:pRg st="3" end="3"/>
                                            </p:txEl>
                                          </p:spTgt>
                                        </p:tgtEl>
                                        <p:attrNameLst>
                                          <p:attrName>style.visibility</p:attrName>
                                        </p:attrNameLst>
                                      </p:cBhvr>
                                      <p:to>
                                        <p:strVal val="visible"/>
                                      </p:to>
                                    </p:set>
                                    <p:anim calcmode="lin" valueType="num">
                                      <p:cBhvr>
                                        <p:cTn id="26" dur="500" fill="hold"/>
                                        <p:tgtEl>
                                          <p:spTgt spid="384">
                                            <p:txEl>
                                              <p:pRg st="3" end="3"/>
                                            </p:txEl>
                                          </p:spTgt>
                                        </p:tgtEl>
                                        <p:attrNameLst>
                                          <p:attrName>ppt_x</p:attrName>
                                        </p:attrNameLst>
                                      </p:cBhvr>
                                      <p:tavLst>
                                        <p:tav tm="0">
                                          <p:val>
                                            <p:strVal val="0-#ppt_w/2"/>
                                          </p:val>
                                        </p:tav>
                                        <p:tav tm="100000">
                                          <p:val>
                                            <p:strVal val="#ppt_x"/>
                                          </p:val>
                                        </p:tav>
                                      </p:tavLst>
                                    </p:anim>
                                    <p:anim calcmode="lin" valueType="num">
                                      <p:cBhvr>
                                        <p:cTn id="27" dur="500" fill="hold"/>
                                        <p:tgtEl>
                                          <p:spTgt spid="384">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Class="entr" nodeType="clickEffect" presetSubtype="8" presetID="2" grpId="1" fill="hold">
                                  <p:stCondLst>
                                    <p:cond delay="0"/>
                                  </p:stCondLst>
                                  <p:iterate type="el" backwards="0">
                                    <p:tmAbs val="0"/>
                                  </p:iterate>
                                  <p:childTnLst>
                                    <p:set>
                                      <p:cBhvr>
                                        <p:cTn id="31" fill="hold"/>
                                        <p:tgtEl>
                                          <p:spTgt spid="384">
                                            <p:txEl>
                                              <p:pRg st="4" end="4"/>
                                            </p:txEl>
                                          </p:spTgt>
                                        </p:tgtEl>
                                        <p:attrNameLst>
                                          <p:attrName>style.visibility</p:attrName>
                                        </p:attrNameLst>
                                      </p:cBhvr>
                                      <p:to>
                                        <p:strVal val="visible"/>
                                      </p:to>
                                    </p:set>
                                    <p:anim calcmode="lin" valueType="num">
                                      <p:cBhvr>
                                        <p:cTn id="32" dur="500" fill="hold"/>
                                        <p:tgtEl>
                                          <p:spTgt spid="384">
                                            <p:txEl>
                                              <p:pRg st="4" end="4"/>
                                            </p:txEl>
                                          </p:spTgt>
                                        </p:tgtEl>
                                        <p:attrNameLst>
                                          <p:attrName>ppt_x</p:attrName>
                                        </p:attrNameLst>
                                      </p:cBhvr>
                                      <p:tavLst>
                                        <p:tav tm="0">
                                          <p:val>
                                            <p:strVal val="0-#ppt_w/2"/>
                                          </p:val>
                                        </p:tav>
                                        <p:tav tm="100000">
                                          <p:val>
                                            <p:strVal val="#ppt_x"/>
                                          </p:val>
                                        </p:tav>
                                      </p:tavLst>
                                    </p:anim>
                                    <p:anim calcmode="lin" valueType="num">
                                      <p:cBhvr>
                                        <p:cTn id="33" dur="500" fill="hold"/>
                                        <p:tgtEl>
                                          <p:spTgt spid="384">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84" grpId="1"/>
    </p:bldLst>
  </p:timing>
</p:sld>
</file>

<file path=ppt/slides/slide6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386"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87" name="Procedural Safeguards"/>
          <p:cNvSpPr txBox="1"/>
          <p:nvPr>
            <p:ph type="title"/>
          </p:nvPr>
        </p:nvSpPr>
        <p:spPr>
          <a:xfrm>
            <a:off x="685799" y="0"/>
            <a:ext cx="7793040" cy="1447800"/>
          </a:xfrm>
          <a:prstGeom prst="rect">
            <a:avLst/>
          </a:prstGeom>
        </p:spPr>
        <p:txBody>
          <a:bodyPr/>
          <a:lstStyle/>
          <a:p>
            <a:pPr/>
            <a:r>
              <a:t>Procedural Safeguards</a:t>
            </a:r>
          </a:p>
        </p:txBody>
      </p:sp>
      <p:sp>
        <p:nvSpPr>
          <p:cNvPr id="388" name="Section 504:  Informal notice, no explicit consent requirement, records access…"/>
          <p:cNvSpPr txBox="1"/>
          <p:nvPr>
            <p:ph type="body" idx="1"/>
          </p:nvPr>
        </p:nvSpPr>
        <p:spPr>
          <a:xfrm>
            <a:off x="609600" y="1828800"/>
            <a:ext cx="8382000" cy="5029200"/>
          </a:xfrm>
          <a:prstGeom prst="rect">
            <a:avLst/>
          </a:prstGeom>
        </p:spPr>
        <p:txBody>
          <a:bodyPr/>
          <a:lstStyle/>
          <a:p>
            <a:pPr marL="360947" indent="-360947">
              <a:lnSpc>
                <a:spcPct val="90000"/>
              </a:lnSpc>
              <a:buBlip>
                <a:blip r:embed="rId2"/>
              </a:buBlip>
              <a:defRPr sz="3600"/>
            </a:pPr>
            <a:r>
              <a:t>Section 504:  </a:t>
            </a:r>
            <a:r>
              <a:rPr sz="3200"/>
              <a:t>Informal notice, no explicit consent requirement, records access</a:t>
            </a:r>
            <a:endParaRPr sz="3200"/>
          </a:p>
          <a:p>
            <a:pPr lvl="1" marL="661736" indent="-280735">
              <a:lnSpc>
                <a:spcPct val="90000"/>
              </a:lnSpc>
              <a:spcBef>
                <a:spcPts val="600"/>
              </a:spcBef>
              <a:buSzPct val="60000"/>
              <a:buBlip>
                <a:blip r:embed="rId2"/>
              </a:buBlip>
              <a:defRPr sz="2800"/>
            </a:pPr>
            <a:r>
              <a:t>Due process hearing (very few specifics)</a:t>
            </a:r>
          </a:p>
          <a:p>
            <a:pPr lvl="1" marL="661736" indent="-280735">
              <a:lnSpc>
                <a:spcPct val="90000"/>
              </a:lnSpc>
              <a:spcBef>
                <a:spcPts val="600"/>
              </a:spcBef>
              <a:buSzPct val="60000"/>
              <a:buBlip>
                <a:blip r:embed="rId2"/>
              </a:buBlip>
              <a:defRPr sz="2800"/>
            </a:pPr>
            <a:r>
              <a:t>Compliance with IDEA meets requirements</a:t>
            </a:r>
          </a:p>
          <a:p>
            <a:pPr marL="360947" indent="-360947">
              <a:lnSpc>
                <a:spcPct val="90000"/>
              </a:lnSpc>
              <a:buBlip>
                <a:blip r:embed="rId2"/>
              </a:buBlip>
              <a:defRPr sz="3600"/>
            </a:pPr>
            <a:r>
              <a:t>IDEA:  </a:t>
            </a:r>
            <a:r>
              <a:rPr sz="3200"/>
              <a:t>Notice, consent, records access,  parental input in evaluation, IEP, placement</a:t>
            </a:r>
            <a:endParaRPr sz="3200"/>
          </a:p>
          <a:p>
            <a:pPr lvl="1" marL="701841" indent="-320841">
              <a:lnSpc>
                <a:spcPct val="90000"/>
              </a:lnSpc>
              <a:spcBef>
                <a:spcPts val="600"/>
              </a:spcBef>
              <a:buSzPct val="60000"/>
              <a:buBlip>
                <a:blip r:embed="rId2"/>
              </a:buBlip>
            </a:pPr>
            <a:r>
              <a:t>Stay-put provision</a:t>
            </a:r>
          </a:p>
          <a:p>
            <a:pPr lvl="1" marL="701841" indent="-320841">
              <a:lnSpc>
                <a:spcPct val="90000"/>
              </a:lnSpc>
              <a:spcBef>
                <a:spcPts val="600"/>
              </a:spcBef>
              <a:buSzPct val="60000"/>
              <a:buBlip>
                <a:blip r:embed="rId2"/>
              </a:buBlip>
            </a:pPr>
            <a:r>
              <a:t>Mediation, due process, court</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388">
                                            <p:bg/>
                                          </p:spTgt>
                                        </p:tgtEl>
                                        <p:attrNameLst>
                                          <p:attrName>style.visibility</p:attrName>
                                        </p:attrNameLst>
                                      </p:cBhvr>
                                      <p:to>
                                        <p:strVal val="visible"/>
                                      </p:to>
                                    </p:set>
                                    <p:anim calcmode="lin" valueType="num">
                                      <p:cBhvr>
                                        <p:cTn id="7" dur="500" fill="hold"/>
                                        <p:tgtEl>
                                          <p:spTgt spid="388">
                                            <p:bg/>
                                          </p:spTgt>
                                        </p:tgtEl>
                                        <p:attrNameLst>
                                          <p:attrName>ppt_x</p:attrName>
                                        </p:attrNameLst>
                                      </p:cBhvr>
                                      <p:tavLst>
                                        <p:tav tm="0">
                                          <p:val>
                                            <p:strVal val="0-#ppt_w/2"/>
                                          </p:val>
                                        </p:tav>
                                        <p:tav tm="100000">
                                          <p:val>
                                            <p:strVal val="#ppt_x"/>
                                          </p:val>
                                        </p:tav>
                                      </p:tavLst>
                                    </p:anim>
                                    <p:anim calcmode="lin" valueType="num">
                                      <p:cBhvr>
                                        <p:cTn id="8" dur="500" fill="hold"/>
                                        <p:tgtEl>
                                          <p:spTgt spid="388">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388">
                                            <p:txEl>
                                              <p:pRg st="0" end="0"/>
                                            </p:txEl>
                                          </p:spTgt>
                                        </p:tgtEl>
                                        <p:attrNameLst>
                                          <p:attrName>style.visibility</p:attrName>
                                        </p:attrNameLst>
                                      </p:cBhvr>
                                      <p:to>
                                        <p:strVal val="visible"/>
                                      </p:to>
                                    </p:set>
                                    <p:anim calcmode="lin" valueType="num">
                                      <p:cBhvr>
                                        <p:cTn id="11" dur="500" fill="hold"/>
                                        <p:tgtEl>
                                          <p:spTgt spid="388">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388">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388">
                                            <p:txEl>
                                              <p:pRg st="1" end="1"/>
                                            </p:txEl>
                                          </p:spTgt>
                                        </p:tgtEl>
                                        <p:attrNameLst>
                                          <p:attrName>style.visibility</p:attrName>
                                        </p:attrNameLst>
                                      </p:cBhvr>
                                      <p:to>
                                        <p:strVal val="visible"/>
                                      </p:to>
                                    </p:set>
                                    <p:anim calcmode="lin" valueType="num">
                                      <p:cBhvr>
                                        <p:cTn id="16" dur="500" fill="hold"/>
                                        <p:tgtEl>
                                          <p:spTgt spid="388">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388">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388">
                                            <p:txEl>
                                              <p:pRg st="2" end="2"/>
                                            </p:txEl>
                                          </p:spTgt>
                                        </p:tgtEl>
                                        <p:attrNameLst>
                                          <p:attrName>style.visibility</p:attrName>
                                        </p:attrNameLst>
                                      </p:cBhvr>
                                      <p:to>
                                        <p:strVal val="visible"/>
                                      </p:to>
                                    </p:set>
                                    <p:anim calcmode="lin" valueType="num">
                                      <p:cBhvr>
                                        <p:cTn id="21" dur="500" fill="hold"/>
                                        <p:tgtEl>
                                          <p:spTgt spid="388">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388">
                                            <p:txEl>
                                              <p:pRg st="2" end="2"/>
                                            </p:txEl>
                                          </p:spTgt>
                                        </p:tgtEl>
                                        <p:attrNameLst>
                                          <p:attrName>ppt_y</p:attrName>
                                        </p:attrNameLst>
                                      </p:cBhvr>
                                      <p:tavLst>
                                        <p:tav tm="0">
                                          <p:val>
                                            <p:strVal val="#ppt_y"/>
                                          </p:val>
                                        </p:tav>
                                        <p:tav tm="100000">
                                          <p:val>
                                            <p:strVal val="#ppt_y"/>
                                          </p:val>
                                        </p:tav>
                                      </p:tavLst>
                                    </p:anim>
                                  </p:childTnLst>
                                </p:cTn>
                              </p:par>
                            </p:childTnLst>
                          </p:cTn>
                        </p:par>
                        <p:par>
                          <p:cTn id="23" fill="hold">
                            <p:stCondLst>
                              <p:cond delay="1500"/>
                            </p:stCondLst>
                            <p:childTnLst>
                              <p:par>
                                <p:cTn id="24" presetClass="entr" nodeType="afterEffect" presetSubtype="8" presetID="2" grpId="1" fill="hold">
                                  <p:stCondLst>
                                    <p:cond delay="0"/>
                                  </p:stCondLst>
                                  <p:iterate type="el" backwards="0">
                                    <p:tmAbs val="0"/>
                                  </p:iterate>
                                  <p:childTnLst>
                                    <p:set>
                                      <p:cBhvr>
                                        <p:cTn id="25" fill="hold"/>
                                        <p:tgtEl>
                                          <p:spTgt spid="388">
                                            <p:txEl>
                                              <p:pRg st="3" end="3"/>
                                            </p:txEl>
                                          </p:spTgt>
                                        </p:tgtEl>
                                        <p:attrNameLst>
                                          <p:attrName>style.visibility</p:attrName>
                                        </p:attrNameLst>
                                      </p:cBhvr>
                                      <p:to>
                                        <p:strVal val="visible"/>
                                      </p:to>
                                    </p:set>
                                    <p:anim calcmode="lin" valueType="num">
                                      <p:cBhvr>
                                        <p:cTn id="26" dur="500" fill="hold"/>
                                        <p:tgtEl>
                                          <p:spTgt spid="388">
                                            <p:txEl>
                                              <p:pRg st="3" end="3"/>
                                            </p:txEl>
                                          </p:spTgt>
                                        </p:tgtEl>
                                        <p:attrNameLst>
                                          <p:attrName>ppt_x</p:attrName>
                                        </p:attrNameLst>
                                      </p:cBhvr>
                                      <p:tavLst>
                                        <p:tav tm="0">
                                          <p:val>
                                            <p:strVal val="0-#ppt_w/2"/>
                                          </p:val>
                                        </p:tav>
                                        <p:tav tm="100000">
                                          <p:val>
                                            <p:strVal val="#ppt_x"/>
                                          </p:val>
                                        </p:tav>
                                      </p:tavLst>
                                    </p:anim>
                                    <p:anim calcmode="lin" valueType="num">
                                      <p:cBhvr>
                                        <p:cTn id="27" dur="500" fill="hold"/>
                                        <p:tgtEl>
                                          <p:spTgt spid="388">
                                            <p:txEl>
                                              <p:pRg st="3" end="3"/>
                                            </p:txEl>
                                          </p:spTgt>
                                        </p:tgtEl>
                                        <p:attrNameLst>
                                          <p:attrName>ppt_y</p:attrName>
                                        </p:attrNameLst>
                                      </p:cBhvr>
                                      <p:tavLst>
                                        <p:tav tm="0">
                                          <p:val>
                                            <p:strVal val="#ppt_y"/>
                                          </p:val>
                                        </p:tav>
                                        <p:tav tm="100000">
                                          <p:val>
                                            <p:strVal val="#ppt_y"/>
                                          </p:val>
                                        </p:tav>
                                      </p:tavLst>
                                    </p:anim>
                                  </p:childTnLst>
                                </p:cTn>
                              </p:par>
                            </p:childTnLst>
                          </p:cTn>
                        </p:par>
                        <p:par>
                          <p:cTn id="28" fill="hold">
                            <p:stCondLst>
                              <p:cond delay="2000"/>
                            </p:stCondLst>
                            <p:childTnLst>
                              <p:par>
                                <p:cTn id="29" presetClass="entr" nodeType="afterEffect" presetSubtype="8" presetID="2" grpId="1" fill="hold">
                                  <p:stCondLst>
                                    <p:cond delay="0"/>
                                  </p:stCondLst>
                                  <p:iterate type="el" backwards="0">
                                    <p:tmAbs val="0"/>
                                  </p:iterate>
                                  <p:childTnLst>
                                    <p:set>
                                      <p:cBhvr>
                                        <p:cTn id="30" fill="hold"/>
                                        <p:tgtEl>
                                          <p:spTgt spid="388">
                                            <p:txEl>
                                              <p:pRg st="4" end="4"/>
                                            </p:txEl>
                                          </p:spTgt>
                                        </p:tgtEl>
                                        <p:attrNameLst>
                                          <p:attrName>style.visibility</p:attrName>
                                        </p:attrNameLst>
                                      </p:cBhvr>
                                      <p:to>
                                        <p:strVal val="visible"/>
                                      </p:to>
                                    </p:set>
                                    <p:anim calcmode="lin" valueType="num">
                                      <p:cBhvr>
                                        <p:cTn id="31" dur="500" fill="hold"/>
                                        <p:tgtEl>
                                          <p:spTgt spid="388">
                                            <p:txEl>
                                              <p:pRg st="4" end="4"/>
                                            </p:txEl>
                                          </p:spTgt>
                                        </p:tgtEl>
                                        <p:attrNameLst>
                                          <p:attrName>ppt_x</p:attrName>
                                        </p:attrNameLst>
                                      </p:cBhvr>
                                      <p:tavLst>
                                        <p:tav tm="0">
                                          <p:val>
                                            <p:strVal val="0-#ppt_w/2"/>
                                          </p:val>
                                        </p:tav>
                                        <p:tav tm="100000">
                                          <p:val>
                                            <p:strVal val="#ppt_x"/>
                                          </p:val>
                                        </p:tav>
                                      </p:tavLst>
                                    </p:anim>
                                    <p:anim calcmode="lin" valueType="num">
                                      <p:cBhvr>
                                        <p:cTn id="32" dur="500" fill="hold"/>
                                        <p:tgtEl>
                                          <p:spTgt spid="388">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Class="entr" nodeType="clickEffect" presetSubtype="8" presetID="2" grpId="1" fill="hold">
                                  <p:stCondLst>
                                    <p:cond delay="0"/>
                                  </p:stCondLst>
                                  <p:iterate type="el" backwards="0">
                                    <p:tmAbs val="0"/>
                                  </p:iterate>
                                  <p:childTnLst>
                                    <p:set>
                                      <p:cBhvr>
                                        <p:cTn id="36" fill="hold"/>
                                        <p:tgtEl>
                                          <p:spTgt spid="388">
                                            <p:txEl>
                                              <p:pRg st="5" end="5"/>
                                            </p:txEl>
                                          </p:spTgt>
                                        </p:tgtEl>
                                        <p:attrNameLst>
                                          <p:attrName>style.visibility</p:attrName>
                                        </p:attrNameLst>
                                      </p:cBhvr>
                                      <p:to>
                                        <p:strVal val="visible"/>
                                      </p:to>
                                    </p:set>
                                    <p:anim calcmode="lin" valueType="num">
                                      <p:cBhvr>
                                        <p:cTn id="37" dur="500" fill="hold"/>
                                        <p:tgtEl>
                                          <p:spTgt spid="388">
                                            <p:txEl>
                                              <p:pRg st="5" end="5"/>
                                            </p:txEl>
                                          </p:spTgt>
                                        </p:tgtEl>
                                        <p:attrNameLst>
                                          <p:attrName>ppt_x</p:attrName>
                                        </p:attrNameLst>
                                      </p:cBhvr>
                                      <p:tavLst>
                                        <p:tav tm="0">
                                          <p:val>
                                            <p:strVal val="0-#ppt_w/2"/>
                                          </p:val>
                                        </p:tav>
                                        <p:tav tm="100000">
                                          <p:val>
                                            <p:strVal val="#ppt_x"/>
                                          </p:val>
                                        </p:tav>
                                      </p:tavLst>
                                    </p:anim>
                                    <p:anim calcmode="lin" valueType="num">
                                      <p:cBhvr>
                                        <p:cTn id="38" dur="500" fill="hold"/>
                                        <p:tgtEl>
                                          <p:spTgt spid="388">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88" grpId="1"/>
    </p:bldLst>
  </p:timing>
</p:sld>
</file>

<file path=ppt/slides/slide6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390"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91" name="Funding"/>
          <p:cNvSpPr txBox="1"/>
          <p:nvPr>
            <p:ph type="title"/>
          </p:nvPr>
        </p:nvSpPr>
        <p:spPr>
          <a:xfrm>
            <a:off x="838199" y="0"/>
            <a:ext cx="7793040" cy="1524000"/>
          </a:xfrm>
          <a:prstGeom prst="rect">
            <a:avLst/>
          </a:prstGeom>
        </p:spPr>
        <p:txBody>
          <a:bodyPr/>
          <a:lstStyle/>
          <a:p>
            <a:pPr/>
            <a:r>
              <a:t>Funding</a:t>
            </a:r>
          </a:p>
        </p:txBody>
      </p:sp>
      <p:sp>
        <p:nvSpPr>
          <p:cNvPr id="392" name="IDEA:  Mixture of state and federal funds…"/>
          <p:cNvSpPr txBox="1"/>
          <p:nvPr>
            <p:ph type="body" idx="1"/>
          </p:nvPr>
        </p:nvSpPr>
        <p:spPr>
          <a:xfrm>
            <a:off x="838200" y="1905000"/>
            <a:ext cx="7772400" cy="4953000"/>
          </a:xfrm>
          <a:prstGeom prst="rect">
            <a:avLst/>
          </a:prstGeom>
        </p:spPr>
        <p:txBody>
          <a:bodyPr/>
          <a:lstStyle/>
          <a:p>
            <a:pPr marL="360947" indent="-360947">
              <a:buBlip>
                <a:blip r:embed="rId2"/>
              </a:buBlip>
              <a:defRPr sz="3600"/>
            </a:pPr>
            <a:r>
              <a:t>IDEA:  Mixture of state and federal funds</a:t>
            </a:r>
          </a:p>
          <a:p>
            <a:pPr marL="360947" indent="-360947">
              <a:buBlip>
                <a:blip r:embed="rId2"/>
              </a:buBlip>
              <a:defRPr sz="3600"/>
            </a:pPr>
            <a:r>
              <a:t>Section 504: No federal funds</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392">
                                            <p:bg/>
                                          </p:spTgt>
                                        </p:tgtEl>
                                        <p:attrNameLst>
                                          <p:attrName>style.visibility</p:attrName>
                                        </p:attrNameLst>
                                      </p:cBhvr>
                                      <p:to>
                                        <p:strVal val="visible"/>
                                      </p:to>
                                    </p:set>
                                    <p:anim calcmode="lin" valueType="num">
                                      <p:cBhvr>
                                        <p:cTn id="7" dur="500" fill="hold"/>
                                        <p:tgtEl>
                                          <p:spTgt spid="392">
                                            <p:bg/>
                                          </p:spTgt>
                                        </p:tgtEl>
                                        <p:attrNameLst>
                                          <p:attrName>ppt_x</p:attrName>
                                        </p:attrNameLst>
                                      </p:cBhvr>
                                      <p:tavLst>
                                        <p:tav tm="0">
                                          <p:val>
                                            <p:strVal val="0-#ppt_w/2"/>
                                          </p:val>
                                        </p:tav>
                                        <p:tav tm="100000">
                                          <p:val>
                                            <p:strVal val="#ppt_x"/>
                                          </p:val>
                                        </p:tav>
                                      </p:tavLst>
                                    </p:anim>
                                    <p:anim calcmode="lin" valueType="num">
                                      <p:cBhvr>
                                        <p:cTn id="8" dur="500" fill="hold"/>
                                        <p:tgtEl>
                                          <p:spTgt spid="392">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392">
                                            <p:txEl>
                                              <p:pRg st="0" end="0"/>
                                            </p:txEl>
                                          </p:spTgt>
                                        </p:tgtEl>
                                        <p:attrNameLst>
                                          <p:attrName>style.visibility</p:attrName>
                                        </p:attrNameLst>
                                      </p:cBhvr>
                                      <p:to>
                                        <p:strVal val="visible"/>
                                      </p:to>
                                    </p:set>
                                    <p:anim calcmode="lin" valueType="num">
                                      <p:cBhvr>
                                        <p:cTn id="11" dur="500" fill="hold"/>
                                        <p:tgtEl>
                                          <p:spTgt spid="392">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392">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392">
                                            <p:txEl>
                                              <p:pRg st="1" end="1"/>
                                            </p:txEl>
                                          </p:spTgt>
                                        </p:tgtEl>
                                        <p:attrNameLst>
                                          <p:attrName>style.visibility</p:attrName>
                                        </p:attrNameLst>
                                      </p:cBhvr>
                                      <p:to>
                                        <p:strVal val="visible"/>
                                      </p:to>
                                    </p:set>
                                    <p:anim calcmode="lin" valueType="num">
                                      <p:cBhvr>
                                        <p:cTn id="16" dur="500" fill="hold"/>
                                        <p:tgtEl>
                                          <p:spTgt spid="392">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392">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92" grpId="1"/>
    </p:bldLst>
  </p:timing>
</p:sld>
</file>

<file path=ppt/slides/slide6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394" name="Slide Number"/>
          <p:cNvSpPr txBox="1"/>
          <p:nvPr>
            <p:ph type="sldNum" sz="quarter" idx="4294967295"/>
          </p:nvPr>
        </p:nvSpPr>
        <p:spPr>
          <a:xfrm>
            <a:off x="4417788" y="6223000"/>
            <a:ext cx="308422" cy="317500"/>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
        <p:nvSpPr>
          <p:cNvPr id="395" name="Enforcement"/>
          <p:cNvSpPr txBox="1"/>
          <p:nvPr>
            <p:ph type="title"/>
          </p:nvPr>
        </p:nvSpPr>
        <p:spPr>
          <a:xfrm>
            <a:off x="914399" y="0"/>
            <a:ext cx="7793040" cy="1676400"/>
          </a:xfrm>
          <a:prstGeom prst="rect">
            <a:avLst/>
          </a:prstGeom>
        </p:spPr>
        <p:txBody>
          <a:bodyPr/>
          <a:lstStyle/>
          <a:p>
            <a:pPr/>
            <a:r>
              <a:t>Enforcement</a:t>
            </a:r>
          </a:p>
        </p:txBody>
      </p:sp>
      <p:sp>
        <p:nvSpPr>
          <p:cNvPr id="396" name="Section 504…"/>
          <p:cNvSpPr txBox="1"/>
          <p:nvPr>
            <p:ph type="body" idx="1"/>
          </p:nvPr>
        </p:nvSpPr>
        <p:spPr>
          <a:xfrm>
            <a:off x="914400" y="1758950"/>
            <a:ext cx="7772400" cy="5099050"/>
          </a:xfrm>
          <a:prstGeom prst="rect">
            <a:avLst/>
          </a:prstGeom>
        </p:spPr>
        <p:txBody>
          <a:bodyPr/>
          <a:lstStyle/>
          <a:p>
            <a:pPr marL="320841" indent="-320841">
              <a:buBlip>
                <a:blip r:embed="rId2"/>
              </a:buBlip>
            </a:pPr>
            <a:r>
              <a:t>Section 504</a:t>
            </a:r>
          </a:p>
          <a:p>
            <a:pPr lvl="1" marL="621631" indent="-240631">
              <a:spcBef>
                <a:spcPts val="600"/>
              </a:spcBef>
              <a:buSzPct val="60000"/>
              <a:buBlip>
                <a:blip r:embed="rId2"/>
              </a:buBlip>
              <a:defRPr sz="2400"/>
            </a:pPr>
            <a:r>
              <a:t>Complaint may be filed with Office of Civil Rights (OCR)</a:t>
            </a:r>
          </a:p>
          <a:p>
            <a:pPr lvl="1" marL="621631" indent="-240631">
              <a:spcBef>
                <a:spcPts val="600"/>
              </a:spcBef>
              <a:buSzPct val="60000"/>
              <a:buBlip>
                <a:blip r:embed="rId2"/>
              </a:buBlip>
              <a:defRPr sz="2400"/>
            </a:pPr>
            <a:r>
              <a:t>Complaints may be filed with state’s Department of Education</a:t>
            </a:r>
          </a:p>
          <a:p>
            <a:pPr marL="320841" indent="-320841">
              <a:buBlip>
                <a:blip r:embed="rId2"/>
              </a:buBlip>
            </a:pPr>
            <a:r>
              <a:t>IDEA</a:t>
            </a:r>
          </a:p>
          <a:p>
            <a:pPr lvl="1" marL="621631" indent="-240631">
              <a:spcBef>
                <a:spcPts val="600"/>
              </a:spcBef>
              <a:buSzPct val="60000"/>
              <a:buBlip>
                <a:blip r:embed="rId2"/>
              </a:buBlip>
              <a:defRPr sz="2400"/>
            </a:pPr>
            <a:r>
              <a:t>Dispute mechanisms of IDEA (Resolution session, due process hearing, state or federal court)</a:t>
            </a:r>
          </a:p>
          <a:p>
            <a:pPr lvl="1" marL="621631" indent="-240631">
              <a:spcBef>
                <a:spcPts val="600"/>
              </a:spcBef>
              <a:buSzPct val="60000"/>
              <a:buBlip>
                <a:blip r:embed="rId2"/>
              </a:buBlip>
              <a:defRPr sz="2400"/>
            </a:pPr>
            <a:r>
              <a:t>File a complaint with the state’s Department of Education</a:t>
            </a:r>
          </a:p>
        </p:txBody>
      </p:sp>
    </p:spTree>
  </p:cSld>
  <p:clrMapOvr>
    <a:masterClrMapping/>
  </p:clrMapOvr>
  <p:transition xmlns:p14="http://schemas.microsoft.com/office/powerpoint/2010/main" spd="med" advClick="1"/>
  <p:timing>
    <p:tnLst>
      <p:par>
        <p:cTn id="1" nodeType="tmRoot" restart="never" dur="indefinite" fill="hold">
          <p:childTnLst>
            <p:seq concurrent="1" prevAc="none" nextAc="seek">
              <p:cTn id="2" nodeType="mainSeq" dur="indefinite" fill="hold">
                <p:childTnLst>
                  <p:par>
                    <p:cTn id="3" fill="hold">
                      <p:stCondLst>
                        <p:cond delay="indefinite"/>
                      </p:stCondLst>
                      <p:childTnLst>
                        <p:par>
                          <p:cTn id="4" fill="hold">
                            <p:stCondLst>
                              <p:cond delay="0"/>
                            </p:stCondLst>
                            <p:childTnLst>
                              <p:par>
                                <p:cTn id="5" presetClass="entr" nodeType="clickEffect" presetSubtype="8" presetID="2" grpId="1" fill="hold">
                                  <p:stCondLst>
                                    <p:cond delay="0"/>
                                  </p:stCondLst>
                                  <p:iterate type="el" backwards="0">
                                    <p:tmAbs val="0"/>
                                  </p:iterate>
                                  <p:childTnLst>
                                    <p:set>
                                      <p:cBhvr>
                                        <p:cTn id="6" fill="hold"/>
                                        <p:tgtEl>
                                          <p:spTgt spid="396">
                                            <p:bg/>
                                          </p:spTgt>
                                        </p:tgtEl>
                                        <p:attrNameLst>
                                          <p:attrName>style.visibility</p:attrName>
                                        </p:attrNameLst>
                                      </p:cBhvr>
                                      <p:to>
                                        <p:strVal val="visible"/>
                                      </p:to>
                                    </p:set>
                                    <p:anim calcmode="lin" valueType="num">
                                      <p:cBhvr>
                                        <p:cTn id="7" dur="500" fill="hold"/>
                                        <p:tgtEl>
                                          <p:spTgt spid="396">
                                            <p:bg/>
                                          </p:spTgt>
                                        </p:tgtEl>
                                        <p:attrNameLst>
                                          <p:attrName>ppt_x</p:attrName>
                                        </p:attrNameLst>
                                      </p:cBhvr>
                                      <p:tavLst>
                                        <p:tav tm="0">
                                          <p:val>
                                            <p:strVal val="0-#ppt_w/2"/>
                                          </p:val>
                                        </p:tav>
                                        <p:tav tm="100000">
                                          <p:val>
                                            <p:strVal val="#ppt_x"/>
                                          </p:val>
                                        </p:tav>
                                      </p:tavLst>
                                    </p:anim>
                                    <p:anim calcmode="lin" valueType="num">
                                      <p:cBhvr>
                                        <p:cTn id="8" dur="500" fill="hold"/>
                                        <p:tgtEl>
                                          <p:spTgt spid="396">
                                            <p:bg/>
                                          </p:spTgt>
                                        </p:tgtEl>
                                        <p:attrNameLst>
                                          <p:attrName>ppt_y</p:attrName>
                                        </p:attrNameLst>
                                      </p:cBhvr>
                                      <p:tavLst>
                                        <p:tav tm="0">
                                          <p:val>
                                            <p:strVal val="#ppt_y"/>
                                          </p:val>
                                        </p:tav>
                                        <p:tav tm="100000">
                                          <p:val>
                                            <p:strVal val="#ppt_y"/>
                                          </p:val>
                                        </p:tav>
                                      </p:tavLst>
                                    </p:anim>
                                  </p:childTnLst>
                                </p:cTn>
                              </p:par>
                              <p:par>
                                <p:cTn id="9" presetClass="entr" nodeType="withEffect" presetSubtype="8" presetID="2" grpId="1" fill="hold">
                                  <p:stCondLst>
                                    <p:cond delay="0"/>
                                  </p:stCondLst>
                                  <p:iterate type="el" backwards="0">
                                    <p:tmAbs val="0"/>
                                  </p:iterate>
                                  <p:childTnLst>
                                    <p:set>
                                      <p:cBhvr>
                                        <p:cTn id="10" fill="hold"/>
                                        <p:tgtEl>
                                          <p:spTgt spid="396">
                                            <p:txEl>
                                              <p:pRg st="0" end="0"/>
                                            </p:txEl>
                                          </p:spTgt>
                                        </p:tgtEl>
                                        <p:attrNameLst>
                                          <p:attrName>style.visibility</p:attrName>
                                        </p:attrNameLst>
                                      </p:cBhvr>
                                      <p:to>
                                        <p:strVal val="visible"/>
                                      </p:to>
                                    </p:set>
                                    <p:anim calcmode="lin" valueType="num">
                                      <p:cBhvr>
                                        <p:cTn id="11" dur="500" fill="hold"/>
                                        <p:tgtEl>
                                          <p:spTgt spid="396">
                                            <p:txEl>
                                              <p:pRg st="0" end="0"/>
                                            </p:txEl>
                                          </p:spTgt>
                                        </p:tgtEl>
                                        <p:attrNameLst>
                                          <p:attrName>ppt_x</p:attrName>
                                        </p:attrNameLst>
                                      </p:cBhvr>
                                      <p:tavLst>
                                        <p:tav tm="0">
                                          <p:val>
                                            <p:strVal val="0-#ppt_w/2"/>
                                          </p:val>
                                        </p:tav>
                                        <p:tav tm="100000">
                                          <p:val>
                                            <p:strVal val="#ppt_x"/>
                                          </p:val>
                                        </p:tav>
                                      </p:tavLst>
                                    </p:anim>
                                    <p:anim calcmode="lin" valueType="num">
                                      <p:cBhvr>
                                        <p:cTn id="12" dur="500" fill="hold"/>
                                        <p:tgtEl>
                                          <p:spTgt spid="396">
                                            <p:txEl>
                                              <p:pRg st="0" end="0"/>
                                            </p:txEl>
                                          </p:spTgt>
                                        </p:tgtEl>
                                        <p:attrNameLst>
                                          <p:attrName>ppt_y</p:attrName>
                                        </p:attrNameLst>
                                      </p:cBhvr>
                                      <p:tavLst>
                                        <p:tav tm="0">
                                          <p:val>
                                            <p:strVal val="#ppt_y"/>
                                          </p:val>
                                        </p:tav>
                                        <p:tav tm="100000">
                                          <p:val>
                                            <p:strVal val="#ppt_y"/>
                                          </p:val>
                                        </p:tav>
                                      </p:tavLst>
                                    </p:anim>
                                  </p:childTnLst>
                                </p:cTn>
                              </p:par>
                            </p:childTnLst>
                          </p:cTn>
                        </p:par>
                        <p:par>
                          <p:cTn id="13" fill="hold">
                            <p:stCondLst>
                              <p:cond delay="500"/>
                            </p:stCondLst>
                            <p:childTnLst>
                              <p:par>
                                <p:cTn id="14" presetClass="entr" nodeType="afterEffect" presetSubtype="8" presetID="2" grpId="1" fill="hold">
                                  <p:stCondLst>
                                    <p:cond delay="0"/>
                                  </p:stCondLst>
                                  <p:iterate type="el" backwards="0">
                                    <p:tmAbs val="0"/>
                                  </p:iterate>
                                  <p:childTnLst>
                                    <p:set>
                                      <p:cBhvr>
                                        <p:cTn id="15" fill="hold"/>
                                        <p:tgtEl>
                                          <p:spTgt spid="396">
                                            <p:txEl>
                                              <p:pRg st="1" end="1"/>
                                            </p:txEl>
                                          </p:spTgt>
                                        </p:tgtEl>
                                        <p:attrNameLst>
                                          <p:attrName>style.visibility</p:attrName>
                                        </p:attrNameLst>
                                      </p:cBhvr>
                                      <p:to>
                                        <p:strVal val="visible"/>
                                      </p:to>
                                    </p:set>
                                    <p:anim calcmode="lin" valueType="num">
                                      <p:cBhvr>
                                        <p:cTn id="16" dur="500" fill="hold"/>
                                        <p:tgtEl>
                                          <p:spTgt spid="396">
                                            <p:txEl>
                                              <p:pRg st="1" end="1"/>
                                            </p:txEl>
                                          </p:spTgt>
                                        </p:tgtEl>
                                        <p:attrNameLst>
                                          <p:attrName>ppt_x</p:attrName>
                                        </p:attrNameLst>
                                      </p:cBhvr>
                                      <p:tavLst>
                                        <p:tav tm="0">
                                          <p:val>
                                            <p:strVal val="0-#ppt_w/2"/>
                                          </p:val>
                                        </p:tav>
                                        <p:tav tm="100000">
                                          <p:val>
                                            <p:strVal val="#ppt_x"/>
                                          </p:val>
                                        </p:tav>
                                      </p:tavLst>
                                    </p:anim>
                                    <p:anim calcmode="lin" valueType="num">
                                      <p:cBhvr>
                                        <p:cTn id="17" dur="500" fill="hold"/>
                                        <p:tgtEl>
                                          <p:spTgt spid="396">
                                            <p:txEl>
                                              <p:pRg st="1" end="1"/>
                                            </p:txEl>
                                          </p:spTgt>
                                        </p:tgtEl>
                                        <p:attrNameLst>
                                          <p:attrName>ppt_y</p:attrName>
                                        </p:attrNameLst>
                                      </p:cBhvr>
                                      <p:tavLst>
                                        <p:tav tm="0">
                                          <p:val>
                                            <p:strVal val="#ppt_y"/>
                                          </p:val>
                                        </p:tav>
                                        <p:tav tm="100000">
                                          <p:val>
                                            <p:strVal val="#ppt_y"/>
                                          </p:val>
                                        </p:tav>
                                      </p:tavLst>
                                    </p:anim>
                                  </p:childTnLst>
                                </p:cTn>
                              </p:par>
                            </p:childTnLst>
                          </p:cTn>
                        </p:par>
                        <p:par>
                          <p:cTn id="18" fill="hold">
                            <p:stCondLst>
                              <p:cond delay="1000"/>
                            </p:stCondLst>
                            <p:childTnLst>
                              <p:par>
                                <p:cTn id="19" presetClass="entr" nodeType="afterEffect" presetSubtype="8" presetID="2" grpId="1" fill="hold">
                                  <p:stCondLst>
                                    <p:cond delay="0"/>
                                  </p:stCondLst>
                                  <p:iterate type="el" backwards="0">
                                    <p:tmAbs val="0"/>
                                  </p:iterate>
                                  <p:childTnLst>
                                    <p:set>
                                      <p:cBhvr>
                                        <p:cTn id="20" fill="hold"/>
                                        <p:tgtEl>
                                          <p:spTgt spid="396">
                                            <p:txEl>
                                              <p:pRg st="2" end="2"/>
                                            </p:txEl>
                                          </p:spTgt>
                                        </p:tgtEl>
                                        <p:attrNameLst>
                                          <p:attrName>style.visibility</p:attrName>
                                        </p:attrNameLst>
                                      </p:cBhvr>
                                      <p:to>
                                        <p:strVal val="visible"/>
                                      </p:to>
                                    </p:set>
                                    <p:anim calcmode="lin" valueType="num">
                                      <p:cBhvr>
                                        <p:cTn id="21" dur="500" fill="hold"/>
                                        <p:tgtEl>
                                          <p:spTgt spid="396">
                                            <p:txEl>
                                              <p:pRg st="2" end="2"/>
                                            </p:txEl>
                                          </p:spTgt>
                                        </p:tgtEl>
                                        <p:attrNameLst>
                                          <p:attrName>ppt_x</p:attrName>
                                        </p:attrNameLst>
                                      </p:cBhvr>
                                      <p:tavLst>
                                        <p:tav tm="0">
                                          <p:val>
                                            <p:strVal val="0-#ppt_w/2"/>
                                          </p:val>
                                        </p:tav>
                                        <p:tav tm="100000">
                                          <p:val>
                                            <p:strVal val="#ppt_x"/>
                                          </p:val>
                                        </p:tav>
                                      </p:tavLst>
                                    </p:anim>
                                    <p:anim calcmode="lin" valueType="num">
                                      <p:cBhvr>
                                        <p:cTn id="22" dur="500" fill="hold"/>
                                        <p:tgtEl>
                                          <p:spTgt spid="396">
                                            <p:txEl>
                                              <p:pRg st="2" end="2"/>
                                            </p:txEl>
                                          </p:spTgt>
                                        </p:tgtEl>
                                        <p:attrNameLst>
                                          <p:attrName>ppt_y</p:attrName>
                                        </p:attrNameLst>
                                      </p:cBhvr>
                                      <p:tavLst>
                                        <p:tav tm="0">
                                          <p:val>
                                            <p:strVal val="#ppt_y"/>
                                          </p:val>
                                        </p:tav>
                                        <p:tav tm="100000">
                                          <p:val>
                                            <p:strVal val="#ppt_y"/>
                                          </p:val>
                                        </p:tav>
                                      </p:tavLst>
                                    </p:anim>
                                  </p:childTnLst>
                                </p:cTn>
                              </p:par>
                            </p:childTnLst>
                          </p:cTn>
                        </p:par>
                        <p:par>
                          <p:cTn id="23" fill="hold">
                            <p:stCondLst>
                              <p:cond delay="1500"/>
                            </p:stCondLst>
                            <p:childTnLst>
                              <p:par>
                                <p:cTn id="24" presetClass="entr" nodeType="afterEffect" presetSubtype="8" presetID="2" grpId="1" fill="hold">
                                  <p:stCondLst>
                                    <p:cond delay="0"/>
                                  </p:stCondLst>
                                  <p:iterate type="el" backwards="0">
                                    <p:tmAbs val="0"/>
                                  </p:iterate>
                                  <p:childTnLst>
                                    <p:set>
                                      <p:cBhvr>
                                        <p:cTn id="25" fill="hold"/>
                                        <p:tgtEl>
                                          <p:spTgt spid="396">
                                            <p:txEl>
                                              <p:pRg st="3" end="3"/>
                                            </p:txEl>
                                          </p:spTgt>
                                        </p:tgtEl>
                                        <p:attrNameLst>
                                          <p:attrName>style.visibility</p:attrName>
                                        </p:attrNameLst>
                                      </p:cBhvr>
                                      <p:to>
                                        <p:strVal val="visible"/>
                                      </p:to>
                                    </p:set>
                                    <p:anim calcmode="lin" valueType="num">
                                      <p:cBhvr>
                                        <p:cTn id="26" dur="500" fill="hold"/>
                                        <p:tgtEl>
                                          <p:spTgt spid="396">
                                            <p:txEl>
                                              <p:pRg st="3" end="3"/>
                                            </p:txEl>
                                          </p:spTgt>
                                        </p:tgtEl>
                                        <p:attrNameLst>
                                          <p:attrName>ppt_x</p:attrName>
                                        </p:attrNameLst>
                                      </p:cBhvr>
                                      <p:tavLst>
                                        <p:tav tm="0">
                                          <p:val>
                                            <p:strVal val="0-#ppt_w/2"/>
                                          </p:val>
                                        </p:tav>
                                        <p:tav tm="100000">
                                          <p:val>
                                            <p:strVal val="#ppt_x"/>
                                          </p:val>
                                        </p:tav>
                                      </p:tavLst>
                                    </p:anim>
                                    <p:anim calcmode="lin" valueType="num">
                                      <p:cBhvr>
                                        <p:cTn id="27" dur="500" fill="hold"/>
                                        <p:tgtEl>
                                          <p:spTgt spid="396">
                                            <p:txEl>
                                              <p:pRg st="3" end="3"/>
                                            </p:txEl>
                                          </p:spTgt>
                                        </p:tgtEl>
                                        <p:attrNameLst>
                                          <p:attrName>ppt_y</p:attrName>
                                        </p:attrNameLst>
                                      </p:cBhvr>
                                      <p:tavLst>
                                        <p:tav tm="0">
                                          <p:val>
                                            <p:strVal val="#ppt_y"/>
                                          </p:val>
                                        </p:tav>
                                        <p:tav tm="100000">
                                          <p:val>
                                            <p:strVal val="#ppt_y"/>
                                          </p:val>
                                        </p:tav>
                                      </p:tavLst>
                                    </p:anim>
                                  </p:childTnLst>
                                </p:cTn>
                              </p:par>
                            </p:childTnLst>
                          </p:cTn>
                        </p:par>
                        <p:par>
                          <p:cTn id="28" fill="hold">
                            <p:stCondLst>
                              <p:cond delay="2000"/>
                            </p:stCondLst>
                            <p:childTnLst>
                              <p:par>
                                <p:cTn id="29" presetClass="entr" nodeType="afterEffect" presetSubtype="8" presetID="2" grpId="1" fill="hold">
                                  <p:stCondLst>
                                    <p:cond delay="0"/>
                                  </p:stCondLst>
                                  <p:iterate type="el" backwards="0">
                                    <p:tmAbs val="0"/>
                                  </p:iterate>
                                  <p:childTnLst>
                                    <p:set>
                                      <p:cBhvr>
                                        <p:cTn id="30" fill="hold"/>
                                        <p:tgtEl>
                                          <p:spTgt spid="396">
                                            <p:txEl>
                                              <p:pRg st="4" end="4"/>
                                            </p:txEl>
                                          </p:spTgt>
                                        </p:tgtEl>
                                        <p:attrNameLst>
                                          <p:attrName>style.visibility</p:attrName>
                                        </p:attrNameLst>
                                      </p:cBhvr>
                                      <p:to>
                                        <p:strVal val="visible"/>
                                      </p:to>
                                    </p:set>
                                    <p:anim calcmode="lin" valueType="num">
                                      <p:cBhvr>
                                        <p:cTn id="31" dur="500" fill="hold"/>
                                        <p:tgtEl>
                                          <p:spTgt spid="396">
                                            <p:txEl>
                                              <p:pRg st="4" end="4"/>
                                            </p:txEl>
                                          </p:spTgt>
                                        </p:tgtEl>
                                        <p:attrNameLst>
                                          <p:attrName>ppt_x</p:attrName>
                                        </p:attrNameLst>
                                      </p:cBhvr>
                                      <p:tavLst>
                                        <p:tav tm="0">
                                          <p:val>
                                            <p:strVal val="0-#ppt_w/2"/>
                                          </p:val>
                                        </p:tav>
                                        <p:tav tm="100000">
                                          <p:val>
                                            <p:strVal val="#ppt_x"/>
                                          </p:val>
                                        </p:tav>
                                      </p:tavLst>
                                    </p:anim>
                                    <p:anim calcmode="lin" valueType="num">
                                      <p:cBhvr>
                                        <p:cTn id="32" dur="500" fill="hold"/>
                                        <p:tgtEl>
                                          <p:spTgt spid="396">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Class="entr" nodeType="clickEffect" presetSubtype="8" presetID="2" grpId="1" fill="hold">
                                  <p:stCondLst>
                                    <p:cond delay="0"/>
                                  </p:stCondLst>
                                  <p:iterate type="el" backwards="0">
                                    <p:tmAbs val="0"/>
                                  </p:iterate>
                                  <p:childTnLst>
                                    <p:set>
                                      <p:cBhvr>
                                        <p:cTn id="36" fill="hold"/>
                                        <p:tgtEl>
                                          <p:spTgt spid="396">
                                            <p:txEl>
                                              <p:pRg st="5" end="5"/>
                                            </p:txEl>
                                          </p:spTgt>
                                        </p:tgtEl>
                                        <p:attrNameLst>
                                          <p:attrName>style.visibility</p:attrName>
                                        </p:attrNameLst>
                                      </p:cBhvr>
                                      <p:to>
                                        <p:strVal val="visible"/>
                                      </p:to>
                                    </p:set>
                                    <p:anim calcmode="lin" valueType="num">
                                      <p:cBhvr>
                                        <p:cTn id="37" dur="500" fill="hold"/>
                                        <p:tgtEl>
                                          <p:spTgt spid="396">
                                            <p:txEl>
                                              <p:pRg st="5" end="5"/>
                                            </p:txEl>
                                          </p:spTgt>
                                        </p:tgtEl>
                                        <p:attrNameLst>
                                          <p:attrName>ppt_x</p:attrName>
                                        </p:attrNameLst>
                                      </p:cBhvr>
                                      <p:tavLst>
                                        <p:tav tm="0">
                                          <p:val>
                                            <p:strVal val="0-#ppt_w/2"/>
                                          </p:val>
                                        </p:tav>
                                        <p:tav tm="100000">
                                          <p:val>
                                            <p:strVal val="#ppt_x"/>
                                          </p:val>
                                        </p:tav>
                                      </p:tavLst>
                                    </p:anim>
                                    <p:anim calcmode="lin" valueType="num">
                                      <p:cBhvr>
                                        <p:cTn id="38" dur="500" fill="hold"/>
                                        <p:tgtEl>
                                          <p:spTgt spid="396">
                                            <p:txEl>
                                              <p:pRg st="5" end="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p:tgtEl>
                    <p:sldTgt/>
                  </p:tgtEl>
                </p:cond>
              </p:prevCondLst>
              <p:nextCondLst>
                <p:cond evt="onNext">
                  <p:tgtEl>
                    <p:sldTgt/>
                  </p:tgtEl>
                </p:cond>
              </p:nextCondLst>
            </p:seq>
          </p:childTnLst>
        </p:cTn>
      </p:par>
    </p:tnLst>
    <p:bldLst>
      <p:bldP build="p" bldLvl="5" animBg="1" rev="0" advAuto="0" spid="396" grpId="1"/>
    </p:bldLst>
  </p:timing>
</p:sld>
</file>

<file path=ppt/slides/slide6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398" name="Tip #1"/>
          <p:cNvSpPr txBox="1"/>
          <p:nvPr>
            <p:ph type="title"/>
          </p:nvPr>
        </p:nvSpPr>
        <p:spPr>
          <a:prstGeom prst="rect">
            <a:avLst/>
          </a:prstGeom>
        </p:spPr>
        <p:txBody>
          <a:bodyPr/>
          <a:lstStyle/>
          <a:p>
            <a:pPr/>
            <a:r>
              <a:t>Tip #1</a:t>
            </a:r>
          </a:p>
        </p:txBody>
      </p:sp>
      <p:sp>
        <p:nvSpPr>
          <p:cNvPr id="399" name="Accommodations and supports must be provided as necessary to make meaningful educational progress, allow maximum integration with non-disabled peers, to participate in extracurricular/nonacademic activities."/>
          <p:cNvSpPr txBox="1"/>
          <p:nvPr>
            <p:ph type="body" sz="half" idx="1"/>
          </p:nvPr>
        </p:nvSpPr>
        <p:spPr>
          <a:prstGeom prst="rect">
            <a:avLst/>
          </a:prstGeom>
        </p:spPr>
        <p:txBody>
          <a:bodyPr/>
          <a:lstStyle/>
          <a:p>
            <a:pPr marL="502525" indent="-331075">
              <a:lnSpc>
                <a:spcPct val="80000"/>
              </a:lnSpc>
              <a:buFont typeface="Arial"/>
              <a:buChar char="•"/>
              <a:defRPr b="1" sz="2800"/>
            </a:pPr>
            <a:r>
              <a:t>Accommodations</a:t>
            </a:r>
            <a:r>
              <a:rPr b="0"/>
              <a:t> and supports must be provided as necessary to make meaningful educational progress, allow maximum integration with non-disabled peers, to participate in extracurricular/nonacademic activities. </a:t>
            </a:r>
          </a:p>
        </p:txBody>
      </p:sp>
      <p:sp>
        <p:nvSpPr>
          <p:cNvPr id="40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6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402" name="Tip #2"/>
          <p:cNvSpPr txBox="1"/>
          <p:nvPr>
            <p:ph type="title"/>
          </p:nvPr>
        </p:nvSpPr>
        <p:spPr>
          <a:prstGeom prst="rect">
            <a:avLst/>
          </a:prstGeom>
        </p:spPr>
        <p:txBody>
          <a:bodyPr/>
          <a:lstStyle/>
          <a:p>
            <a:pPr/>
            <a:r>
              <a:t>Tip #2</a:t>
            </a:r>
          </a:p>
        </p:txBody>
      </p:sp>
      <p:sp>
        <p:nvSpPr>
          <p:cNvPr id="403" name="Special education eligibility is a two-part test"/>
          <p:cNvSpPr txBox="1"/>
          <p:nvPr>
            <p:ph type="body" sz="half" idx="1"/>
          </p:nvPr>
        </p:nvSpPr>
        <p:spPr>
          <a:xfrm>
            <a:off x="1485900" y="3010309"/>
            <a:ext cx="6172200" cy="2384414"/>
          </a:xfrm>
          <a:prstGeom prst="rect">
            <a:avLst/>
          </a:prstGeom>
        </p:spPr>
        <p:txBody>
          <a:bodyPr/>
          <a:lstStyle/>
          <a:p>
            <a:pPr/>
            <a:r>
              <a:t>Special education eligibility is a two-part test</a:t>
            </a:r>
          </a:p>
        </p:txBody>
      </p:sp>
      <p:sp>
        <p:nvSpPr>
          <p:cNvPr id="40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6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406" name="Tip #3"/>
          <p:cNvSpPr txBox="1"/>
          <p:nvPr>
            <p:ph type="title"/>
          </p:nvPr>
        </p:nvSpPr>
        <p:spPr>
          <a:prstGeom prst="rect">
            <a:avLst/>
          </a:prstGeom>
        </p:spPr>
        <p:txBody>
          <a:bodyPr/>
          <a:lstStyle/>
          <a:p>
            <a:pPr/>
            <a:r>
              <a:t>Tip #3</a:t>
            </a:r>
          </a:p>
        </p:txBody>
      </p:sp>
      <p:sp>
        <p:nvSpPr>
          <p:cNvPr id="407" name="504 eligibility is a one-part test"/>
          <p:cNvSpPr txBox="1"/>
          <p:nvPr>
            <p:ph type="body" sz="half" idx="1"/>
          </p:nvPr>
        </p:nvSpPr>
        <p:spPr>
          <a:xfrm>
            <a:off x="1485900" y="3033340"/>
            <a:ext cx="6172200" cy="2361383"/>
          </a:xfrm>
          <a:prstGeom prst="rect">
            <a:avLst/>
          </a:prstGeom>
        </p:spPr>
        <p:txBody>
          <a:bodyPr/>
          <a:lstStyle/>
          <a:p>
            <a:pPr/>
            <a:r>
              <a:t>504 eligibility is a one-part test</a:t>
            </a:r>
          </a:p>
        </p:txBody>
      </p:sp>
      <p:sp>
        <p:nvSpPr>
          <p:cNvPr id="40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6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410" name="Tip #4"/>
          <p:cNvSpPr txBox="1"/>
          <p:nvPr>
            <p:ph type="title"/>
          </p:nvPr>
        </p:nvSpPr>
        <p:spPr>
          <a:prstGeom prst="rect">
            <a:avLst/>
          </a:prstGeom>
        </p:spPr>
        <p:txBody>
          <a:bodyPr/>
          <a:lstStyle/>
          <a:p>
            <a:pPr/>
            <a:r>
              <a:t>Tip #4</a:t>
            </a:r>
          </a:p>
        </p:txBody>
      </p:sp>
      <p:sp>
        <p:nvSpPr>
          <p:cNvPr id="411" name="504 applies not just to the students"/>
          <p:cNvSpPr txBox="1"/>
          <p:nvPr>
            <p:ph type="body" sz="half" idx="1"/>
          </p:nvPr>
        </p:nvSpPr>
        <p:spPr>
          <a:xfrm>
            <a:off x="1485900" y="3076723"/>
            <a:ext cx="6172200" cy="2318000"/>
          </a:xfrm>
          <a:prstGeom prst="rect">
            <a:avLst/>
          </a:prstGeom>
        </p:spPr>
        <p:txBody>
          <a:bodyPr/>
          <a:lstStyle/>
          <a:p>
            <a:pPr/>
            <a:r>
              <a:t>504 applies not just to the students</a:t>
            </a:r>
          </a:p>
        </p:txBody>
      </p:sp>
      <p:sp>
        <p:nvSpPr>
          <p:cNvPr id="41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6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414" name="Tip #5"/>
          <p:cNvSpPr txBox="1"/>
          <p:nvPr>
            <p:ph type="title"/>
          </p:nvPr>
        </p:nvSpPr>
        <p:spPr>
          <a:prstGeom prst="rect">
            <a:avLst/>
          </a:prstGeom>
        </p:spPr>
        <p:txBody>
          <a:bodyPr/>
          <a:lstStyle/>
          <a:p>
            <a:pPr/>
            <a:r>
              <a:t>Tip #5</a:t>
            </a:r>
          </a:p>
        </p:txBody>
      </p:sp>
      <p:sp>
        <p:nvSpPr>
          <p:cNvPr id="415" name="Students on health and medical plans are 504 eligible"/>
          <p:cNvSpPr txBox="1"/>
          <p:nvPr>
            <p:ph type="body" sz="half" idx="1"/>
          </p:nvPr>
        </p:nvSpPr>
        <p:spPr>
          <a:xfrm>
            <a:off x="1485900" y="2994087"/>
            <a:ext cx="6172200" cy="2400636"/>
          </a:xfrm>
          <a:prstGeom prst="rect">
            <a:avLst/>
          </a:prstGeom>
        </p:spPr>
        <p:txBody>
          <a:bodyPr/>
          <a:lstStyle/>
          <a:p>
            <a:pPr/>
            <a:r>
              <a:t>Students on health and medical plans are 504 eligible</a:t>
            </a:r>
          </a:p>
        </p:txBody>
      </p:sp>
      <p:sp>
        <p:nvSpPr>
          <p:cNvPr id="41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6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418" name="Tip #6"/>
          <p:cNvSpPr txBox="1"/>
          <p:nvPr>
            <p:ph type="title"/>
          </p:nvPr>
        </p:nvSpPr>
        <p:spPr>
          <a:prstGeom prst="rect">
            <a:avLst/>
          </a:prstGeom>
        </p:spPr>
        <p:txBody>
          <a:bodyPr/>
          <a:lstStyle/>
          <a:p>
            <a:pPr/>
            <a:r>
              <a:t>Tip #6</a:t>
            </a:r>
          </a:p>
        </p:txBody>
      </p:sp>
      <p:sp>
        <p:nvSpPr>
          <p:cNvPr id="419" name="Make all of your programs accessible"/>
          <p:cNvSpPr txBox="1"/>
          <p:nvPr>
            <p:ph type="body" sz="half" idx="1"/>
          </p:nvPr>
        </p:nvSpPr>
        <p:spPr>
          <a:xfrm>
            <a:off x="1485900" y="2991631"/>
            <a:ext cx="6172200" cy="2403092"/>
          </a:xfrm>
          <a:prstGeom prst="rect">
            <a:avLst/>
          </a:prstGeom>
        </p:spPr>
        <p:txBody>
          <a:bodyPr/>
          <a:lstStyle/>
          <a:p>
            <a:pPr/>
            <a:r>
              <a:t>Make all of your programs accessible</a:t>
            </a:r>
          </a:p>
        </p:txBody>
      </p:sp>
      <p:sp>
        <p:nvSpPr>
          <p:cNvPr id="42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176" name="Google Shape;191;p32"/>
          <p:cNvSpPr txBox="1"/>
          <p:nvPr>
            <p:ph type="title"/>
          </p:nvPr>
        </p:nvSpPr>
        <p:spPr>
          <a:xfrm>
            <a:off x="628650" y="1131094"/>
            <a:ext cx="7886700" cy="994201"/>
          </a:xfrm>
          <a:prstGeom prst="rect">
            <a:avLst/>
          </a:prstGeom>
        </p:spPr>
        <p:txBody>
          <a:bodyPr/>
          <a:lstStyle>
            <a:lvl1pPr algn="ctr">
              <a:defRPr>
                <a:solidFill>
                  <a:srgbClr val="000000"/>
                </a:solidFill>
              </a:defRPr>
            </a:lvl1pPr>
          </a:lstStyle>
          <a:p>
            <a:pPr/>
            <a:r>
              <a:t>Ten Day Letter</a:t>
            </a:r>
          </a:p>
        </p:txBody>
      </p:sp>
      <p:sp>
        <p:nvSpPr>
          <p:cNvPr id="177" name="Google Shape;192;p32"/>
          <p:cNvSpPr txBox="1"/>
          <p:nvPr>
            <p:ph type="body" idx="1"/>
          </p:nvPr>
        </p:nvSpPr>
        <p:spPr>
          <a:xfrm>
            <a:off x="293374" y="2241718"/>
            <a:ext cx="7886701" cy="3263402"/>
          </a:xfrm>
          <a:prstGeom prst="rect">
            <a:avLst/>
          </a:prstGeom>
        </p:spPr>
        <p:txBody>
          <a:bodyPr/>
          <a:lstStyle/>
          <a:p>
            <a:pPr marL="501099" indent="-376766" defTabSz="1085088">
              <a:spcBef>
                <a:spcPts val="900"/>
              </a:spcBef>
              <a:buClr>
                <a:srgbClr val="FFFFFF"/>
              </a:buClr>
              <a:buSzPts val="2100"/>
              <a:defRPr sz="2136">
                <a:solidFill>
                  <a:srgbClr val="000000"/>
                </a:solidFill>
              </a:defRPr>
            </a:pPr>
            <a:r>
              <a:t>School districts may limit exposure by extending a “ten-day offer” in which it makes an offer of settlement to the parents at least ten days before an administrative due process hearing. If the parent rejects the ten-day offer, the parent may only recover attorney’s fees for work done after the time of the offer if:</a:t>
            </a:r>
          </a:p>
          <a:p>
            <a:pPr marL="501099" indent="-376766" defTabSz="1085088">
              <a:spcBef>
                <a:spcPts val="0"/>
              </a:spcBef>
              <a:buClr>
                <a:srgbClr val="FFFFFF"/>
              </a:buClr>
              <a:buSzPts val="2100"/>
              <a:defRPr sz="2136">
                <a:solidFill>
                  <a:srgbClr val="000000"/>
                </a:solidFill>
              </a:defRPr>
            </a:pPr>
            <a:r>
              <a:t>(1) the hearing leads to more favorable relief than the offer included, or</a:t>
            </a:r>
          </a:p>
          <a:p>
            <a:pPr marL="501099" indent="-376766" defTabSz="1085088">
              <a:spcBef>
                <a:spcPts val="0"/>
              </a:spcBef>
              <a:buClr>
                <a:srgbClr val="FFFFFF"/>
              </a:buClr>
              <a:buSzPts val="2100"/>
              <a:defRPr sz="2136">
                <a:solidFill>
                  <a:srgbClr val="000000"/>
                </a:solidFill>
              </a:defRPr>
            </a:pPr>
            <a:r>
              <a:t>(2) the parent was substantially justified in rejecting the offer. </a:t>
            </a:r>
          </a:p>
        </p:txBody>
      </p:sp>
    </p:spTree>
  </p:cSld>
  <p:clrMapOvr>
    <a:masterClrMapping/>
  </p:clrMapOvr>
  <p:transition xmlns:p14="http://schemas.microsoft.com/office/powerpoint/2010/main" spd="med" advClick="1"/>
</p:sld>
</file>

<file path=ppt/slides/slide7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422" name="Tip #7"/>
          <p:cNvSpPr txBox="1"/>
          <p:nvPr>
            <p:ph type="title"/>
          </p:nvPr>
        </p:nvSpPr>
        <p:spPr>
          <a:prstGeom prst="rect">
            <a:avLst/>
          </a:prstGeom>
        </p:spPr>
        <p:txBody>
          <a:bodyPr/>
          <a:lstStyle/>
          <a:p>
            <a:pPr/>
            <a:r>
              <a:t>Tip #7</a:t>
            </a:r>
          </a:p>
        </p:txBody>
      </p:sp>
      <p:sp>
        <p:nvSpPr>
          <p:cNvPr id="423" name="504-may not need accommodations, but are still protected"/>
          <p:cNvSpPr txBox="1"/>
          <p:nvPr>
            <p:ph type="body" sz="quarter" idx="1"/>
          </p:nvPr>
        </p:nvSpPr>
        <p:spPr>
          <a:xfrm>
            <a:off x="1485900" y="2806898"/>
            <a:ext cx="6172200" cy="1714948"/>
          </a:xfrm>
          <a:prstGeom prst="rect">
            <a:avLst/>
          </a:prstGeom>
        </p:spPr>
        <p:txBody>
          <a:bodyPr/>
          <a:lstStyle/>
          <a:p>
            <a:pPr/>
            <a:r>
              <a:t>504-may not need accommodations, but are still protected</a:t>
            </a:r>
          </a:p>
        </p:txBody>
      </p:sp>
      <p:sp>
        <p:nvSpPr>
          <p:cNvPr id="42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426" name="Tip #8 (504 red flags)"/>
          <p:cNvSpPr txBox="1"/>
          <p:nvPr>
            <p:ph type="title"/>
          </p:nvPr>
        </p:nvSpPr>
        <p:spPr>
          <a:prstGeom prst="rect">
            <a:avLst/>
          </a:prstGeom>
        </p:spPr>
        <p:txBody>
          <a:bodyPr/>
          <a:lstStyle/>
          <a:p>
            <a:pPr/>
            <a:r>
              <a:t>Tip #8 (504 red flags)</a:t>
            </a:r>
          </a:p>
        </p:txBody>
      </p:sp>
      <p:sp>
        <p:nvSpPr>
          <p:cNvPr id="427" name="When a student returns to school after a serious illness or injury…"/>
          <p:cNvSpPr txBox="1"/>
          <p:nvPr>
            <p:ph type="body" sz="half" idx="1"/>
          </p:nvPr>
        </p:nvSpPr>
        <p:spPr>
          <a:xfrm>
            <a:off x="1762125" y="2543175"/>
            <a:ext cx="6172200" cy="3394473"/>
          </a:xfrm>
          <a:prstGeom prst="rect">
            <a:avLst/>
          </a:prstGeom>
        </p:spPr>
        <p:txBody>
          <a:bodyPr/>
          <a:lstStyle/>
          <a:p>
            <a:pPr lvl="1" marL="324852" indent="-324852">
              <a:lnSpc>
                <a:spcPct val="80000"/>
              </a:lnSpc>
              <a:buAutoNum type="arabicPeriod" startAt="1"/>
              <a:defRPr sz="1800"/>
            </a:pPr>
            <a:r>
              <a:t>When a student returns to school after a serious illness or injury</a:t>
            </a:r>
            <a:endParaRPr sz="2800"/>
          </a:p>
          <a:p>
            <a:pPr lvl="1" marL="324852" indent="-324852">
              <a:lnSpc>
                <a:spcPct val="80000"/>
              </a:lnSpc>
              <a:buAutoNum type="arabicPeriod" startAt="1"/>
              <a:defRPr sz="1800"/>
            </a:pPr>
            <a:r>
              <a:t>When a student exhibits a chronic health condition</a:t>
            </a:r>
            <a:endParaRPr sz="2800"/>
          </a:p>
          <a:p>
            <a:pPr lvl="1" marL="324852" indent="-324852">
              <a:lnSpc>
                <a:spcPct val="80000"/>
              </a:lnSpc>
              <a:buAutoNum type="arabicPeriod" startAt="1"/>
              <a:defRPr sz="1800"/>
            </a:pPr>
            <a:r>
              <a:t>When substance abuse is an issue – the individual must have stopped using the substance and should either be in rehabilitation or have gone through the rehabilitation process.</a:t>
            </a:r>
            <a:endParaRPr sz="2800"/>
          </a:p>
          <a:p>
            <a:pPr lvl="1" marL="324852" indent="-324852">
              <a:lnSpc>
                <a:spcPct val="80000"/>
              </a:lnSpc>
              <a:buAutoNum type="arabicPeriod" startAt="1"/>
              <a:defRPr sz="1800"/>
            </a:pPr>
            <a:r>
              <a:t>When a disability of any kind is known or suspected</a:t>
            </a:r>
          </a:p>
        </p:txBody>
      </p:sp>
      <p:sp>
        <p:nvSpPr>
          <p:cNvPr id="42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430" name="Tip #9 (504 red flags)"/>
          <p:cNvSpPr txBox="1"/>
          <p:nvPr>
            <p:ph type="title"/>
          </p:nvPr>
        </p:nvSpPr>
        <p:spPr>
          <a:prstGeom prst="rect">
            <a:avLst/>
          </a:prstGeom>
        </p:spPr>
        <p:txBody>
          <a:bodyPr/>
          <a:lstStyle/>
          <a:p>
            <a:pPr/>
            <a:r>
              <a:t>Tip #9 (504 red flags)</a:t>
            </a:r>
          </a:p>
        </p:txBody>
      </p:sp>
      <p:sp>
        <p:nvSpPr>
          <p:cNvPr id="431" name="When suspension or expulsion is being considered for a student…"/>
          <p:cNvSpPr txBox="1"/>
          <p:nvPr>
            <p:ph type="body" sz="half" idx="1"/>
          </p:nvPr>
        </p:nvSpPr>
        <p:spPr>
          <a:xfrm>
            <a:off x="1704975" y="2352675"/>
            <a:ext cx="6172200" cy="3394473"/>
          </a:xfrm>
          <a:prstGeom prst="rect">
            <a:avLst/>
          </a:prstGeom>
        </p:spPr>
        <p:txBody>
          <a:bodyPr/>
          <a:lstStyle/>
          <a:p>
            <a:pPr lvl="1" marL="308609" indent="-308609" defTabSz="868680">
              <a:lnSpc>
                <a:spcPct val="80000"/>
              </a:lnSpc>
              <a:spcBef>
                <a:spcPts val="600"/>
              </a:spcBef>
              <a:buAutoNum type="arabicPeriod" startAt="1"/>
              <a:defRPr sz="1710"/>
            </a:pPr>
            <a:r>
              <a:t>When suspension or expulsion is being considered for a student</a:t>
            </a:r>
            <a:endParaRPr sz="2660"/>
          </a:p>
          <a:p>
            <a:pPr lvl="1" marL="308609" indent="-308609" defTabSz="868680">
              <a:lnSpc>
                <a:spcPct val="80000"/>
              </a:lnSpc>
              <a:spcBef>
                <a:spcPts val="600"/>
              </a:spcBef>
              <a:buAutoNum type="arabicPeriod" startAt="1"/>
              <a:defRPr sz="1710"/>
            </a:pPr>
            <a:r>
              <a:t>When a new building or remodeling is being considered</a:t>
            </a:r>
            <a:endParaRPr sz="2660"/>
          </a:p>
          <a:p>
            <a:pPr lvl="1" marL="308609" indent="-308609" defTabSz="868680">
              <a:lnSpc>
                <a:spcPct val="80000"/>
              </a:lnSpc>
              <a:spcBef>
                <a:spcPts val="600"/>
              </a:spcBef>
              <a:buAutoNum type="arabicPeriod" startAt="1"/>
              <a:defRPr sz="1710"/>
            </a:pPr>
            <a:r>
              <a:t>When a student is evaluated and does not qualify for special education services under   IDEA</a:t>
            </a:r>
            <a:endParaRPr sz="2660"/>
          </a:p>
          <a:p>
            <a:pPr lvl="1" marL="308609" indent="-308609" defTabSz="868680">
              <a:lnSpc>
                <a:spcPct val="80000"/>
              </a:lnSpc>
              <a:spcBef>
                <a:spcPts val="600"/>
              </a:spcBef>
              <a:buAutoNum type="arabicPeriod" startAt="1"/>
              <a:defRPr sz="1710"/>
            </a:pPr>
            <a:r>
              <a:t>When a student shows a pattern of not benefiting from research-based instruction</a:t>
            </a:r>
            <a:endParaRPr sz="2660"/>
          </a:p>
          <a:p>
            <a:pPr lvl="1" marL="308609" indent="-308609" defTabSz="868680">
              <a:lnSpc>
                <a:spcPct val="80000"/>
              </a:lnSpc>
              <a:spcBef>
                <a:spcPts val="600"/>
              </a:spcBef>
              <a:buAutoNum type="arabicPeriod" startAt="1"/>
              <a:defRPr sz="1710"/>
            </a:pPr>
            <a:r>
              <a:t>When a parent frequently expresses a concern about their child’s performance</a:t>
            </a:r>
            <a:endParaRPr sz="2660"/>
          </a:p>
          <a:p>
            <a:pPr lvl="1" marL="308609" indent="-308609" defTabSz="868680">
              <a:lnSpc>
                <a:spcPct val="80000"/>
              </a:lnSpc>
              <a:spcBef>
                <a:spcPts val="600"/>
              </a:spcBef>
              <a:buAutoNum type="arabicPeriod" startAt="1"/>
              <a:defRPr sz="1710"/>
            </a:pPr>
            <a:r>
              <a:t>When retention is being considered for any student.</a:t>
            </a:r>
            <a:endParaRPr sz="2660"/>
          </a:p>
          <a:p>
            <a:pPr lvl="1" marL="308609" indent="-308609" defTabSz="868680">
              <a:lnSpc>
                <a:spcPct val="80000"/>
              </a:lnSpc>
              <a:spcBef>
                <a:spcPts val="600"/>
              </a:spcBef>
              <a:buAutoNum type="arabicPeriod" startAt="1"/>
              <a:defRPr sz="1710"/>
            </a:pPr>
            <a:r>
              <a:t>When a student has been identified as having attention deficit disorder (ADD) or attention deficit hyperactivity disorder (ADHD)</a:t>
            </a:r>
          </a:p>
        </p:txBody>
      </p:sp>
      <p:sp>
        <p:nvSpPr>
          <p:cNvPr id="43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434" name="Tip # 10"/>
          <p:cNvSpPr txBox="1"/>
          <p:nvPr>
            <p:ph type="title"/>
          </p:nvPr>
        </p:nvSpPr>
        <p:spPr>
          <a:prstGeom prst="rect">
            <a:avLst/>
          </a:prstGeom>
        </p:spPr>
        <p:txBody>
          <a:bodyPr/>
          <a:lstStyle/>
          <a:p>
            <a:pPr/>
            <a:r>
              <a:t>Tip # 10</a:t>
            </a:r>
          </a:p>
        </p:txBody>
      </p:sp>
      <p:sp>
        <p:nvSpPr>
          <p:cNvPr id="435" name="Allowing the Wrong People to Make the Decision."/>
          <p:cNvSpPr txBox="1"/>
          <p:nvPr>
            <p:ph type="body" sz="half" idx="1"/>
          </p:nvPr>
        </p:nvSpPr>
        <p:spPr>
          <a:xfrm>
            <a:off x="1685925" y="2295525"/>
            <a:ext cx="6172200" cy="3394473"/>
          </a:xfrm>
          <a:prstGeom prst="rect">
            <a:avLst/>
          </a:prstGeom>
        </p:spPr>
        <p:txBody>
          <a:bodyPr/>
          <a:lstStyle/>
          <a:p>
            <a:pPr>
              <a:spcBef>
                <a:spcPts val="0"/>
              </a:spcBef>
              <a:buSzTx/>
              <a:buNone/>
              <a:defRPr b="1" sz="5200" u="sng"/>
            </a:pPr>
            <a:r>
              <a:t>Allowing the Wrong People to Make the Decision.</a:t>
            </a:r>
            <a:r>
              <a:rPr b="0" u="none"/>
              <a:t> </a:t>
            </a:r>
          </a:p>
        </p:txBody>
      </p:sp>
      <p:sp>
        <p:nvSpPr>
          <p:cNvPr id="436"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438" name="Tip #11"/>
          <p:cNvSpPr txBox="1"/>
          <p:nvPr>
            <p:ph type="title"/>
          </p:nvPr>
        </p:nvSpPr>
        <p:spPr>
          <a:prstGeom prst="rect">
            <a:avLst/>
          </a:prstGeom>
        </p:spPr>
        <p:txBody>
          <a:bodyPr/>
          <a:lstStyle/>
          <a:p>
            <a:pPr/>
            <a:r>
              <a:t>Tip #11</a:t>
            </a:r>
          </a:p>
        </p:txBody>
      </p:sp>
      <p:sp>
        <p:nvSpPr>
          <p:cNvPr id="439" name="Watch What You Say in Emails."/>
          <p:cNvSpPr txBox="1"/>
          <p:nvPr>
            <p:ph type="body" sz="half" idx="1"/>
          </p:nvPr>
        </p:nvSpPr>
        <p:spPr>
          <a:xfrm>
            <a:off x="1885950" y="2409825"/>
            <a:ext cx="6172200" cy="3394473"/>
          </a:xfrm>
          <a:prstGeom prst="rect">
            <a:avLst/>
          </a:prstGeom>
        </p:spPr>
        <p:txBody>
          <a:bodyPr/>
          <a:lstStyle>
            <a:lvl1pPr marL="336665" indent="-336665">
              <a:defRPr b="1" sz="5400"/>
            </a:lvl1pPr>
          </a:lstStyle>
          <a:p>
            <a:pPr/>
            <a:r>
              <a:t>Watch What You Say in Emails. </a:t>
            </a:r>
          </a:p>
        </p:txBody>
      </p:sp>
      <p:sp>
        <p:nvSpPr>
          <p:cNvPr id="440"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442" name="Tip #12"/>
          <p:cNvSpPr txBox="1"/>
          <p:nvPr>
            <p:ph type="title"/>
          </p:nvPr>
        </p:nvSpPr>
        <p:spPr>
          <a:prstGeom prst="rect">
            <a:avLst/>
          </a:prstGeom>
        </p:spPr>
        <p:txBody>
          <a:bodyPr/>
          <a:lstStyle/>
          <a:p>
            <a:pPr/>
            <a:r>
              <a:t>Tip #12</a:t>
            </a:r>
          </a:p>
        </p:txBody>
      </p:sp>
      <p:sp>
        <p:nvSpPr>
          <p:cNvPr id="443" name="Pigeon-Holing Kids – One Size Does Not Fit All."/>
          <p:cNvSpPr txBox="1"/>
          <p:nvPr>
            <p:ph type="body" sz="half" idx="1"/>
          </p:nvPr>
        </p:nvSpPr>
        <p:spPr>
          <a:prstGeom prst="rect">
            <a:avLst/>
          </a:prstGeom>
        </p:spPr>
        <p:txBody>
          <a:bodyPr/>
          <a:lstStyle>
            <a:lvl1pPr marL="330533" indent="-330533" defTabSz="896111">
              <a:spcBef>
                <a:spcPts val="600"/>
              </a:spcBef>
              <a:defRPr b="1" sz="5880"/>
            </a:lvl1pPr>
          </a:lstStyle>
          <a:p>
            <a:pPr/>
            <a:r>
              <a:t>	Pigeon-Holing Kids – One Size Does Not Fit All. </a:t>
            </a:r>
          </a:p>
        </p:txBody>
      </p:sp>
      <p:sp>
        <p:nvSpPr>
          <p:cNvPr id="444"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446" name="Tip #13"/>
          <p:cNvSpPr txBox="1"/>
          <p:nvPr>
            <p:ph type="title"/>
          </p:nvPr>
        </p:nvSpPr>
        <p:spPr>
          <a:prstGeom prst="rect">
            <a:avLst/>
          </a:prstGeom>
        </p:spPr>
        <p:txBody>
          <a:bodyPr/>
          <a:lstStyle/>
          <a:p>
            <a:pPr/>
            <a:r>
              <a:t>Tip #13</a:t>
            </a:r>
          </a:p>
        </p:txBody>
      </p:sp>
      <p:sp>
        <p:nvSpPr>
          <p:cNvPr id="447" name="If It’s Not in Writing, It Never Happened"/>
          <p:cNvSpPr txBox="1"/>
          <p:nvPr>
            <p:ph type="body" sz="half" idx="1"/>
          </p:nvPr>
        </p:nvSpPr>
        <p:spPr>
          <a:xfrm>
            <a:off x="1809750" y="2447925"/>
            <a:ext cx="6172200" cy="3394473"/>
          </a:xfrm>
          <a:prstGeom prst="rect">
            <a:avLst/>
          </a:prstGeom>
        </p:spPr>
        <p:txBody>
          <a:bodyPr/>
          <a:lstStyle>
            <a:lvl1pPr marL="457200" indent="-457200">
              <a:spcBef>
                <a:spcPts val="0"/>
              </a:spcBef>
              <a:buSzTx/>
              <a:buNone/>
              <a:defRPr b="1" sz="4200" u="sng"/>
            </a:lvl1pPr>
          </a:lstStyle>
          <a:p>
            <a:pPr/>
            <a:r>
              <a:t>If It’s Not in Writing, It Never Happened</a:t>
            </a:r>
          </a:p>
        </p:txBody>
      </p:sp>
      <p:sp>
        <p:nvSpPr>
          <p:cNvPr id="448"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450" name="Tip #14"/>
          <p:cNvSpPr txBox="1"/>
          <p:nvPr>
            <p:ph type="title"/>
          </p:nvPr>
        </p:nvSpPr>
        <p:spPr>
          <a:prstGeom prst="rect">
            <a:avLst/>
          </a:prstGeom>
        </p:spPr>
        <p:txBody>
          <a:bodyPr/>
          <a:lstStyle/>
          <a:p>
            <a:pPr/>
            <a:r>
              <a:t>Tip #14</a:t>
            </a:r>
          </a:p>
        </p:txBody>
      </p:sp>
      <p:sp>
        <p:nvSpPr>
          <p:cNvPr id="451" name="Not Asking For Help"/>
          <p:cNvSpPr txBox="1"/>
          <p:nvPr>
            <p:ph type="body" sz="half" idx="1"/>
          </p:nvPr>
        </p:nvSpPr>
        <p:spPr>
          <a:xfrm>
            <a:off x="1771650" y="2419350"/>
            <a:ext cx="6172200" cy="3394473"/>
          </a:xfrm>
          <a:prstGeom prst="rect">
            <a:avLst/>
          </a:prstGeom>
        </p:spPr>
        <p:txBody>
          <a:bodyPr/>
          <a:lstStyle>
            <a:lvl1pPr marL="457200" indent="-457200">
              <a:spcBef>
                <a:spcPts val="0"/>
              </a:spcBef>
              <a:buSzTx/>
              <a:buNone/>
              <a:defRPr b="1" sz="5400" u="sng"/>
            </a:lvl1pPr>
          </a:lstStyle>
          <a:p>
            <a:pPr/>
            <a:r>
              <a:t>Not Asking For Help</a:t>
            </a:r>
          </a:p>
        </p:txBody>
      </p:sp>
      <p:sp>
        <p:nvSpPr>
          <p:cNvPr id="452" name="Slide Number"/>
          <p:cNvSpPr txBox="1"/>
          <p:nvPr>
            <p:ph type="sldNum" sz="quarter" idx="2"/>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7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454" name="Title 1"/>
          <p:cNvSpPr txBox="1"/>
          <p:nvPr>
            <p:ph type="title"/>
          </p:nvPr>
        </p:nvSpPr>
        <p:spPr>
          <a:xfrm>
            <a:off x="457200" y="1468482"/>
            <a:ext cx="8229600" cy="1143001"/>
          </a:xfrm>
          <a:prstGeom prst="rect">
            <a:avLst/>
          </a:prstGeom>
        </p:spPr>
        <p:txBody>
          <a:bodyPr/>
          <a:lstStyle>
            <a:lvl1pPr defTabSz="393192">
              <a:defRPr sz="3784"/>
            </a:lvl1pPr>
          </a:lstStyle>
          <a:p>
            <a:pPr/>
            <a:r>
              <a:t>Determining Section 504 Eligibility in K-12 Public Schools</a:t>
            </a:r>
          </a:p>
        </p:txBody>
      </p:sp>
      <p:sp>
        <p:nvSpPr>
          <p:cNvPr id="455" name="Content Placeholder 2"/>
          <p:cNvSpPr txBox="1"/>
          <p:nvPr>
            <p:ph type="body" sz="half" idx="1"/>
          </p:nvPr>
        </p:nvSpPr>
        <p:spPr>
          <a:xfrm>
            <a:off x="553587" y="3096101"/>
            <a:ext cx="8036826" cy="2693900"/>
          </a:xfrm>
          <a:prstGeom prst="rect">
            <a:avLst/>
          </a:prstGeom>
        </p:spPr>
        <p:txBody>
          <a:bodyPr/>
          <a:lstStyle>
            <a:lvl1pPr algn="ctr">
              <a:defRPr b="1"/>
            </a:lvl1pPr>
          </a:lstStyle>
          <a:p>
            <a:pPr/>
            <a:r>
              <a:t>Three Key Questions Every 504 Team Must Ask</a:t>
            </a:r>
          </a:p>
        </p:txBody>
      </p:sp>
    </p:spTree>
  </p:cSld>
  <p:clrMapOvr>
    <a:masterClrMapping/>
  </p:clrMapOvr>
  <p:transition xmlns:p14="http://schemas.microsoft.com/office/powerpoint/2010/main" spd="med" advClick="1"/>
</p:sld>
</file>

<file path=ppt/slides/slide7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457" name="Title 1"/>
          <p:cNvSpPr txBox="1"/>
          <p:nvPr>
            <p:ph type="title"/>
          </p:nvPr>
        </p:nvSpPr>
        <p:spPr>
          <a:prstGeom prst="rect">
            <a:avLst/>
          </a:prstGeom>
        </p:spPr>
        <p:txBody>
          <a:bodyPr/>
          <a:lstStyle/>
          <a:p>
            <a:pPr/>
            <a:r>
              <a:t>Introduction</a:t>
            </a:r>
          </a:p>
        </p:txBody>
      </p:sp>
      <p:sp>
        <p:nvSpPr>
          <p:cNvPr id="458" name="Content Placeholder 2"/>
          <p:cNvSpPr txBox="1"/>
          <p:nvPr>
            <p:ph type="body" idx="1"/>
          </p:nvPr>
        </p:nvSpPr>
        <p:spPr>
          <a:xfrm>
            <a:off x="457200" y="1600200"/>
            <a:ext cx="8229600" cy="4525963"/>
          </a:xfrm>
          <a:prstGeom prst="rect">
            <a:avLst/>
          </a:prstGeom>
        </p:spPr>
        <p:txBody>
          <a:bodyPr/>
          <a:lstStyle/>
          <a:p>
            <a:pPr marL="0" indent="0">
              <a:buSzTx/>
              <a:buFontTx/>
              <a:buNone/>
            </a:pPr>
            <a:r>
              <a:t>• Section 504 of the Rehabilitation Act ensures students receive necessary accommodations.</a:t>
            </a:r>
          </a:p>
          <a:p>
            <a:pPr marL="0" indent="0">
              <a:buSzTx/>
              <a:buFontTx/>
              <a:buNone/>
            </a:pPr>
            <a:r>
              <a:t>• Every school’s 504 team must evaluate eligibility.</a:t>
            </a:r>
          </a:p>
          <a:p>
            <a:pPr marL="0" indent="0">
              <a:buSzTx/>
              <a:buFontTx/>
              <a:buNone/>
            </a:pPr>
            <a:r>
              <a:t>• The process centers around three fundamental questions.</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179" name="Google Shape;198;p33"/>
          <p:cNvSpPr txBox="1"/>
          <p:nvPr>
            <p:ph type="title"/>
          </p:nvPr>
        </p:nvSpPr>
        <p:spPr>
          <a:xfrm>
            <a:off x="628650" y="1131094"/>
            <a:ext cx="7886700" cy="994201"/>
          </a:xfrm>
          <a:prstGeom prst="rect">
            <a:avLst/>
          </a:prstGeom>
        </p:spPr>
        <p:txBody>
          <a:bodyPr/>
          <a:lstStyle>
            <a:lvl1pPr algn="ctr">
              <a:defRPr>
                <a:solidFill>
                  <a:srgbClr val="000000"/>
                </a:solidFill>
              </a:defRPr>
            </a:lvl1pPr>
          </a:lstStyle>
          <a:p>
            <a:pPr/>
            <a:r>
              <a:t>Federal Court</a:t>
            </a:r>
          </a:p>
        </p:txBody>
      </p:sp>
      <p:sp>
        <p:nvSpPr>
          <p:cNvPr id="180" name="Google Shape;199;p33"/>
          <p:cNvSpPr txBox="1"/>
          <p:nvPr>
            <p:ph type="body" idx="1"/>
          </p:nvPr>
        </p:nvSpPr>
        <p:spPr>
          <a:prstGeom prst="rect">
            <a:avLst/>
          </a:prstGeom>
        </p:spPr>
        <p:txBody>
          <a:bodyPr anchor="ctr"/>
          <a:lstStyle>
            <a:lvl1pPr marL="0" indent="0" algn="ctr">
              <a:spcBef>
                <a:spcPts val="2100"/>
              </a:spcBef>
              <a:buSzTx/>
              <a:buNone/>
              <a:defRPr sz="3600">
                <a:solidFill>
                  <a:srgbClr val="000000"/>
                </a:solidFill>
              </a:defRPr>
            </a:lvl1pPr>
          </a:lstStyle>
          <a:p>
            <a:pPr/>
            <a:r>
              <a:t>Sturgis argued he has not exhausted his administrative remedies, and they prevailed in the Sixth Circuit</a:t>
            </a:r>
          </a:p>
        </p:txBody>
      </p:sp>
    </p:spTree>
  </p:cSld>
  <p:clrMapOvr>
    <a:masterClrMapping/>
  </p:clrMapOvr>
  <p:transition xmlns:p14="http://schemas.microsoft.com/office/powerpoint/2010/main" spd="med" advClick="1"/>
</p:sld>
</file>

<file path=ppt/slides/slide8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460" name="Title 1"/>
          <p:cNvSpPr txBox="1"/>
          <p:nvPr>
            <p:ph type="title"/>
          </p:nvPr>
        </p:nvSpPr>
        <p:spPr>
          <a:prstGeom prst="rect">
            <a:avLst/>
          </a:prstGeom>
        </p:spPr>
        <p:txBody>
          <a:bodyPr/>
          <a:lstStyle>
            <a:lvl1pPr defTabSz="393192">
              <a:defRPr sz="3784"/>
            </a:lvl1pPr>
          </a:lstStyle>
          <a:p>
            <a:pPr/>
            <a:r>
              <a:t>Question #1 – Does the Student Have a Physical or Mental Impairment?</a:t>
            </a:r>
          </a:p>
        </p:txBody>
      </p:sp>
      <p:sp>
        <p:nvSpPr>
          <p:cNvPr id="461" name="Content Placeholder 2"/>
          <p:cNvSpPr txBox="1"/>
          <p:nvPr>
            <p:ph type="body" idx="1"/>
          </p:nvPr>
        </p:nvSpPr>
        <p:spPr>
          <a:xfrm>
            <a:off x="457200" y="1600200"/>
            <a:ext cx="8229600" cy="4525963"/>
          </a:xfrm>
          <a:prstGeom prst="rect">
            <a:avLst/>
          </a:prstGeom>
        </p:spPr>
        <p:txBody>
          <a:bodyPr/>
          <a:lstStyle/>
          <a:p>
            <a:pPr marL="0" indent="0">
              <a:buSzTx/>
              <a:buFontTx/>
              <a:buNone/>
            </a:pPr>
            <a:r>
              <a:t>• A physical or mental impairment must substantially limit one or more major life activities.</a:t>
            </a:r>
          </a:p>
          <a:p>
            <a:pPr marL="0" indent="0">
              <a:buSzTx/>
              <a:buFontTx/>
              <a:buNone/>
            </a:pPr>
            <a:r>
              <a:t>• Examples: ADHD, diabetes, dyslexia, anxiety, epilepsy, etc.</a:t>
            </a:r>
          </a:p>
          <a:p>
            <a:pPr marL="0" indent="0">
              <a:buSzTx/>
              <a:buFontTx/>
              <a:buNone/>
            </a:pPr>
            <a:r>
              <a:t>• Major life activities: learning, reading, walking, concentrating, breathing, etc.</a:t>
            </a:r>
          </a:p>
        </p:txBody>
      </p:sp>
    </p:spTree>
  </p:cSld>
  <p:clrMapOvr>
    <a:masterClrMapping/>
  </p:clrMapOvr>
  <p:transition xmlns:p14="http://schemas.microsoft.com/office/powerpoint/2010/main" spd="med" advClick="1"/>
</p:sld>
</file>

<file path=ppt/slides/slide8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463" name="Title 1"/>
          <p:cNvSpPr txBox="1"/>
          <p:nvPr>
            <p:ph type="title"/>
          </p:nvPr>
        </p:nvSpPr>
        <p:spPr>
          <a:prstGeom prst="rect">
            <a:avLst/>
          </a:prstGeom>
        </p:spPr>
        <p:txBody>
          <a:bodyPr/>
          <a:lstStyle/>
          <a:p>
            <a:pPr/>
            <a:r>
              <a:t>Understanding Impairments</a:t>
            </a:r>
          </a:p>
        </p:txBody>
      </p:sp>
      <p:sp>
        <p:nvSpPr>
          <p:cNvPr id="464" name="Content Placeholder 2"/>
          <p:cNvSpPr txBox="1"/>
          <p:nvPr>
            <p:ph type="body" idx="1"/>
          </p:nvPr>
        </p:nvSpPr>
        <p:spPr>
          <a:xfrm>
            <a:off x="457200" y="1600200"/>
            <a:ext cx="8229600" cy="4525963"/>
          </a:xfrm>
          <a:prstGeom prst="rect">
            <a:avLst/>
          </a:prstGeom>
        </p:spPr>
        <p:txBody>
          <a:bodyPr/>
          <a:lstStyle/>
          <a:p>
            <a:pPr marL="0" indent="0">
              <a:buSzTx/>
              <a:buFontTx/>
              <a:buNone/>
            </a:pPr>
            <a:r>
              <a:t>• The impairment does not need to be severe or permanent.</a:t>
            </a:r>
          </a:p>
          <a:p>
            <a:pPr marL="0" indent="0">
              <a:buSzTx/>
              <a:buFontTx/>
              <a:buNone/>
            </a:pPr>
            <a:r>
              <a:t>• Medical diagnoses can support but are not required.</a:t>
            </a:r>
          </a:p>
          <a:p>
            <a:pPr marL="0" indent="0">
              <a:buSzTx/>
              <a:buFontTx/>
              <a:buNone/>
            </a:pPr>
            <a:r>
              <a:t>• Teams should consider teacher input, evaluations, medical records, parent reports.</a:t>
            </a:r>
          </a:p>
        </p:txBody>
      </p:sp>
    </p:spTree>
  </p:cSld>
  <p:clrMapOvr>
    <a:masterClrMapping/>
  </p:clrMapOvr>
  <p:transition xmlns:p14="http://schemas.microsoft.com/office/powerpoint/2010/main" spd="med" advClick="1"/>
</p:sld>
</file>

<file path=ppt/slides/slide8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466" name="Title 1"/>
          <p:cNvSpPr txBox="1"/>
          <p:nvPr>
            <p:ph type="title"/>
          </p:nvPr>
        </p:nvSpPr>
        <p:spPr>
          <a:prstGeom prst="rect">
            <a:avLst/>
          </a:prstGeom>
        </p:spPr>
        <p:txBody>
          <a:bodyPr/>
          <a:lstStyle>
            <a:lvl1pPr defTabSz="393192">
              <a:defRPr sz="3784"/>
            </a:lvl1pPr>
          </a:lstStyle>
          <a:p>
            <a:pPr/>
            <a:r>
              <a:t>Question #2 – Does the Impairment Substantially Limit a Major Life Activity?</a:t>
            </a:r>
          </a:p>
        </p:txBody>
      </p:sp>
      <p:sp>
        <p:nvSpPr>
          <p:cNvPr id="467" name="Content Placeholder 2"/>
          <p:cNvSpPr txBox="1"/>
          <p:nvPr>
            <p:ph type="body" idx="1"/>
          </p:nvPr>
        </p:nvSpPr>
        <p:spPr>
          <a:xfrm>
            <a:off x="457200" y="1600200"/>
            <a:ext cx="8229600" cy="4525963"/>
          </a:xfrm>
          <a:prstGeom prst="rect">
            <a:avLst/>
          </a:prstGeom>
        </p:spPr>
        <p:txBody>
          <a:bodyPr/>
          <a:lstStyle/>
          <a:p>
            <a:pPr marL="0" indent="0">
              <a:buSzTx/>
              <a:buFontTx/>
              <a:buNone/>
            </a:pPr>
            <a:r>
              <a:t>• The impairment must significantly impact major life activities compared to peers.</a:t>
            </a:r>
          </a:p>
          <a:p>
            <a:pPr marL="0" indent="0">
              <a:buSzTx/>
              <a:buFontTx/>
              <a:buNone/>
            </a:pPr>
            <a:r>
              <a:t>• Substantial limitation does NOT mean failing academically.</a:t>
            </a:r>
          </a:p>
          <a:p>
            <a:pPr marL="0" indent="0">
              <a:buSzTx/>
              <a:buFontTx/>
              <a:buNone/>
            </a:pPr>
            <a:r>
              <a:t>• Evidence: academic struggles, behavioral challenges, attendance concerns, functional limitations.</a:t>
            </a:r>
          </a:p>
        </p:txBody>
      </p:sp>
    </p:spTree>
  </p:cSld>
  <p:clrMapOvr>
    <a:masterClrMapping/>
  </p:clrMapOvr>
  <p:transition xmlns:p14="http://schemas.microsoft.com/office/powerpoint/2010/main" spd="med" advClick="1"/>
</p:sld>
</file>

<file path=ppt/slides/slide8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469" name="Title 1"/>
          <p:cNvSpPr txBox="1"/>
          <p:nvPr>
            <p:ph type="title"/>
          </p:nvPr>
        </p:nvSpPr>
        <p:spPr>
          <a:prstGeom prst="rect">
            <a:avLst/>
          </a:prstGeom>
        </p:spPr>
        <p:txBody>
          <a:bodyPr/>
          <a:lstStyle/>
          <a:p>
            <a:pPr/>
            <a:r>
              <a:t>Evaluating Substantial Limitation</a:t>
            </a:r>
          </a:p>
        </p:txBody>
      </p:sp>
      <p:sp>
        <p:nvSpPr>
          <p:cNvPr id="470" name="Content Placeholder 2"/>
          <p:cNvSpPr txBox="1"/>
          <p:nvPr>
            <p:ph type="body" idx="1"/>
          </p:nvPr>
        </p:nvSpPr>
        <p:spPr>
          <a:xfrm>
            <a:off x="457200" y="1600200"/>
            <a:ext cx="8229600" cy="4525963"/>
          </a:xfrm>
          <a:prstGeom prst="rect">
            <a:avLst/>
          </a:prstGeom>
        </p:spPr>
        <p:txBody>
          <a:bodyPr/>
          <a:lstStyle/>
          <a:p>
            <a:pPr marL="0" indent="0">
              <a:buSzTx/>
              <a:buFontTx/>
              <a:buNone/>
            </a:pPr>
            <a:r>
              <a:t>• Consider nature, severity, and duration.</a:t>
            </a:r>
          </a:p>
          <a:p>
            <a:pPr marL="0" indent="0">
              <a:buSzTx/>
              <a:buFontTx/>
              <a:buNone/>
            </a:pPr>
            <a:r>
              <a:t>• Evaluate effectiveness of prior interventions (MTSS, informal accommodations).</a:t>
            </a:r>
          </a:p>
          <a:p>
            <a:pPr marL="0" indent="0">
              <a:buSzTx/>
              <a:buFontTx/>
              <a:buNone/>
            </a:pPr>
            <a:r>
              <a:t>• Review past performance data, teacher observations, and assessments.</a:t>
            </a:r>
          </a:p>
        </p:txBody>
      </p:sp>
    </p:spTree>
  </p:cSld>
  <p:clrMapOvr>
    <a:masterClrMapping/>
  </p:clrMapOvr>
  <p:transition xmlns:p14="http://schemas.microsoft.com/office/powerpoint/2010/main" spd="med" advClick="1"/>
</p:sld>
</file>

<file path=ppt/slides/slide8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472" name="Title 1"/>
          <p:cNvSpPr txBox="1"/>
          <p:nvPr>
            <p:ph type="title"/>
          </p:nvPr>
        </p:nvSpPr>
        <p:spPr>
          <a:prstGeom prst="rect">
            <a:avLst/>
          </a:prstGeom>
        </p:spPr>
        <p:txBody>
          <a:bodyPr/>
          <a:lstStyle>
            <a:lvl1pPr defTabSz="365760">
              <a:defRPr sz="3520"/>
            </a:lvl1pPr>
          </a:lstStyle>
          <a:p>
            <a:pPr/>
            <a:r>
              <a:t>Question #3 – Does the Student Need Accommodations to Access Their Education?</a:t>
            </a:r>
          </a:p>
        </p:txBody>
      </p:sp>
      <p:sp>
        <p:nvSpPr>
          <p:cNvPr id="473" name="Content Placeholder 2"/>
          <p:cNvSpPr txBox="1"/>
          <p:nvPr>
            <p:ph type="body" idx="1"/>
          </p:nvPr>
        </p:nvSpPr>
        <p:spPr>
          <a:xfrm>
            <a:off x="457200" y="1600200"/>
            <a:ext cx="8229600" cy="4525963"/>
          </a:xfrm>
          <a:prstGeom prst="rect">
            <a:avLst/>
          </a:prstGeom>
        </p:spPr>
        <p:txBody>
          <a:bodyPr/>
          <a:lstStyle/>
          <a:p>
            <a:pPr marL="0" indent="0">
              <a:buSzTx/>
              <a:buFontTx/>
              <a:buNone/>
            </a:pPr>
            <a:r>
              <a:t>• Even with an impairment, accommodations must be necessary.</a:t>
            </a:r>
          </a:p>
          <a:p>
            <a:pPr marL="0" indent="0">
              <a:buSzTx/>
              <a:buFontTx/>
              <a:buNone/>
            </a:pPr>
            <a:r>
              <a:t>• Accommodations should remove barriers without altering curriculum standards.</a:t>
            </a:r>
          </a:p>
          <a:p>
            <a:pPr marL="0" indent="0">
              <a:buSzTx/>
              <a:buFontTx/>
              <a:buNone/>
            </a:pPr>
            <a:r>
              <a:t>• Examples: extended time on tests, preferential seating, behavior supports, access to medication.</a:t>
            </a:r>
          </a:p>
        </p:txBody>
      </p:sp>
    </p:spTree>
  </p:cSld>
  <p:clrMapOvr>
    <a:masterClrMapping/>
  </p:clrMapOvr>
  <p:transition xmlns:p14="http://schemas.microsoft.com/office/powerpoint/2010/main" spd="med" advClick="1"/>
</p:sld>
</file>

<file path=ppt/slides/slide8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475" name="Title 1"/>
          <p:cNvSpPr txBox="1"/>
          <p:nvPr>
            <p:ph type="title"/>
          </p:nvPr>
        </p:nvSpPr>
        <p:spPr>
          <a:prstGeom prst="rect">
            <a:avLst/>
          </a:prstGeom>
        </p:spPr>
        <p:txBody>
          <a:bodyPr/>
          <a:lstStyle/>
          <a:p>
            <a:pPr/>
            <a:r>
              <a:t>Developing a 504 Plan</a:t>
            </a:r>
          </a:p>
        </p:txBody>
      </p:sp>
      <p:sp>
        <p:nvSpPr>
          <p:cNvPr id="476" name="Content Placeholder 2"/>
          <p:cNvSpPr txBox="1"/>
          <p:nvPr>
            <p:ph type="body" idx="1"/>
          </p:nvPr>
        </p:nvSpPr>
        <p:spPr>
          <a:xfrm>
            <a:off x="457200" y="1600200"/>
            <a:ext cx="8229600" cy="4525963"/>
          </a:xfrm>
          <a:prstGeom prst="rect">
            <a:avLst/>
          </a:prstGeom>
        </p:spPr>
        <p:txBody>
          <a:bodyPr/>
          <a:lstStyle/>
          <a:p>
            <a:pPr marL="0" indent="0">
              <a:buSzTx/>
              <a:buFontTx/>
              <a:buNone/>
            </a:pPr>
            <a:r>
              <a:t>• If all three questions are answered YES, a 504 Plan is developed.</a:t>
            </a:r>
          </a:p>
          <a:p>
            <a:pPr marL="0" indent="0">
              <a:buSzTx/>
              <a:buFontTx/>
              <a:buNone/>
            </a:pPr>
            <a:r>
              <a:t>• The plan outlines specific accommodations based on needs.</a:t>
            </a:r>
          </a:p>
          <a:p>
            <a:pPr marL="0" indent="0">
              <a:buSzTx/>
              <a:buFontTx/>
              <a:buNone/>
            </a:pPr>
            <a:r>
              <a:t>• Must be reviewed annually and adjusted as necessary.</a:t>
            </a:r>
          </a:p>
        </p:txBody>
      </p:sp>
    </p:spTree>
  </p:cSld>
  <p:clrMapOvr>
    <a:masterClrMapping/>
  </p:clrMapOvr>
  <p:transition xmlns:p14="http://schemas.microsoft.com/office/powerpoint/2010/main" spd="med" advClick="1"/>
</p:sld>
</file>

<file path=ppt/slides/slide8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478" name="Title 1"/>
          <p:cNvSpPr txBox="1"/>
          <p:nvPr>
            <p:ph type="title"/>
          </p:nvPr>
        </p:nvSpPr>
        <p:spPr>
          <a:prstGeom prst="rect">
            <a:avLst/>
          </a:prstGeom>
        </p:spPr>
        <p:txBody>
          <a:bodyPr/>
          <a:lstStyle/>
          <a:p>
            <a:pPr/>
            <a:r>
              <a:t>Common Pitfalls and Best Practices</a:t>
            </a:r>
          </a:p>
        </p:txBody>
      </p:sp>
      <p:sp>
        <p:nvSpPr>
          <p:cNvPr id="479" name="Content Placeholder 2"/>
          <p:cNvSpPr txBox="1"/>
          <p:nvPr>
            <p:ph type="body" idx="1"/>
          </p:nvPr>
        </p:nvSpPr>
        <p:spPr>
          <a:xfrm>
            <a:off x="457200" y="1600200"/>
            <a:ext cx="8229600" cy="4525963"/>
          </a:xfrm>
          <a:prstGeom prst="rect">
            <a:avLst/>
          </a:prstGeom>
        </p:spPr>
        <p:txBody>
          <a:bodyPr/>
          <a:lstStyle/>
          <a:p>
            <a:pPr marL="0" indent="0" defTabSz="384047">
              <a:spcBef>
                <a:spcPts val="600"/>
              </a:spcBef>
              <a:buSzTx/>
              <a:buFontTx/>
              <a:buNone/>
              <a:defRPr sz="2688"/>
            </a:pPr>
            <a:r>
              <a:t>• Pitfall: Assuming failing grades are required for eligibility.</a:t>
            </a:r>
          </a:p>
          <a:p>
            <a:pPr marL="0" indent="0" defTabSz="384047">
              <a:spcBef>
                <a:spcPts val="600"/>
              </a:spcBef>
              <a:buSzTx/>
              <a:buFontTx/>
              <a:buNone/>
              <a:defRPr sz="2688"/>
            </a:pPr>
            <a:r>
              <a:t>• Best Practice: Focus on access barriers, not just academics.</a:t>
            </a:r>
          </a:p>
          <a:p>
            <a:pPr marL="0" indent="0" defTabSz="384047">
              <a:spcBef>
                <a:spcPts val="600"/>
              </a:spcBef>
              <a:buSzTx/>
              <a:buFontTx/>
              <a:buNone/>
              <a:defRPr sz="2688"/>
            </a:pPr>
            <a:r>
              <a:t>• Pitfall: Relying solely on medical diagnoses.</a:t>
            </a:r>
          </a:p>
          <a:p>
            <a:pPr marL="0" indent="0" defTabSz="384047">
              <a:spcBef>
                <a:spcPts val="600"/>
              </a:spcBef>
              <a:buSzTx/>
              <a:buFontTx/>
              <a:buNone/>
              <a:defRPr sz="2688"/>
            </a:pPr>
            <a:r>
              <a:t>• Best Practice: Use multiple data sources.</a:t>
            </a:r>
          </a:p>
          <a:p>
            <a:pPr marL="0" indent="0" defTabSz="384047">
              <a:spcBef>
                <a:spcPts val="600"/>
              </a:spcBef>
              <a:buSzTx/>
              <a:buFontTx/>
              <a:buNone/>
              <a:defRPr sz="2688"/>
            </a:pPr>
            <a:r>
              <a:t>• Pitfall: Providing accommodations that modify curriculum.</a:t>
            </a:r>
          </a:p>
          <a:p>
            <a:pPr marL="0" indent="0" defTabSz="384047">
              <a:spcBef>
                <a:spcPts val="600"/>
              </a:spcBef>
              <a:buSzTx/>
              <a:buFontTx/>
              <a:buNone/>
              <a:defRPr sz="2688"/>
            </a:pPr>
            <a:r>
              <a:t>• Best Practice: Ensure accommodations allow equal access without changing learning expectations.</a:t>
            </a:r>
          </a:p>
        </p:txBody>
      </p:sp>
    </p:spTree>
  </p:cSld>
  <p:clrMapOvr>
    <a:masterClrMapping/>
  </p:clrMapOvr>
  <p:transition xmlns:p14="http://schemas.microsoft.com/office/powerpoint/2010/main" spd="med" advClick="1"/>
</p:sld>
</file>

<file path=ppt/slides/slide8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481" name="Title 1"/>
          <p:cNvSpPr txBox="1"/>
          <p:nvPr>
            <p:ph type="title"/>
          </p:nvPr>
        </p:nvSpPr>
        <p:spPr>
          <a:prstGeom prst="rect">
            <a:avLst/>
          </a:prstGeom>
        </p:spPr>
        <p:txBody>
          <a:bodyPr/>
          <a:lstStyle/>
          <a:p>
            <a:pPr/>
            <a:r>
              <a:t>Conclusion and Next Steps</a:t>
            </a:r>
          </a:p>
        </p:txBody>
      </p:sp>
      <p:sp>
        <p:nvSpPr>
          <p:cNvPr id="482" name="Content Placeholder 2"/>
          <p:cNvSpPr txBox="1"/>
          <p:nvPr>
            <p:ph type="body" idx="1"/>
          </p:nvPr>
        </p:nvSpPr>
        <p:spPr>
          <a:xfrm>
            <a:off x="457200" y="1600200"/>
            <a:ext cx="8229600" cy="4525963"/>
          </a:xfrm>
          <a:prstGeom prst="rect">
            <a:avLst/>
          </a:prstGeom>
        </p:spPr>
        <p:txBody>
          <a:bodyPr/>
          <a:lstStyle/>
          <a:p>
            <a:pPr marL="0" indent="0">
              <a:buSzTx/>
              <a:buFontTx/>
              <a:buNone/>
            </a:pPr>
            <a:r>
              <a:t>• Section 504 ensures equal access for students with disabilities.</a:t>
            </a:r>
          </a:p>
          <a:p>
            <a:pPr marL="0" indent="0">
              <a:buSzTx/>
              <a:buFontTx/>
              <a:buNone/>
            </a:pPr>
            <a:r>
              <a:t>• The three questions guide eligibility decisions.</a:t>
            </a:r>
          </a:p>
          <a:p>
            <a:pPr marL="0" indent="0">
              <a:buSzTx/>
              <a:buFontTx/>
              <a:buNone/>
            </a:pPr>
            <a:r>
              <a:t>• Schools must implement, monitor, and update 504 Plans annually.</a:t>
            </a:r>
          </a:p>
          <a:p>
            <a:pPr marL="0" indent="0">
              <a:buSzTx/>
              <a:buFontTx/>
              <a:buNone/>
            </a:pPr>
            <a:r>
              <a:t>• Call to Action: Ensure fidelity and student-centered decision-making.</a:t>
            </a:r>
          </a:p>
        </p:txBody>
      </p:sp>
    </p:spTree>
  </p:cSld>
  <p:clrMapOvr>
    <a:masterClrMapping/>
  </p:clrMapOvr>
  <p:transition xmlns:p14="http://schemas.microsoft.com/office/powerpoint/2010/main" spd="med" advClick="1"/>
</p:sld>
</file>

<file path=ppt/slides/slide8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484" name="Testing…"/>
          <p:cNvSpPr txBox="1"/>
          <p:nvPr>
            <p:ph type="body" idx="21"/>
          </p:nvPr>
        </p:nvSpPr>
        <p:spPr>
          <a:xfrm>
            <a:off x="333196" y="4146320"/>
            <a:ext cx="8191501" cy="1590774"/>
          </a:xfrm>
          <a:prstGeom prst="rect">
            <a:avLst/>
          </a:prstGeom>
          <a:extLst>
            <a:ext uri="{C572A759-6A51-4108-AA02-DFA0A04FC94B}">
              <ma14:wrappingTextBoxFlag xmlns:ma14="http://schemas.microsoft.com/office/mac/drawingml/2011/main" val="1"/>
            </a:ext>
          </a:extLst>
        </p:spPr>
        <p:txBody>
          <a:bodyPr/>
          <a:lstStyle/>
          <a:p>
            <a:pPr defTabSz="412750">
              <a:defRPr sz="2200"/>
            </a:pPr>
            <a:r>
              <a:t>Testing </a:t>
            </a:r>
          </a:p>
          <a:p>
            <a:pPr defTabSz="412750">
              <a:defRPr sz="2200"/>
            </a:pPr>
          </a:p>
          <a:p>
            <a:pPr defTabSz="412750">
              <a:defRPr sz="2200"/>
            </a:pPr>
            <a:r>
              <a:t>How long to Take</a:t>
            </a:r>
          </a:p>
        </p:txBody>
      </p:sp>
      <p:sp>
        <p:nvSpPr>
          <p:cNvPr id="485" name="Scenario One"/>
          <p:cNvSpPr txBox="1"/>
          <p:nvPr>
            <p:ph type="body" sz="quarter" idx="1"/>
          </p:nvPr>
        </p:nvSpPr>
        <p:spPr>
          <a:prstGeom prst="rect">
            <a:avLst/>
          </a:prstGeom>
        </p:spPr>
        <p:txBody>
          <a:bodyPr/>
          <a:lstStyle/>
          <a:p>
            <a:pPr/>
            <a:r>
              <a:t>Scenario One</a:t>
            </a:r>
          </a:p>
        </p:txBody>
      </p:sp>
    </p:spTree>
  </p:cSld>
  <p:clrMapOvr>
    <a:masterClrMapping/>
  </p:clrMapOvr>
  <p:transition xmlns:p14="http://schemas.microsoft.com/office/powerpoint/2010/main" spd="med" advClick="1"/>
</p:sld>
</file>

<file path=ppt/slides/slide8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487" name="Student with Diabetes…"/>
          <p:cNvSpPr txBox="1"/>
          <p:nvPr>
            <p:ph type="body" idx="21"/>
          </p:nvPr>
        </p:nvSpPr>
        <p:spPr>
          <a:xfrm>
            <a:off x="476250" y="4012207"/>
            <a:ext cx="8191500" cy="1340430"/>
          </a:xfrm>
          <a:prstGeom prst="rect">
            <a:avLst/>
          </a:prstGeom>
          <a:extLst>
            <a:ext uri="{C572A759-6A51-4108-AA02-DFA0A04FC94B}">
              <ma14:wrappingTextBoxFlag xmlns:ma14="http://schemas.microsoft.com/office/mac/drawingml/2011/main" val="1"/>
            </a:ext>
          </a:extLst>
        </p:spPr>
        <p:txBody>
          <a:bodyPr/>
          <a:lstStyle/>
          <a:p>
            <a:pPr defTabSz="412750">
              <a:defRPr sz="2200"/>
            </a:pPr>
            <a:r>
              <a:t>Student with Diabetes</a:t>
            </a:r>
          </a:p>
          <a:p>
            <a:pPr defTabSz="412750">
              <a:defRPr sz="2200"/>
            </a:pPr>
            <a:r>
              <a:t>IHSP</a:t>
            </a:r>
          </a:p>
          <a:p>
            <a:pPr defTabSz="412750">
              <a:defRPr sz="2200"/>
            </a:pPr>
            <a:r>
              <a:t>Trip </a:t>
            </a:r>
          </a:p>
        </p:txBody>
      </p:sp>
      <p:sp>
        <p:nvSpPr>
          <p:cNvPr id="488" name="Scenario Two"/>
          <p:cNvSpPr txBox="1"/>
          <p:nvPr>
            <p:ph type="body" sz="quarter" idx="1"/>
          </p:nvPr>
        </p:nvSpPr>
        <p:spPr>
          <a:prstGeom prst="rect">
            <a:avLst/>
          </a:prstGeom>
        </p:spPr>
        <p:txBody>
          <a:bodyPr/>
          <a:lstStyle/>
          <a:p>
            <a:pPr/>
            <a:r>
              <a:t>Scenario Two</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182" name="Google Shape;205;p34"/>
          <p:cNvSpPr txBox="1"/>
          <p:nvPr>
            <p:ph type="title"/>
          </p:nvPr>
        </p:nvSpPr>
        <p:spPr>
          <a:xfrm>
            <a:off x="628650" y="1283493"/>
            <a:ext cx="7886700" cy="994201"/>
          </a:xfrm>
          <a:prstGeom prst="rect">
            <a:avLst/>
          </a:prstGeom>
        </p:spPr>
        <p:txBody>
          <a:bodyPr/>
          <a:lstStyle>
            <a:lvl1pPr algn="ctr" defTabSz="633983">
              <a:defRPr sz="2496">
                <a:solidFill>
                  <a:srgbClr val="000000"/>
                </a:solidFill>
              </a:defRPr>
            </a:lvl1pPr>
          </a:lstStyle>
          <a:p>
            <a:pPr/>
            <a:r>
              <a:t>Questions Presented to the Supreme Court: </a:t>
            </a:r>
          </a:p>
        </p:txBody>
      </p:sp>
      <p:sp>
        <p:nvSpPr>
          <p:cNvPr id="183" name="Google Shape;206;p34"/>
          <p:cNvSpPr txBox="1"/>
          <p:nvPr>
            <p:ph type="body" idx="1"/>
          </p:nvPr>
        </p:nvSpPr>
        <p:spPr>
          <a:xfrm>
            <a:off x="628650" y="2119793"/>
            <a:ext cx="7886700" cy="3263401"/>
          </a:xfrm>
          <a:prstGeom prst="rect">
            <a:avLst/>
          </a:prstGeom>
        </p:spPr>
        <p:txBody>
          <a:bodyPr anchor="ctr"/>
          <a:lstStyle/>
          <a:p>
            <a:pPr marL="0" indent="0" defTabSz="1060704">
              <a:spcBef>
                <a:spcPts val="900"/>
              </a:spcBef>
              <a:buSzTx/>
              <a:buNone/>
              <a:defRPr sz="2436"/>
            </a:pPr>
            <a:r>
              <a:rPr>
                <a:solidFill>
                  <a:srgbClr val="000000"/>
                </a:solidFill>
              </a:rPr>
              <a:t>1. Whether, and in what circumstances, courts should excuse further exhaustion of the IDEA’s administrative proceedings under Section 1415(l) when such proceedings would be futile.</a:t>
            </a:r>
            <a:endParaRPr>
              <a:solidFill>
                <a:srgbClr val="000000"/>
              </a:solidFill>
            </a:endParaRPr>
          </a:p>
          <a:p>
            <a:pPr marL="0" indent="0" defTabSz="1060704">
              <a:spcBef>
                <a:spcPts val="1800"/>
              </a:spcBef>
              <a:buSzTx/>
              <a:buNone/>
              <a:defRPr sz="2436">
                <a:solidFill>
                  <a:srgbClr val="000000"/>
                </a:solidFill>
              </a:defRPr>
            </a:pPr>
            <a:r>
              <a:t>2. Whether Section 1415 (l) requires exhaustion of a non-IDEA claim seeking money damages that are not available under the IDEA.</a:t>
            </a:r>
          </a:p>
        </p:txBody>
      </p:sp>
    </p:spTree>
  </p:cSld>
  <p:clrMapOvr>
    <a:masterClrMapping/>
  </p:clrMapOvr>
  <p:transition xmlns:p14="http://schemas.microsoft.com/office/powerpoint/2010/main" spd="med" advClick="1"/>
</p:sld>
</file>

<file path=ppt/slides/slide9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490" name="Type 1 Diabetes…"/>
          <p:cNvSpPr txBox="1"/>
          <p:nvPr>
            <p:ph type="body" idx="21"/>
          </p:nvPr>
        </p:nvSpPr>
        <p:spPr>
          <a:xfrm>
            <a:off x="476250" y="4056912"/>
            <a:ext cx="8191500" cy="1295726"/>
          </a:xfrm>
          <a:prstGeom prst="rect">
            <a:avLst/>
          </a:prstGeom>
          <a:extLst>
            <a:ext uri="{C572A759-6A51-4108-AA02-DFA0A04FC94B}">
              <ma14:wrappingTextBoxFlag xmlns:ma14="http://schemas.microsoft.com/office/mac/drawingml/2011/main" val="1"/>
            </a:ext>
          </a:extLst>
        </p:spPr>
        <p:txBody>
          <a:bodyPr/>
          <a:lstStyle/>
          <a:p>
            <a:pPr defTabSz="412750">
              <a:defRPr sz="2200"/>
            </a:pPr>
            <a:r>
              <a:t>Type 1 Diabetes</a:t>
            </a:r>
          </a:p>
          <a:p>
            <a:pPr defTabSz="412750">
              <a:defRPr sz="2200"/>
            </a:pPr>
            <a:r>
              <a:t>Health Plan?</a:t>
            </a:r>
          </a:p>
        </p:txBody>
      </p:sp>
      <p:sp>
        <p:nvSpPr>
          <p:cNvPr id="491" name="Scenario Three"/>
          <p:cNvSpPr txBox="1"/>
          <p:nvPr>
            <p:ph type="body" sz="quarter" idx="1"/>
          </p:nvPr>
        </p:nvSpPr>
        <p:spPr>
          <a:prstGeom prst="rect">
            <a:avLst/>
          </a:prstGeom>
        </p:spPr>
        <p:txBody>
          <a:bodyPr/>
          <a:lstStyle/>
          <a:p>
            <a:pPr/>
            <a:r>
              <a:t>Scenario Three</a:t>
            </a:r>
          </a:p>
        </p:txBody>
      </p:sp>
    </p:spTree>
  </p:cSld>
  <p:clrMapOvr>
    <a:masterClrMapping/>
  </p:clrMapOvr>
  <p:transition xmlns:p14="http://schemas.microsoft.com/office/powerpoint/2010/main" spd="med" advClick="1"/>
</p:sld>
</file>

<file path=ppt/slides/slide9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493" name="Seizure disorder…"/>
          <p:cNvSpPr txBox="1"/>
          <p:nvPr>
            <p:ph type="body" idx="21"/>
          </p:nvPr>
        </p:nvSpPr>
        <p:spPr>
          <a:xfrm>
            <a:off x="476250" y="3904917"/>
            <a:ext cx="8191500" cy="1447721"/>
          </a:xfrm>
          <a:prstGeom prst="rect">
            <a:avLst/>
          </a:prstGeom>
          <a:extLst>
            <a:ext uri="{C572A759-6A51-4108-AA02-DFA0A04FC94B}">
              <ma14:wrappingTextBoxFlag xmlns:ma14="http://schemas.microsoft.com/office/mac/drawingml/2011/main" val="1"/>
            </a:ext>
          </a:extLst>
        </p:spPr>
        <p:txBody>
          <a:bodyPr/>
          <a:lstStyle/>
          <a:p>
            <a:pPr defTabSz="412750">
              <a:defRPr sz="2200"/>
            </a:pPr>
            <a:r>
              <a:t>Seizure disorder</a:t>
            </a:r>
          </a:p>
          <a:p>
            <a:pPr defTabSz="412750">
              <a:defRPr sz="2200"/>
            </a:pPr>
            <a:r>
              <a:t>Parent supervision </a:t>
            </a:r>
          </a:p>
        </p:txBody>
      </p:sp>
      <p:sp>
        <p:nvSpPr>
          <p:cNvPr id="494" name="Scenario Four"/>
          <p:cNvSpPr txBox="1"/>
          <p:nvPr>
            <p:ph type="body" sz="quarter" idx="1"/>
          </p:nvPr>
        </p:nvSpPr>
        <p:spPr>
          <a:prstGeom prst="rect">
            <a:avLst/>
          </a:prstGeom>
        </p:spPr>
        <p:txBody>
          <a:bodyPr/>
          <a:lstStyle/>
          <a:p>
            <a:pPr/>
            <a:r>
              <a:t>Scenario Four</a:t>
            </a:r>
          </a:p>
        </p:txBody>
      </p:sp>
    </p:spTree>
  </p:cSld>
  <p:clrMapOvr>
    <a:masterClrMapping/>
  </p:clrMapOvr>
  <p:transition xmlns:p14="http://schemas.microsoft.com/office/powerpoint/2010/main" spd="med" advClick="1"/>
</p:sld>
</file>

<file path=ppt/slides/slide9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496" name="Dyslexia…"/>
          <p:cNvSpPr txBox="1"/>
          <p:nvPr>
            <p:ph type="body" idx="21"/>
          </p:nvPr>
        </p:nvSpPr>
        <p:spPr>
          <a:xfrm>
            <a:off x="476250" y="4199966"/>
            <a:ext cx="8191500" cy="1581833"/>
          </a:xfrm>
          <a:prstGeom prst="rect">
            <a:avLst/>
          </a:prstGeom>
          <a:extLst>
            <a:ext uri="{C572A759-6A51-4108-AA02-DFA0A04FC94B}">
              <ma14:wrappingTextBoxFlag xmlns:ma14="http://schemas.microsoft.com/office/mac/drawingml/2011/main" val="1"/>
            </a:ext>
          </a:extLst>
        </p:spPr>
        <p:txBody>
          <a:bodyPr/>
          <a:lstStyle/>
          <a:p>
            <a:pPr defTabSz="412750">
              <a:defRPr sz="2200"/>
            </a:pPr>
            <a:r>
              <a:t>Dyslexia</a:t>
            </a:r>
          </a:p>
          <a:p>
            <a:pPr defTabSz="412750">
              <a:defRPr sz="2200"/>
            </a:pPr>
            <a:r>
              <a:t>Disability Harassment</a:t>
            </a:r>
          </a:p>
        </p:txBody>
      </p:sp>
      <p:sp>
        <p:nvSpPr>
          <p:cNvPr id="497" name="Scenario Five"/>
          <p:cNvSpPr txBox="1"/>
          <p:nvPr>
            <p:ph type="body" sz="quarter" idx="1"/>
          </p:nvPr>
        </p:nvSpPr>
        <p:spPr>
          <a:prstGeom prst="rect">
            <a:avLst/>
          </a:prstGeom>
        </p:spPr>
        <p:txBody>
          <a:bodyPr/>
          <a:lstStyle/>
          <a:p>
            <a:pPr/>
            <a:r>
              <a:t>Scenario Five</a:t>
            </a:r>
          </a:p>
        </p:txBody>
      </p:sp>
    </p:spTree>
  </p:cSld>
  <p:clrMapOvr>
    <a:masterClrMapping/>
  </p:clrMapOvr>
  <p:transition xmlns:p14="http://schemas.microsoft.com/office/powerpoint/2010/main" spd="med" advClick="1"/>
</p:sld>
</file>

<file path=ppt/slides/slide9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499" name="Glucose Testing…"/>
          <p:cNvSpPr txBox="1"/>
          <p:nvPr>
            <p:ph type="body" idx="21"/>
          </p:nvPr>
        </p:nvSpPr>
        <p:spPr>
          <a:xfrm>
            <a:off x="476250" y="4110557"/>
            <a:ext cx="8191500" cy="1733828"/>
          </a:xfrm>
          <a:prstGeom prst="rect">
            <a:avLst/>
          </a:prstGeom>
          <a:extLst>
            <a:ext uri="{C572A759-6A51-4108-AA02-DFA0A04FC94B}">
              <ma14:wrappingTextBoxFlag xmlns:ma14="http://schemas.microsoft.com/office/mac/drawingml/2011/main" val="1"/>
            </a:ext>
          </a:extLst>
        </p:spPr>
        <p:txBody>
          <a:bodyPr/>
          <a:lstStyle/>
          <a:p>
            <a:pPr defTabSz="412750">
              <a:defRPr sz="2200"/>
            </a:pPr>
            <a:r>
              <a:t>Glucose Testing</a:t>
            </a:r>
          </a:p>
          <a:p>
            <a:pPr defTabSz="412750">
              <a:defRPr sz="2200"/>
            </a:pPr>
          </a:p>
          <a:p>
            <a:pPr defTabSz="412750">
              <a:defRPr sz="2200"/>
            </a:pPr>
            <a:r>
              <a:t>After school activities </a:t>
            </a:r>
          </a:p>
        </p:txBody>
      </p:sp>
      <p:sp>
        <p:nvSpPr>
          <p:cNvPr id="500" name="Scenario Six"/>
          <p:cNvSpPr txBox="1"/>
          <p:nvPr>
            <p:ph type="body" sz="quarter" idx="1"/>
          </p:nvPr>
        </p:nvSpPr>
        <p:spPr>
          <a:prstGeom prst="rect">
            <a:avLst/>
          </a:prstGeom>
        </p:spPr>
        <p:txBody>
          <a:bodyPr/>
          <a:lstStyle/>
          <a:p>
            <a:pPr/>
            <a:r>
              <a:t>Scenario Six</a:t>
            </a:r>
          </a:p>
        </p:txBody>
      </p:sp>
    </p:spTree>
  </p:cSld>
  <p:clrMapOvr>
    <a:masterClrMapping/>
  </p:clrMapOvr>
  <p:transition xmlns:p14="http://schemas.microsoft.com/office/powerpoint/2010/main" spd="med" advClick="1"/>
</p:sld>
</file>

<file path=ppt/slides/slide9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502" name="Double-click to edit"/>
          <p:cNvSpPr txBox="1"/>
          <p:nvPr>
            <p:ph type="body" idx="1"/>
          </p:nvPr>
        </p:nvSpPr>
        <p:spPr>
          <a:xfrm>
            <a:off x="1257699" y="1080057"/>
            <a:ext cx="7772402" cy="4840290"/>
          </a:xfrm>
          <a:prstGeom prst="rect">
            <a:avLst/>
          </a:prstGeom>
        </p:spPr>
        <p:txBody>
          <a:bodyPr/>
          <a:lstStyle/>
          <a:p>
            <a:pPr marL="0" marR="16255" indent="0" defTabSz="365760">
              <a:spcBef>
                <a:spcPts val="200"/>
              </a:spcBef>
              <a:buClrTx/>
              <a:buSzTx/>
              <a:buFontTx/>
              <a:buNone/>
              <a:defRPr sz="1280"/>
            </a:pPr>
          </a:p>
        </p:txBody>
      </p:sp>
      <p:pic>
        <p:nvPicPr>
          <p:cNvPr id="503" name="Image" descr="Image"/>
          <p:cNvPicPr>
            <a:picLocks noChangeAspect="1"/>
          </p:cNvPicPr>
          <p:nvPr/>
        </p:nvPicPr>
        <p:blipFill>
          <a:blip r:embed="rId2">
            <a:extLst/>
          </a:blip>
          <a:stretch>
            <a:fillRect/>
          </a:stretch>
        </p:blipFill>
        <p:spPr>
          <a:xfrm>
            <a:off x="1257699" y="1080057"/>
            <a:ext cx="6360490" cy="4735291"/>
          </a:xfrm>
          <a:prstGeom prst="rect">
            <a:avLst/>
          </a:prstGeom>
          <a:ln w="12700">
            <a:miter lim="400000"/>
          </a:ln>
        </p:spPr>
      </p:pic>
    </p:spTree>
  </p:cSld>
  <p:clrMapOvr>
    <a:masterClrMapping/>
  </p:clrMapOvr>
  <p:transition xmlns:p14="http://schemas.microsoft.com/office/powerpoint/2010/main" spd="med" advClick="1"/>
</p:sld>
</file>

<file path=ppt/slides/slide9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505" name="How to Write a 504 Plan"/>
          <p:cNvSpPr txBox="1"/>
          <p:nvPr>
            <p:ph type="title"/>
          </p:nvPr>
        </p:nvSpPr>
        <p:spPr>
          <a:xfrm>
            <a:off x="1150937" y="-1"/>
            <a:ext cx="7793040" cy="1760541"/>
          </a:xfrm>
          <a:prstGeom prst="rect">
            <a:avLst/>
          </a:prstGeom>
        </p:spPr>
        <p:txBody>
          <a:bodyPr/>
          <a:lstStyle>
            <a:lvl1pPr algn="ctr"/>
          </a:lstStyle>
          <a:p>
            <a:pPr/>
            <a:r>
              <a:t>How to Write a 504 Plan</a:t>
            </a:r>
          </a:p>
        </p:txBody>
      </p:sp>
      <p:sp>
        <p:nvSpPr>
          <p:cNvPr id="506" name="https://www.psea.org/contentassets/ac6695903bd94d27aa14e85c3a12d90e/504-accommodations-guide.pdf"/>
          <p:cNvSpPr txBox="1"/>
          <p:nvPr>
            <p:ph type="body" idx="1"/>
          </p:nvPr>
        </p:nvSpPr>
        <p:spPr>
          <a:xfrm>
            <a:off x="1182687" y="2017710"/>
            <a:ext cx="7772401" cy="4840290"/>
          </a:xfrm>
          <a:prstGeom prst="rect">
            <a:avLst/>
          </a:prstGeom>
        </p:spPr>
        <p:txBody>
          <a:bodyPr/>
          <a:lstStyle>
            <a:lvl1pPr marL="320841" indent="-320841">
              <a:buBlip>
                <a:blip r:embed="rId2"/>
              </a:buBlip>
            </a:lvl1pPr>
          </a:lstStyle>
          <a:p>
            <a:pPr/>
            <a:r>
              <a:t>https://www.psea.org/contentassets/ac6695903bd94d27aa14e85c3a12d90e/504-accommodations-guide.pdf</a:t>
            </a:r>
          </a:p>
        </p:txBody>
      </p:sp>
    </p:spTree>
  </p:cSld>
  <p:clrMapOvr>
    <a:masterClrMapping/>
  </p:clrMapOvr>
  <p:transition xmlns:p14="http://schemas.microsoft.com/office/powerpoint/2010/main" spd="med" advClick="1"/>
</p:sld>
</file>

<file path=ppt/slides/slide9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508" name="Rectangle"/>
          <p:cNvSpPr/>
          <p:nvPr/>
        </p:nvSpPr>
        <p:spPr>
          <a:xfrm>
            <a:off x="1142999" y="2085975"/>
            <a:ext cx="2507458" cy="91679"/>
          </a:xfrm>
          <a:prstGeom prst="rect">
            <a:avLst/>
          </a:prstGeom>
          <a:solidFill>
            <a:srgbClr val="011279">
              <a:alpha val="50000"/>
            </a:srgbClr>
          </a:solidFill>
          <a:ln w="3175">
            <a:miter lim="400000"/>
          </a:ln>
        </p:spPr>
        <p:txBody>
          <a:bodyPr lIns="38100" tIns="38100" rIns="38100" bIns="38100" anchor="ctr"/>
          <a:lstStyle/>
          <a:p>
            <a:pPr marL="40639" marR="40639" indent="0">
              <a:defRPr sz="1600">
                <a:solidFill>
                  <a:srgbClr val="D5F0FF"/>
                </a:solidFill>
                <a:uFill>
                  <a:solidFill>
                    <a:srgbClr val="D5F0FF"/>
                  </a:solidFill>
                </a:uFill>
                <a:latin typeface="Arial"/>
                <a:ea typeface="Arial"/>
                <a:cs typeface="Arial"/>
                <a:sym typeface="Arial"/>
              </a:defRPr>
            </a:pPr>
          </a:p>
        </p:txBody>
      </p:sp>
      <p:sp>
        <p:nvSpPr>
          <p:cNvPr id="509" name="Expectations"/>
          <p:cNvSpPr txBox="1"/>
          <p:nvPr>
            <p:ph type="title"/>
          </p:nvPr>
        </p:nvSpPr>
        <p:spPr>
          <a:xfrm>
            <a:off x="1314449" y="1200150"/>
            <a:ext cx="5829301" cy="857250"/>
          </a:xfrm>
          <a:prstGeom prst="rect">
            <a:avLst/>
          </a:prstGeom>
        </p:spPr>
        <p:txBody>
          <a:bodyPr lIns="0" tIns="0" rIns="0" bIns="0" anchor="ctr"/>
          <a:lstStyle>
            <a:lvl1pPr marL="96436" marR="115724">
              <a:tabLst>
                <a:tab pos="1320800" algn="l"/>
                <a:tab pos="1930400" algn="l"/>
              </a:tabLst>
            </a:lvl1pPr>
          </a:lstStyle>
          <a:p>
            <a:pPr/>
            <a:r>
              <a:t>Expectations</a:t>
            </a:r>
          </a:p>
        </p:txBody>
      </p:sp>
      <p:sp>
        <p:nvSpPr>
          <p:cNvPr id="510" name="Happy…"/>
          <p:cNvSpPr txBox="1"/>
          <p:nvPr>
            <p:ph type="body" sz="quarter" idx="1"/>
          </p:nvPr>
        </p:nvSpPr>
        <p:spPr>
          <a:xfrm>
            <a:off x="1719262" y="1808559"/>
            <a:ext cx="1971676" cy="3252788"/>
          </a:xfrm>
          <a:prstGeom prst="rect">
            <a:avLst/>
          </a:prstGeom>
        </p:spPr>
        <p:txBody>
          <a:bodyPr lIns="0" tIns="0" rIns="0" bIns="0" anchor="ctr"/>
          <a:lstStyle/>
          <a:p>
            <a:pPr marL="307312" marR="32145" indent="-275166">
              <a:buClr>
                <a:srgbClr val="000000"/>
              </a:buClr>
              <a:buFont typeface="Lucida Grande"/>
              <a:buChar char="•"/>
              <a:tabLst>
                <a:tab pos="203200" algn="l"/>
                <a:tab pos="203200" algn="l"/>
                <a:tab pos="203200" algn="l"/>
                <a:tab pos="203200" algn="l"/>
                <a:tab pos="203200" algn="l"/>
                <a:tab pos="203200" algn="l"/>
                <a:tab pos="203200" algn="l"/>
                <a:tab pos="774700" algn="l"/>
                <a:tab pos="774700" algn="l"/>
                <a:tab pos="774700" algn="l"/>
                <a:tab pos="774700" algn="l"/>
                <a:tab pos="774700" algn="l"/>
                <a:tab pos="774700" algn="l"/>
                <a:tab pos="774700" algn="l"/>
                <a:tab pos="1689100" algn="l"/>
                <a:tab pos="1689100" algn="l"/>
                <a:tab pos="1689100" algn="l"/>
                <a:tab pos="1689100" algn="l"/>
                <a:tab pos="1689100" algn="l"/>
                <a:tab pos="1689100" algn="l"/>
                <a:tab pos="1689100" algn="l"/>
                <a:tab pos="2590800" algn="l"/>
                <a:tab pos="2590800" algn="l"/>
                <a:tab pos="2590800" algn="l"/>
                <a:tab pos="2590800" algn="l"/>
                <a:tab pos="2590800" algn="l"/>
                <a:tab pos="2590800" algn="l"/>
                <a:tab pos="2590800" algn="l"/>
                <a:tab pos="3517900" algn="l"/>
                <a:tab pos="3517900" algn="l"/>
                <a:tab pos="3517900" algn="l"/>
                <a:tab pos="3517900" algn="l"/>
                <a:tab pos="3517900" algn="l"/>
                <a:tab pos="3517900" algn="l"/>
                <a:tab pos="3517900" algn="l"/>
                <a:tab pos="3695700" algn="l"/>
              </a:tabLst>
              <a:defRPr sz="1600">
                <a:solidFill>
                  <a:srgbClr val="011279"/>
                </a:solidFill>
                <a:uFill>
                  <a:solidFill>
                    <a:srgbClr val="011279"/>
                  </a:solidFill>
                </a:uFill>
              </a:defRPr>
            </a:pPr>
            <a:r>
              <a:t>Happy</a:t>
            </a:r>
          </a:p>
          <a:p>
            <a:pPr marL="307312" marR="32145" indent="-275166">
              <a:lnSpc>
                <a:spcPct val="105999"/>
              </a:lnSpc>
              <a:buClr>
                <a:srgbClr val="000000"/>
              </a:buClr>
              <a:buFont typeface="Lucida Grande"/>
              <a:buChar char="•"/>
              <a:tabLst>
                <a:tab pos="203200" algn="l"/>
                <a:tab pos="203200" algn="l"/>
                <a:tab pos="203200" algn="l"/>
                <a:tab pos="203200" algn="l"/>
                <a:tab pos="203200" algn="l"/>
                <a:tab pos="203200" algn="l"/>
                <a:tab pos="203200" algn="l"/>
                <a:tab pos="774700" algn="l"/>
                <a:tab pos="774700" algn="l"/>
                <a:tab pos="774700" algn="l"/>
                <a:tab pos="774700" algn="l"/>
                <a:tab pos="774700" algn="l"/>
                <a:tab pos="774700" algn="l"/>
                <a:tab pos="774700" algn="l"/>
                <a:tab pos="1689100" algn="l"/>
                <a:tab pos="1689100" algn="l"/>
                <a:tab pos="1689100" algn="l"/>
                <a:tab pos="1689100" algn="l"/>
                <a:tab pos="1689100" algn="l"/>
                <a:tab pos="1689100" algn="l"/>
                <a:tab pos="1689100" algn="l"/>
                <a:tab pos="2590800" algn="l"/>
                <a:tab pos="2590800" algn="l"/>
                <a:tab pos="2590800" algn="l"/>
                <a:tab pos="2590800" algn="l"/>
                <a:tab pos="2590800" algn="l"/>
                <a:tab pos="2590800" algn="l"/>
                <a:tab pos="2590800" algn="l"/>
                <a:tab pos="3517900" algn="l"/>
                <a:tab pos="3517900" algn="l"/>
                <a:tab pos="3517900" algn="l"/>
                <a:tab pos="3517900" algn="l"/>
                <a:tab pos="3517900" algn="l"/>
                <a:tab pos="3517900" algn="l"/>
                <a:tab pos="3517900" algn="l"/>
                <a:tab pos="3695700" algn="l"/>
              </a:tabLst>
              <a:defRPr sz="1600">
                <a:solidFill>
                  <a:srgbClr val="011279"/>
                </a:solidFill>
                <a:uFill>
                  <a:solidFill>
                    <a:srgbClr val="011279"/>
                  </a:solidFill>
                </a:uFill>
              </a:defRPr>
            </a:pPr>
            <a:r>
              <a:t>Friendly</a:t>
            </a:r>
          </a:p>
          <a:p>
            <a:pPr marL="307312" marR="32145" indent="-275166">
              <a:lnSpc>
                <a:spcPct val="105999"/>
              </a:lnSpc>
              <a:buClr>
                <a:srgbClr val="000000"/>
              </a:buClr>
              <a:buFont typeface="Lucida Grande"/>
              <a:buChar char="•"/>
              <a:tabLst>
                <a:tab pos="203200" algn="l"/>
                <a:tab pos="203200" algn="l"/>
                <a:tab pos="203200" algn="l"/>
                <a:tab pos="203200" algn="l"/>
                <a:tab pos="203200" algn="l"/>
                <a:tab pos="203200" algn="l"/>
                <a:tab pos="203200" algn="l"/>
                <a:tab pos="774700" algn="l"/>
                <a:tab pos="774700" algn="l"/>
                <a:tab pos="774700" algn="l"/>
                <a:tab pos="774700" algn="l"/>
                <a:tab pos="774700" algn="l"/>
                <a:tab pos="774700" algn="l"/>
                <a:tab pos="774700" algn="l"/>
                <a:tab pos="1689100" algn="l"/>
                <a:tab pos="1689100" algn="l"/>
                <a:tab pos="1689100" algn="l"/>
                <a:tab pos="1689100" algn="l"/>
                <a:tab pos="1689100" algn="l"/>
                <a:tab pos="1689100" algn="l"/>
                <a:tab pos="1689100" algn="l"/>
                <a:tab pos="2590800" algn="l"/>
                <a:tab pos="2590800" algn="l"/>
                <a:tab pos="2590800" algn="l"/>
                <a:tab pos="2590800" algn="l"/>
                <a:tab pos="2590800" algn="l"/>
                <a:tab pos="2590800" algn="l"/>
                <a:tab pos="2590800" algn="l"/>
                <a:tab pos="3517900" algn="l"/>
                <a:tab pos="3517900" algn="l"/>
                <a:tab pos="3517900" algn="l"/>
                <a:tab pos="3517900" algn="l"/>
                <a:tab pos="3517900" algn="l"/>
                <a:tab pos="3517900" algn="l"/>
                <a:tab pos="3517900" algn="l"/>
                <a:tab pos="3695700" algn="l"/>
              </a:tabLst>
              <a:defRPr sz="1600">
                <a:solidFill>
                  <a:srgbClr val="011279"/>
                </a:solidFill>
                <a:uFill>
                  <a:solidFill>
                    <a:srgbClr val="011279"/>
                  </a:solidFill>
                </a:uFill>
              </a:defRPr>
            </a:pPr>
            <a:r>
              <a:t>Athletic</a:t>
            </a:r>
          </a:p>
          <a:p>
            <a:pPr marL="307312" marR="32145" indent="-275166">
              <a:lnSpc>
                <a:spcPct val="105999"/>
              </a:lnSpc>
              <a:buClr>
                <a:srgbClr val="000000"/>
              </a:buClr>
              <a:buFont typeface="Lucida Grande"/>
              <a:buChar char="•"/>
              <a:tabLst>
                <a:tab pos="203200" algn="l"/>
                <a:tab pos="203200" algn="l"/>
                <a:tab pos="203200" algn="l"/>
                <a:tab pos="203200" algn="l"/>
                <a:tab pos="203200" algn="l"/>
                <a:tab pos="203200" algn="l"/>
                <a:tab pos="203200" algn="l"/>
                <a:tab pos="774700" algn="l"/>
                <a:tab pos="774700" algn="l"/>
                <a:tab pos="774700" algn="l"/>
                <a:tab pos="774700" algn="l"/>
                <a:tab pos="774700" algn="l"/>
                <a:tab pos="774700" algn="l"/>
                <a:tab pos="774700" algn="l"/>
                <a:tab pos="1689100" algn="l"/>
                <a:tab pos="1689100" algn="l"/>
                <a:tab pos="1689100" algn="l"/>
                <a:tab pos="1689100" algn="l"/>
                <a:tab pos="1689100" algn="l"/>
                <a:tab pos="1689100" algn="l"/>
                <a:tab pos="1689100" algn="l"/>
                <a:tab pos="2590800" algn="l"/>
                <a:tab pos="2590800" algn="l"/>
                <a:tab pos="2590800" algn="l"/>
                <a:tab pos="2590800" algn="l"/>
                <a:tab pos="2590800" algn="l"/>
                <a:tab pos="2590800" algn="l"/>
                <a:tab pos="2590800" algn="l"/>
                <a:tab pos="3517900" algn="l"/>
                <a:tab pos="3517900" algn="l"/>
                <a:tab pos="3517900" algn="l"/>
                <a:tab pos="3517900" algn="l"/>
                <a:tab pos="3517900" algn="l"/>
                <a:tab pos="3517900" algn="l"/>
                <a:tab pos="3517900" algn="l"/>
                <a:tab pos="3695700" algn="l"/>
              </a:tabLst>
              <a:defRPr sz="1600">
                <a:solidFill>
                  <a:srgbClr val="011279"/>
                </a:solidFill>
                <a:uFill>
                  <a:solidFill>
                    <a:srgbClr val="011279"/>
                  </a:solidFill>
                </a:uFill>
              </a:defRPr>
            </a:pPr>
            <a:r>
              <a:t>Good natured</a:t>
            </a:r>
          </a:p>
          <a:p>
            <a:pPr marL="307312" marR="32145" indent="-275166">
              <a:lnSpc>
                <a:spcPct val="105999"/>
              </a:lnSpc>
              <a:buClr>
                <a:srgbClr val="000000"/>
              </a:buClr>
              <a:buFont typeface="Lucida Grande"/>
              <a:buChar char="•"/>
              <a:tabLst>
                <a:tab pos="203200" algn="l"/>
                <a:tab pos="203200" algn="l"/>
                <a:tab pos="203200" algn="l"/>
                <a:tab pos="203200" algn="l"/>
                <a:tab pos="203200" algn="l"/>
                <a:tab pos="203200" algn="l"/>
                <a:tab pos="203200" algn="l"/>
                <a:tab pos="774700" algn="l"/>
                <a:tab pos="774700" algn="l"/>
                <a:tab pos="774700" algn="l"/>
                <a:tab pos="774700" algn="l"/>
                <a:tab pos="774700" algn="l"/>
                <a:tab pos="774700" algn="l"/>
                <a:tab pos="774700" algn="l"/>
                <a:tab pos="1689100" algn="l"/>
                <a:tab pos="1689100" algn="l"/>
                <a:tab pos="1689100" algn="l"/>
                <a:tab pos="1689100" algn="l"/>
                <a:tab pos="1689100" algn="l"/>
                <a:tab pos="1689100" algn="l"/>
                <a:tab pos="1689100" algn="l"/>
                <a:tab pos="2590800" algn="l"/>
                <a:tab pos="2590800" algn="l"/>
                <a:tab pos="2590800" algn="l"/>
                <a:tab pos="2590800" algn="l"/>
                <a:tab pos="2590800" algn="l"/>
                <a:tab pos="2590800" algn="l"/>
                <a:tab pos="2590800" algn="l"/>
                <a:tab pos="3517900" algn="l"/>
                <a:tab pos="3517900" algn="l"/>
                <a:tab pos="3517900" algn="l"/>
                <a:tab pos="3517900" algn="l"/>
                <a:tab pos="3517900" algn="l"/>
                <a:tab pos="3517900" algn="l"/>
                <a:tab pos="3517900" algn="l"/>
                <a:tab pos="3695700" algn="l"/>
              </a:tabLst>
              <a:defRPr sz="1600">
                <a:solidFill>
                  <a:srgbClr val="011279"/>
                </a:solidFill>
                <a:uFill>
                  <a:solidFill>
                    <a:srgbClr val="011279"/>
                  </a:solidFill>
                </a:uFill>
              </a:defRPr>
            </a:pPr>
            <a:r>
              <a:t>Pretty</a:t>
            </a:r>
          </a:p>
          <a:p>
            <a:pPr marL="307312" marR="32145" indent="-275166">
              <a:lnSpc>
                <a:spcPct val="105999"/>
              </a:lnSpc>
              <a:buClr>
                <a:srgbClr val="000000"/>
              </a:buClr>
              <a:buFont typeface="Lucida Grande"/>
              <a:buChar char="•"/>
              <a:tabLst>
                <a:tab pos="203200" algn="l"/>
                <a:tab pos="203200" algn="l"/>
                <a:tab pos="203200" algn="l"/>
                <a:tab pos="203200" algn="l"/>
                <a:tab pos="203200" algn="l"/>
                <a:tab pos="203200" algn="l"/>
                <a:tab pos="203200" algn="l"/>
                <a:tab pos="774700" algn="l"/>
                <a:tab pos="774700" algn="l"/>
                <a:tab pos="774700" algn="l"/>
                <a:tab pos="774700" algn="l"/>
                <a:tab pos="774700" algn="l"/>
                <a:tab pos="774700" algn="l"/>
                <a:tab pos="774700" algn="l"/>
                <a:tab pos="1689100" algn="l"/>
                <a:tab pos="1689100" algn="l"/>
                <a:tab pos="1689100" algn="l"/>
                <a:tab pos="1689100" algn="l"/>
                <a:tab pos="1689100" algn="l"/>
                <a:tab pos="1689100" algn="l"/>
                <a:tab pos="1689100" algn="l"/>
                <a:tab pos="2590800" algn="l"/>
                <a:tab pos="2590800" algn="l"/>
                <a:tab pos="2590800" algn="l"/>
                <a:tab pos="2590800" algn="l"/>
                <a:tab pos="2590800" algn="l"/>
                <a:tab pos="2590800" algn="l"/>
                <a:tab pos="2590800" algn="l"/>
                <a:tab pos="3517900" algn="l"/>
                <a:tab pos="3517900" algn="l"/>
                <a:tab pos="3517900" algn="l"/>
                <a:tab pos="3517900" algn="l"/>
                <a:tab pos="3517900" algn="l"/>
                <a:tab pos="3517900" algn="l"/>
                <a:tab pos="3517900" algn="l"/>
                <a:tab pos="3695700" algn="l"/>
              </a:tabLst>
              <a:defRPr sz="1600">
                <a:solidFill>
                  <a:srgbClr val="011279"/>
                </a:solidFill>
                <a:uFill>
                  <a:solidFill>
                    <a:srgbClr val="011279"/>
                  </a:solidFill>
                </a:uFill>
              </a:defRPr>
            </a:pPr>
            <a:r>
              <a:t>Well-mannered</a:t>
            </a:r>
          </a:p>
          <a:p>
            <a:pPr marL="307312" marR="32145" indent="-275166">
              <a:lnSpc>
                <a:spcPct val="105999"/>
              </a:lnSpc>
              <a:buClr>
                <a:srgbClr val="000000"/>
              </a:buClr>
              <a:buFont typeface="Lucida Grande"/>
              <a:buChar char="•"/>
              <a:tabLst>
                <a:tab pos="203200" algn="l"/>
                <a:tab pos="203200" algn="l"/>
                <a:tab pos="203200" algn="l"/>
                <a:tab pos="203200" algn="l"/>
                <a:tab pos="203200" algn="l"/>
                <a:tab pos="203200" algn="l"/>
                <a:tab pos="203200" algn="l"/>
                <a:tab pos="774700" algn="l"/>
                <a:tab pos="774700" algn="l"/>
                <a:tab pos="774700" algn="l"/>
                <a:tab pos="774700" algn="l"/>
                <a:tab pos="774700" algn="l"/>
                <a:tab pos="774700" algn="l"/>
                <a:tab pos="774700" algn="l"/>
                <a:tab pos="1689100" algn="l"/>
                <a:tab pos="1689100" algn="l"/>
                <a:tab pos="1689100" algn="l"/>
                <a:tab pos="1689100" algn="l"/>
                <a:tab pos="1689100" algn="l"/>
                <a:tab pos="1689100" algn="l"/>
                <a:tab pos="1689100" algn="l"/>
                <a:tab pos="2590800" algn="l"/>
                <a:tab pos="2590800" algn="l"/>
                <a:tab pos="2590800" algn="l"/>
                <a:tab pos="2590800" algn="l"/>
                <a:tab pos="2590800" algn="l"/>
                <a:tab pos="2590800" algn="l"/>
                <a:tab pos="2590800" algn="l"/>
                <a:tab pos="3517900" algn="l"/>
                <a:tab pos="3517900" algn="l"/>
                <a:tab pos="3517900" algn="l"/>
                <a:tab pos="3517900" algn="l"/>
                <a:tab pos="3517900" algn="l"/>
                <a:tab pos="3517900" algn="l"/>
                <a:tab pos="3517900" algn="l"/>
                <a:tab pos="3695700" algn="l"/>
              </a:tabLst>
              <a:defRPr sz="1600">
                <a:solidFill>
                  <a:srgbClr val="011279"/>
                </a:solidFill>
                <a:uFill>
                  <a:solidFill>
                    <a:srgbClr val="011279"/>
                  </a:solidFill>
                </a:uFill>
              </a:defRPr>
            </a:pPr>
            <a:r>
              <a:t>Well-behaved</a:t>
            </a:r>
          </a:p>
        </p:txBody>
      </p:sp>
      <p:sp>
        <p:nvSpPr>
          <p:cNvPr id="511" name="• Outgoing…"/>
          <p:cNvSpPr txBox="1"/>
          <p:nvPr/>
        </p:nvSpPr>
        <p:spPr>
          <a:xfrm>
            <a:off x="4067770" y="2561704"/>
            <a:ext cx="1971676" cy="2023619"/>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marL="63500" marR="0" indent="0" defTabSz="642937">
              <a:lnSpc>
                <a:spcPct val="105999"/>
              </a:lnSpc>
              <a:spcBef>
                <a:spcPts val="300"/>
              </a:spcBef>
              <a:buClr>
                <a:srgbClr val="011279"/>
              </a:buClr>
              <a:buFont typeface="Tahoma"/>
              <a:tabLst>
                <a:tab pos="241300" algn="l"/>
                <a:tab pos="647700" algn="l"/>
                <a:tab pos="1282700" algn="l"/>
                <a:tab pos="1930400" algn="l"/>
                <a:tab pos="2578100" algn="l"/>
                <a:tab pos="2628900" algn="l"/>
                <a:tab pos="3213100" algn="l"/>
              </a:tabLst>
              <a:defRPr sz="1600">
                <a:solidFill>
                  <a:srgbClr val="011279"/>
                </a:solidFill>
                <a:uFill>
                  <a:solidFill>
                    <a:srgbClr val="011279"/>
                  </a:solidFill>
                </a:uFill>
                <a:latin typeface="Tahoma"/>
                <a:ea typeface="Tahoma"/>
                <a:cs typeface="Tahoma"/>
                <a:sym typeface="Tahoma"/>
              </a:defRPr>
            </a:pPr>
            <a:r>
              <a:t>• Outgoing</a:t>
            </a:r>
          </a:p>
          <a:p>
            <a:pPr marL="63500" marR="0" indent="0" defTabSz="642937">
              <a:lnSpc>
                <a:spcPct val="105999"/>
              </a:lnSpc>
              <a:spcBef>
                <a:spcPts val="300"/>
              </a:spcBef>
              <a:buClr>
                <a:srgbClr val="011279"/>
              </a:buClr>
              <a:buFont typeface="Tahoma"/>
              <a:tabLst>
                <a:tab pos="241300" algn="l"/>
                <a:tab pos="647700" algn="l"/>
                <a:tab pos="1282700" algn="l"/>
                <a:tab pos="1930400" algn="l"/>
                <a:tab pos="2578100" algn="l"/>
                <a:tab pos="2628900" algn="l"/>
                <a:tab pos="3213100" algn="l"/>
              </a:tabLst>
              <a:defRPr sz="1600">
                <a:solidFill>
                  <a:srgbClr val="011279"/>
                </a:solidFill>
                <a:uFill>
                  <a:solidFill>
                    <a:srgbClr val="011279"/>
                  </a:solidFill>
                </a:uFill>
                <a:latin typeface="Tahoma"/>
                <a:ea typeface="Tahoma"/>
                <a:cs typeface="Tahoma"/>
                <a:sym typeface="Tahoma"/>
              </a:defRPr>
            </a:pPr>
            <a:r>
              <a:t>• Smart</a:t>
            </a:r>
          </a:p>
          <a:p>
            <a:pPr marL="63500" marR="0" indent="0" defTabSz="642937">
              <a:lnSpc>
                <a:spcPct val="105999"/>
              </a:lnSpc>
              <a:spcBef>
                <a:spcPts val="300"/>
              </a:spcBef>
              <a:buClr>
                <a:srgbClr val="011279"/>
              </a:buClr>
              <a:buFont typeface="Tahoma"/>
              <a:tabLst>
                <a:tab pos="241300" algn="l"/>
                <a:tab pos="647700" algn="l"/>
                <a:tab pos="1282700" algn="l"/>
                <a:tab pos="1930400" algn="l"/>
                <a:tab pos="2578100" algn="l"/>
                <a:tab pos="2628900" algn="l"/>
                <a:tab pos="3213100" algn="l"/>
              </a:tabLst>
              <a:defRPr sz="1600">
                <a:solidFill>
                  <a:srgbClr val="011279"/>
                </a:solidFill>
                <a:uFill>
                  <a:solidFill>
                    <a:srgbClr val="011279"/>
                  </a:solidFill>
                </a:uFill>
                <a:latin typeface="Tahoma"/>
                <a:ea typeface="Tahoma"/>
                <a:cs typeface="Tahoma"/>
                <a:sym typeface="Tahoma"/>
              </a:defRPr>
            </a:pPr>
            <a:r>
              <a:t>• Independent</a:t>
            </a:r>
          </a:p>
          <a:p>
            <a:pPr marL="63500" marR="0" indent="0" defTabSz="642937">
              <a:lnSpc>
                <a:spcPct val="105999"/>
              </a:lnSpc>
              <a:spcBef>
                <a:spcPts val="300"/>
              </a:spcBef>
              <a:buClr>
                <a:srgbClr val="011279"/>
              </a:buClr>
              <a:buFont typeface="Tahoma"/>
              <a:tabLst>
                <a:tab pos="241300" algn="l"/>
                <a:tab pos="647700" algn="l"/>
                <a:tab pos="1282700" algn="l"/>
                <a:tab pos="1930400" algn="l"/>
                <a:tab pos="2578100" algn="l"/>
                <a:tab pos="2628900" algn="l"/>
                <a:tab pos="3213100" algn="l"/>
              </a:tabLst>
              <a:defRPr sz="1600">
                <a:solidFill>
                  <a:srgbClr val="011279"/>
                </a:solidFill>
                <a:uFill>
                  <a:solidFill>
                    <a:srgbClr val="011279"/>
                  </a:solidFill>
                </a:uFill>
                <a:latin typeface="Tahoma"/>
                <a:ea typeface="Tahoma"/>
                <a:cs typeface="Tahoma"/>
                <a:sym typeface="Tahoma"/>
              </a:defRPr>
            </a:pPr>
            <a:r>
              <a:t>• Optimistic</a:t>
            </a:r>
          </a:p>
          <a:p>
            <a:pPr marL="63500" marR="0" indent="0" defTabSz="642937">
              <a:lnSpc>
                <a:spcPct val="105999"/>
              </a:lnSpc>
              <a:spcBef>
                <a:spcPts val="300"/>
              </a:spcBef>
              <a:buClr>
                <a:srgbClr val="011279"/>
              </a:buClr>
              <a:buFont typeface="Tahoma"/>
              <a:tabLst>
                <a:tab pos="241300" algn="l"/>
                <a:tab pos="647700" algn="l"/>
                <a:tab pos="1282700" algn="l"/>
                <a:tab pos="1930400" algn="l"/>
                <a:tab pos="2578100" algn="l"/>
                <a:tab pos="2628900" algn="l"/>
                <a:tab pos="3213100" algn="l"/>
              </a:tabLst>
              <a:defRPr sz="1600">
                <a:solidFill>
                  <a:srgbClr val="011279"/>
                </a:solidFill>
                <a:uFill>
                  <a:solidFill>
                    <a:srgbClr val="011279"/>
                  </a:solidFill>
                </a:uFill>
                <a:latin typeface="Tahoma"/>
                <a:ea typeface="Tahoma"/>
                <a:cs typeface="Tahoma"/>
                <a:sym typeface="Tahoma"/>
              </a:defRPr>
            </a:pPr>
            <a:r>
              <a:t>• Hard worker</a:t>
            </a:r>
          </a:p>
          <a:p>
            <a:pPr marL="63500" marR="0" indent="0" defTabSz="642937">
              <a:lnSpc>
                <a:spcPct val="105999"/>
              </a:lnSpc>
              <a:spcBef>
                <a:spcPts val="300"/>
              </a:spcBef>
              <a:buClr>
                <a:srgbClr val="011279"/>
              </a:buClr>
              <a:buFont typeface="Tahoma"/>
              <a:tabLst>
                <a:tab pos="241300" algn="l"/>
                <a:tab pos="647700" algn="l"/>
                <a:tab pos="1282700" algn="l"/>
                <a:tab pos="1930400" algn="l"/>
                <a:tab pos="2578100" algn="l"/>
                <a:tab pos="2628900" algn="l"/>
                <a:tab pos="3213100" algn="l"/>
              </a:tabLst>
              <a:defRPr sz="1600">
                <a:solidFill>
                  <a:srgbClr val="011279"/>
                </a:solidFill>
                <a:uFill>
                  <a:solidFill>
                    <a:srgbClr val="011279"/>
                  </a:solidFill>
                </a:uFill>
                <a:latin typeface="Tahoma"/>
                <a:ea typeface="Tahoma"/>
                <a:cs typeface="Tahoma"/>
                <a:sym typeface="Tahoma"/>
              </a:defRPr>
            </a:pPr>
            <a:r>
              <a:t>• Enthusiastic</a:t>
            </a:r>
          </a:p>
          <a:p>
            <a:pPr marL="63500" marR="0" indent="0" defTabSz="642937">
              <a:lnSpc>
                <a:spcPct val="105999"/>
              </a:lnSpc>
              <a:spcBef>
                <a:spcPts val="300"/>
              </a:spcBef>
              <a:buClr>
                <a:srgbClr val="011279"/>
              </a:buClr>
              <a:buFont typeface="Tahoma"/>
              <a:tabLst>
                <a:tab pos="241300" algn="l"/>
                <a:tab pos="647700" algn="l"/>
                <a:tab pos="1282700" algn="l"/>
                <a:tab pos="1930400" algn="l"/>
                <a:tab pos="2578100" algn="l"/>
                <a:tab pos="2628900" algn="l"/>
                <a:tab pos="3213100" algn="l"/>
              </a:tabLst>
              <a:defRPr sz="1600">
                <a:solidFill>
                  <a:srgbClr val="011279"/>
                </a:solidFill>
                <a:uFill>
                  <a:solidFill>
                    <a:srgbClr val="011279"/>
                  </a:solidFill>
                </a:uFill>
                <a:latin typeface="Tahoma"/>
                <a:ea typeface="Tahoma"/>
                <a:cs typeface="Tahoma"/>
                <a:sym typeface="Tahoma"/>
              </a:defRPr>
            </a:pPr>
            <a:r>
              <a:t>• Teacher pleaser</a:t>
            </a:r>
          </a:p>
        </p:txBody>
      </p:sp>
    </p:spTree>
  </p:cSld>
  <p:clrMapOvr>
    <a:masterClrMapping/>
  </p:clrMapOvr>
  <p:transition xmlns:p14="http://schemas.microsoft.com/office/powerpoint/2010/main" spd="med" advClick="1"/>
</p:sld>
</file>

<file path=ppt/slides/slide9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513" name="Rectangle"/>
          <p:cNvSpPr/>
          <p:nvPr/>
        </p:nvSpPr>
        <p:spPr>
          <a:xfrm>
            <a:off x="1142999" y="2085975"/>
            <a:ext cx="2507458" cy="91679"/>
          </a:xfrm>
          <a:prstGeom prst="rect">
            <a:avLst/>
          </a:prstGeom>
          <a:solidFill>
            <a:srgbClr val="011279">
              <a:alpha val="50000"/>
            </a:srgbClr>
          </a:solidFill>
          <a:ln w="3175">
            <a:miter lim="400000"/>
          </a:ln>
        </p:spPr>
        <p:txBody>
          <a:bodyPr lIns="38100" tIns="38100" rIns="38100" bIns="38100" anchor="ctr"/>
          <a:lstStyle/>
          <a:p>
            <a:pPr marL="40639" marR="40639" indent="0">
              <a:defRPr sz="1600">
                <a:solidFill>
                  <a:srgbClr val="D5F0FF"/>
                </a:solidFill>
                <a:uFill>
                  <a:solidFill>
                    <a:srgbClr val="D5F0FF"/>
                  </a:solidFill>
                </a:uFill>
                <a:latin typeface="Arial"/>
                <a:ea typeface="Arial"/>
                <a:cs typeface="Arial"/>
                <a:sym typeface="Arial"/>
              </a:defRPr>
            </a:pPr>
          </a:p>
        </p:txBody>
      </p:sp>
      <p:sp>
        <p:nvSpPr>
          <p:cNvPr id="514" name="Reality"/>
          <p:cNvSpPr txBox="1"/>
          <p:nvPr>
            <p:ph type="title"/>
          </p:nvPr>
        </p:nvSpPr>
        <p:spPr>
          <a:xfrm>
            <a:off x="1314449" y="1200150"/>
            <a:ext cx="5829301" cy="857250"/>
          </a:xfrm>
          <a:prstGeom prst="rect">
            <a:avLst/>
          </a:prstGeom>
        </p:spPr>
        <p:txBody>
          <a:bodyPr lIns="0" tIns="0" rIns="0" bIns="0" anchor="ctr"/>
          <a:lstStyle>
            <a:lvl1pPr marL="96436" marR="115724">
              <a:tabLst>
                <a:tab pos="1320800" algn="l"/>
                <a:tab pos="1930400" algn="l"/>
              </a:tabLst>
            </a:lvl1pPr>
          </a:lstStyle>
          <a:p>
            <a:pPr/>
            <a:r>
              <a:t>Reality</a:t>
            </a:r>
          </a:p>
        </p:txBody>
      </p:sp>
      <p:sp>
        <p:nvSpPr>
          <p:cNvPr id="515" name="Intellectual disability…"/>
          <p:cNvSpPr txBox="1"/>
          <p:nvPr>
            <p:ph type="body" sz="quarter" idx="1"/>
          </p:nvPr>
        </p:nvSpPr>
        <p:spPr>
          <a:xfrm>
            <a:off x="1719262" y="1808559"/>
            <a:ext cx="1971676" cy="3400426"/>
          </a:xfrm>
          <a:prstGeom prst="rect">
            <a:avLst/>
          </a:prstGeom>
        </p:spPr>
        <p:txBody>
          <a:bodyPr lIns="0" tIns="0" rIns="0" bIns="0" anchor="ctr"/>
          <a:lstStyle/>
          <a:p>
            <a:pPr marL="307312" marR="32145" indent="-275166">
              <a:buClr>
                <a:srgbClr val="000000"/>
              </a:buClr>
              <a:buFont typeface="Lucida Grande"/>
              <a:buChar char="•"/>
              <a:tabLst>
                <a:tab pos="203200" algn="l"/>
                <a:tab pos="203200" algn="l"/>
                <a:tab pos="203200" algn="l"/>
                <a:tab pos="203200" algn="l"/>
                <a:tab pos="203200" algn="l"/>
                <a:tab pos="203200" algn="l"/>
                <a:tab pos="203200" algn="l"/>
                <a:tab pos="774700" algn="l"/>
                <a:tab pos="774700" algn="l"/>
                <a:tab pos="774700" algn="l"/>
                <a:tab pos="774700" algn="l"/>
                <a:tab pos="774700" algn="l"/>
                <a:tab pos="774700" algn="l"/>
                <a:tab pos="774700" algn="l"/>
                <a:tab pos="1689100" algn="l"/>
                <a:tab pos="1689100" algn="l"/>
                <a:tab pos="1689100" algn="l"/>
                <a:tab pos="1689100" algn="l"/>
                <a:tab pos="1689100" algn="l"/>
                <a:tab pos="1689100" algn="l"/>
                <a:tab pos="1689100" algn="l"/>
                <a:tab pos="2590800" algn="l"/>
                <a:tab pos="2590800" algn="l"/>
                <a:tab pos="2590800" algn="l"/>
                <a:tab pos="2590800" algn="l"/>
                <a:tab pos="2590800" algn="l"/>
                <a:tab pos="2590800" algn="l"/>
                <a:tab pos="2590800" algn="l"/>
                <a:tab pos="3517900" algn="l"/>
                <a:tab pos="3517900" algn="l"/>
                <a:tab pos="3517900" algn="l"/>
                <a:tab pos="3517900" algn="l"/>
                <a:tab pos="3517900" algn="l"/>
                <a:tab pos="3517900" algn="l"/>
                <a:tab pos="3517900" algn="l"/>
                <a:tab pos="3695700" algn="l"/>
              </a:tabLst>
              <a:defRPr sz="1600">
                <a:solidFill>
                  <a:srgbClr val="011279"/>
                </a:solidFill>
                <a:uFill>
                  <a:solidFill>
                    <a:srgbClr val="011279"/>
                  </a:solidFill>
                </a:uFill>
              </a:defRPr>
            </a:pPr>
            <a:r>
              <a:t>Intellectual disability</a:t>
            </a:r>
          </a:p>
          <a:p>
            <a:pPr marL="307312" marR="32145" indent="-275166">
              <a:lnSpc>
                <a:spcPct val="105999"/>
              </a:lnSpc>
              <a:buClr>
                <a:srgbClr val="000000"/>
              </a:buClr>
              <a:buFont typeface="Lucida Grande"/>
              <a:buChar char="•"/>
              <a:tabLst>
                <a:tab pos="203200" algn="l"/>
                <a:tab pos="203200" algn="l"/>
                <a:tab pos="203200" algn="l"/>
                <a:tab pos="203200" algn="l"/>
                <a:tab pos="203200" algn="l"/>
                <a:tab pos="203200" algn="l"/>
                <a:tab pos="203200" algn="l"/>
                <a:tab pos="774700" algn="l"/>
                <a:tab pos="774700" algn="l"/>
                <a:tab pos="774700" algn="l"/>
                <a:tab pos="774700" algn="l"/>
                <a:tab pos="774700" algn="l"/>
                <a:tab pos="774700" algn="l"/>
                <a:tab pos="774700" algn="l"/>
                <a:tab pos="1689100" algn="l"/>
                <a:tab pos="1689100" algn="l"/>
                <a:tab pos="1689100" algn="l"/>
                <a:tab pos="1689100" algn="l"/>
                <a:tab pos="1689100" algn="l"/>
                <a:tab pos="1689100" algn="l"/>
                <a:tab pos="1689100" algn="l"/>
                <a:tab pos="2590800" algn="l"/>
                <a:tab pos="2590800" algn="l"/>
                <a:tab pos="2590800" algn="l"/>
                <a:tab pos="2590800" algn="l"/>
                <a:tab pos="2590800" algn="l"/>
                <a:tab pos="2590800" algn="l"/>
                <a:tab pos="2590800" algn="l"/>
                <a:tab pos="3517900" algn="l"/>
                <a:tab pos="3517900" algn="l"/>
                <a:tab pos="3517900" algn="l"/>
                <a:tab pos="3517900" algn="l"/>
                <a:tab pos="3517900" algn="l"/>
                <a:tab pos="3517900" algn="l"/>
                <a:tab pos="3517900" algn="l"/>
                <a:tab pos="3695700" algn="l"/>
              </a:tabLst>
              <a:defRPr sz="1600">
                <a:solidFill>
                  <a:srgbClr val="011279"/>
                </a:solidFill>
                <a:uFill>
                  <a:solidFill>
                    <a:srgbClr val="011279"/>
                  </a:solidFill>
                </a:uFill>
              </a:defRPr>
            </a:pPr>
            <a:r>
              <a:t>ADHD</a:t>
            </a:r>
          </a:p>
          <a:p>
            <a:pPr marL="307312" marR="32145" indent="-275166">
              <a:lnSpc>
                <a:spcPct val="105999"/>
              </a:lnSpc>
              <a:buClr>
                <a:srgbClr val="000000"/>
              </a:buClr>
              <a:buFont typeface="Lucida Grande"/>
              <a:buChar char="•"/>
              <a:tabLst>
                <a:tab pos="203200" algn="l"/>
                <a:tab pos="203200" algn="l"/>
                <a:tab pos="203200" algn="l"/>
                <a:tab pos="203200" algn="l"/>
                <a:tab pos="203200" algn="l"/>
                <a:tab pos="203200" algn="l"/>
                <a:tab pos="203200" algn="l"/>
                <a:tab pos="774700" algn="l"/>
                <a:tab pos="774700" algn="l"/>
                <a:tab pos="774700" algn="l"/>
                <a:tab pos="774700" algn="l"/>
                <a:tab pos="774700" algn="l"/>
                <a:tab pos="774700" algn="l"/>
                <a:tab pos="774700" algn="l"/>
                <a:tab pos="1689100" algn="l"/>
                <a:tab pos="1689100" algn="l"/>
                <a:tab pos="1689100" algn="l"/>
                <a:tab pos="1689100" algn="l"/>
                <a:tab pos="1689100" algn="l"/>
                <a:tab pos="1689100" algn="l"/>
                <a:tab pos="1689100" algn="l"/>
                <a:tab pos="2590800" algn="l"/>
                <a:tab pos="2590800" algn="l"/>
                <a:tab pos="2590800" algn="l"/>
                <a:tab pos="2590800" algn="l"/>
                <a:tab pos="2590800" algn="l"/>
                <a:tab pos="2590800" algn="l"/>
                <a:tab pos="2590800" algn="l"/>
                <a:tab pos="3517900" algn="l"/>
                <a:tab pos="3517900" algn="l"/>
                <a:tab pos="3517900" algn="l"/>
                <a:tab pos="3517900" algn="l"/>
                <a:tab pos="3517900" algn="l"/>
                <a:tab pos="3517900" algn="l"/>
                <a:tab pos="3517900" algn="l"/>
                <a:tab pos="3695700" algn="l"/>
              </a:tabLst>
              <a:defRPr sz="1600">
                <a:solidFill>
                  <a:srgbClr val="011279"/>
                </a:solidFill>
                <a:uFill>
                  <a:solidFill>
                    <a:srgbClr val="011279"/>
                  </a:solidFill>
                </a:uFill>
              </a:defRPr>
            </a:pPr>
            <a:r>
              <a:t>LD</a:t>
            </a:r>
          </a:p>
          <a:p>
            <a:pPr marL="307312" marR="32145" indent="-275166">
              <a:lnSpc>
                <a:spcPct val="105999"/>
              </a:lnSpc>
              <a:buClr>
                <a:srgbClr val="000000"/>
              </a:buClr>
              <a:buFont typeface="Lucida Grande"/>
              <a:buChar char="•"/>
              <a:tabLst>
                <a:tab pos="203200" algn="l"/>
                <a:tab pos="203200" algn="l"/>
                <a:tab pos="203200" algn="l"/>
                <a:tab pos="203200" algn="l"/>
                <a:tab pos="203200" algn="l"/>
                <a:tab pos="203200" algn="l"/>
                <a:tab pos="203200" algn="l"/>
                <a:tab pos="774700" algn="l"/>
                <a:tab pos="774700" algn="l"/>
                <a:tab pos="774700" algn="l"/>
                <a:tab pos="774700" algn="l"/>
                <a:tab pos="774700" algn="l"/>
                <a:tab pos="774700" algn="l"/>
                <a:tab pos="774700" algn="l"/>
                <a:tab pos="1689100" algn="l"/>
                <a:tab pos="1689100" algn="l"/>
                <a:tab pos="1689100" algn="l"/>
                <a:tab pos="1689100" algn="l"/>
                <a:tab pos="1689100" algn="l"/>
                <a:tab pos="1689100" algn="l"/>
                <a:tab pos="1689100" algn="l"/>
                <a:tab pos="2590800" algn="l"/>
                <a:tab pos="2590800" algn="l"/>
                <a:tab pos="2590800" algn="l"/>
                <a:tab pos="2590800" algn="l"/>
                <a:tab pos="2590800" algn="l"/>
                <a:tab pos="2590800" algn="l"/>
                <a:tab pos="2590800" algn="l"/>
                <a:tab pos="3517900" algn="l"/>
                <a:tab pos="3517900" algn="l"/>
                <a:tab pos="3517900" algn="l"/>
                <a:tab pos="3517900" algn="l"/>
                <a:tab pos="3517900" algn="l"/>
                <a:tab pos="3517900" algn="l"/>
                <a:tab pos="3517900" algn="l"/>
                <a:tab pos="3695700" algn="l"/>
              </a:tabLst>
              <a:defRPr sz="1600">
                <a:solidFill>
                  <a:srgbClr val="011279"/>
                </a:solidFill>
                <a:uFill>
                  <a:solidFill>
                    <a:srgbClr val="011279"/>
                  </a:solidFill>
                </a:uFill>
              </a:defRPr>
            </a:pPr>
            <a:r>
              <a:t>Autistic</a:t>
            </a:r>
          </a:p>
          <a:p>
            <a:pPr marL="307312" marR="32145" indent="-275166">
              <a:lnSpc>
                <a:spcPct val="105999"/>
              </a:lnSpc>
              <a:buClr>
                <a:srgbClr val="000000"/>
              </a:buClr>
              <a:buFont typeface="Lucida Grande"/>
              <a:buChar char="•"/>
              <a:tabLst>
                <a:tab pos="203200" algn="l"/>
                <a:tab pos="203200" algn="l"/>
                <a:tab pos="203200" algn="l"/>
                <a:tab pos="203200" algn="l"/>
                <a:tab pos="203200" algn="l"/>
                <a:tab pos="203200" algn="l"/>
                <a:tab pos="203200" algn="l"/>
                <a:tab pos="774700" algn="l"/>
                <a:tab pos="774700" algn="l"/>
                <a:tab pos="774700" algn="l"/>
                <a:tab pos="774700" algn="l"/>
                <a:tab pos="774700" algn="l"/>
                <a:tab pos="774700" algn="l"/>
                <a:tab pos="774700" algn="l"/>
                <a:tab pos="1689100" algn="l"/>
                <a:tab pos="1689100" algn="l"/>
                <a:tab pos="1689100" algn="l"/>
                <a:tab pos="1689100" algn="l"/>
                <a:tab pos="1689100" algn="l"/>
                <a:tab pos="1689100" algn="l"/>
                <a:tab pos="1689100" algn="l"/>
                <a:tab pos="2590800" algn="l"/>
                <a:tab pos="2590800" algn="l"/>
                <a:tab pos="2590800" algn="l"/>
                <a:tab pos="2590800" algn="l"/>
                <a:tab pos="2590800" algn="l"/>
                <a:tab pos="2590800" algn="l"/>
                <a:tab pos="2590800" algn="l"/>
                <a:tab pos="3517900" algn="l"/>
                <a:tab pos="3517900" algn="l"/>
                <a:tab pos="3517900" algn="l"/>
                <a:tab pos="3517900" algn="l"/>
                <a:tab pos="3517900" algn="l"/>
                <a:tab pos="3517900" algn="l"/>
                <a:tab pos="3517900" algn="l"/>
                <a:tab pos="3695700" algn="l"/>
              </a:tabLst>
              <a:defRPr sz="1600">
                <a:solidFill>
                  <a:srgbClr val="011279"/>
                </a:solidFill>
                <a:uFill>
                  <a:solidFill>
                    <a:srgbClr val="011279"/>
                  </a:solidFill>
                </a:uFill>
              </a:defRPr>
            </a:pPr>
            <a:r>
              <a:t>Deaf</a:t>
            </a:r>
          </a:p>
          <a:p>
            <a:pPr marL="307312" marR="32145" indent="-275166">
              <a:lnSpc>
                <a:spcPct val="105999"/>
              </a:lnSpc>
              <a:buClr>
                <a:srgbClr val="000000"/>
              </a:buClr>
              <a:buFont typeface="Lucida Grande"/>
              <a:buChar char="•"/>
              <a:tabLst>
                <a:tab pos="203200" algn="l"/>
                <a:tab pos="203200" algn="l"/>
                <a:tab pos="203200" algn="l"/>
                <a:tab pos="203200" algn="l"/>
                <a:tab pos="203200" algn="l"/>
                <a:tab pos="203200" algn="l"/>
                <a:tab pos="203200" algn="l"/>
                <a:tab pos="774700" algn="l"/>
                <a:tab pos="774700" algn="l"/>
                <a:tab pos="774700" algn="l"/>
                <a:tab pos="774700" algn="l"/>
                <a:tab pos="774700" algn="l"/>
                <a:tab pos="774700" algn="l"/>
                <a:tab pos="774700" algn="l"/>
                <a:tab pos="1689100" algn="l"/>
                <a:tab pos="1689100" algn="l"/>
                <a:tab pos="1689100" algn="l"/>
                <a:tab pos="1689100" algn="l"/>
                <a:tab pos="1689100" algn="l"/>
                <a:tab pos="1689100" algn="l"/>
                <a:tab pos="1689100" algn="l"/>
                <a:tab pos="2590800" algn="l"/>
                <a:tab pos="2590800" algn="l"/>
                <a:tab pos="2590800" algn="l"/>
                <a:tab pos="2590800" algn="l"/>
                <a:tab pos="2590800" algn="l"/>
                <a:tab pos="2590800" algn="l"/>
                <a:tab pos="2590800" algn="l"/>
                <a:tab pos="3517900" algn="l"/>
                <a:tab pos="3517900" algn="l"/>
                <a:tab pos="3517900" algn="l"/>
                <a:tab pos="3517900" algn="l"/>
                <a:tab pos="3517900" algn="l"/>
                <a:tab pos="3517900" algn="l"/>
                <a:tab pos="3517900" algn="l"/>
                <a:tab pos="3695700" algn="l"/>
              </a:tabLst>
              <a:defRPr sz="1600">
                <a:solidFill>
                  <a:srgbClr val="011279"/>
                </a:solidFill>
                <a:uFill>
                  <a:solidFill>
                    <a:srgbClr val="011279"/>
                  </a:solidFill>
                </a:uFill>
              </a:defRPr>
            </a:pPr>
            <a:r>
              <a:t>Blind/Visually Impaired</a:t>
            </a:r>
          </a:p>
          <a:p>
            <a:pPr marL="307312" marR="32145" indent="-275166">
              <a:lnSpc>
                <a:spcPct val="105999"/>
              </a:lnSpc>
              <a:buClr>
                <a:srgbClr val="000000"/>
              </a:buClr>
              <a:buFont typeface="Lucida Grande"/>
              <a:buChar char="•"/>
              <a:tabLst>
                <a:tab pos="203200" algn="l"/>
                <a:tab pos="203200" algn="l"/>
                <a:tab pos="203200" algn="l"/>
                <a:tab pos="203200" algn="l"/>
                <a:tab pos="203200" algn="l"/>
                <a:tab pos="203200" algn="l"/>
                <a:tab pos="203200" algn="l"/>
                <a:tab pos="774700" algn="l"/>
                <a:tab pos="774700" algn="l"/>
                <a:tab pos="774700" algn="l"/>
                <a:tab pos="774700" algn="l"/>
                <a:tab pos="774700" algn="l"/>
                <a:tab pos="774700" algn="l"/>
                <a:tab pos="774700" algn="l"/>
                <a:tab pos="1689100" algn="l"/>
                <a:tab pos="1689100" algn="l"/>
                <a:tab pos="1689100" algn="l"/>
                <a:tab pos="1689100" algn="l"/>
                <a:tab pos="1689100" algn="l"/>
                <a:tab pos="1689100" algn="l"/>
                <a:tab pos="1689100" algn="l"/>
                <a:tab pos="2590800" algn="l"/>
                <a:tab pos="2590800" algn="l"/>
                <a:tab pos="2590800" algn="l"/>
                <a:tab pos="2590800" algn="l"/>
                <a:tab pos="2590800" algn="l"/>
                <a:tab pos="2590800" algn="l"/>
                <a:tab pos="2590800" algn="l"/>
                <a:tab pos="3517900" algn="l"/>
                <a:tab pos="3517900" algn="l"/>
                <a:tab pos="3517900" algn="l"/>
                <a:tab pos="3517900" algn="l"/>
                <a:tab pos="3517900" algn="l"/>
                <a:tab pos="3517900" algn="l"/>
                <a:tab pos="3517900" algn="l"/>
                <a:tab pos="3695700" algn="l"/>
              </a:tabLst>
              <a:defRPr sz="1600">
                <a:solidFill>
                  <a:srgbClr val="011279"/>
                </a:solidFill>
                <a:uFill>
                  <a:solidFill>
                    <a:srgbClr val="011279"/>
                  </a:solidFill>
                </a:uFill>
              </a:defRPr>
            </a:pPr>
            <a:r>
              <a:t>PDD</a:t>
            </a:r>
          </a:p>
        </p:txBody>
      </p:sp>
      <p:sp>
        <p:nvSpPr>
          <p:cNvPr id="516" name="• EBD…"/>
          <p:cNvSpPr txBox="1"/>
          <p:nvPr/>
        </p:nvSpPr>
        <p:spPr>
          <a:xfrm>
            <a:off x="3970139" y="2608063"/>
            <a:ext cx="1971676" cy="2320672"/>
          </a:xfrm>
          <a:prstGeom prst="rect">
            <a:avLst/>
          </a:prstGeom>
          <a:ln w="12700">
            <a:miter lim="400000"/>
          </a:ln>
          <a:extLst>
            <a:ext uri="{C572A759-6A51-4108-AA02-DFA0A04FC94B}">
              <ma14:wrappingTextBoxFlag xmlns:ma14="http://schemas.microsoft.com/office/mac/drawingml/2011/main" val="1"/>
            </a:ext>
          </a:extLst>
        </p:spPr>
        <p:txBody>
          <a:bodyPr lIns="0" tIns="0" rIns="0" bIns="0">
            <a:spAutoFit/>
          </a:bodyPr>
          <a:lstStyle/>
          <a:p>
            <a:pPr marL="63500" marR="0" indent="0" defTabSz="642937">
              <a:lnSpc>
                <a:spcPct val="105999"/>
              </a:lnSpc>
              <a:spcBef>
                <a:spcPts val="300"/>
              </a:spcBef>
              <a:buClr>
                <a:srgbClr val="011279"/>
              </a:buClr>
              <a:buFont typeface="Tahoma"/>
              <a:tabLst>
                <a:tab pos="241300" algn="l"/>
                <a:tab pos="647700" algn="l"/>
                <a:tab pos="1282700" algn="l"/>
                <a:tab pos="1930400" algn="l"/>
                <a:tab pos="2578100" algn="l"/>
                <a:tab pos="2628900" algn="l"/>
                <a:tab pos="3213100" algn="l"/>
              </a:tabLst>
              <a:defRPr sz="1600">
                <a:solidFill>
                  <a:srgbClr val="011279"/>
                </a:solidFill>
                <a:uFill>
                  <a:solidFill>
                    <a:srgbClr val="011279"/>
                  </a:solidFill>
                </a:uFill>
                <a:latin typeface="Tahoma"/>
                <a:ea typeface="Tahoma"/>
                <a:cs typeface="Tahoma"/>
                <a:sym typeface="Tahoma"/>
              </a:defRPr>
            </a:pPr>
            <a:r>
              <a:t>• EBD</a:t>
            </a:r>
          </a:p>
          <a:p>
            <a:pPr marL="63500" marR="0" indent="0" defTabSz="642937">
              <a:lnSpc>
                <a:spcPct val="105999"/>
              </a:lnSpc>
              <a:spcBef>
                <a:spcPts val="300"/>
              </a:spcBef>
              <a:buClr>
                <a:srgbClr val="011279"/>
              </a:buClr>
              <a:buFont typeface="Tahoma"/>
              <a:tabLst>
                <a:tab pos="241300" algn="l"/>
                <a:tab pos="647700" algn="l"/>
                <a:tab pos="1282700" algn="l"/>
                <a:tab pos="1930400" algn="l"/>
                <a:tab pos="2578100" algn="l"/>
                <a:tab pos="2628900" algn="l"/>
                <a:tab pos="3213100" algn="l"/>
              </a:tabLst>
              <a:defRPr sz="1600">
                <a:solidFill>
                  <a:srgbClr val="011279"/>
                </a:solidFill>
                <a:uFill>
                  <a:solidFill>
                    <a:srgbClr val="011279"/>
                  </a:solidFill>
                </a:uFill>
                <a:latin typeface="Tahoma"/>
                <a:ea typeface="Tahoma"/>
                <a:cs typeface="Tahoma"/>
                <a:sym typeface="Tahoma"/>
              </a:defRPr>
            </a:pPr>
            <a:r>
              <a:t>• At-risk</a:t>
            </a:r>
          </a:p>
          <a:p>
            <a:pPr marL="63500" marR="0" indent="0" defTabSz="642937">
              <a:lnSpc>
                <a:spcPct val="105999"/>
              </a:lnSpc>
              <a:spcBef>
                <a:spcPts val="300"/>
              </a:spcBef>
              <a:buClr>
                <a:srgbClr val="011279"/>
              </a:buClr>
              <a:buFont typeface="Tahoma"/>
              <a:tabLst>
                <a:tab pos="241300" algn="l"/>
                <a:tab pos="647700" algn="l"/>
                <a:tab pos="1282700" algn="l"/>
                <a:tab pos="1930400" algn="l"/>
                <a:tab pos="2578100" algn="l"/>
                <a:tab pos="2628900" algn="l"/>
                <a:tab pos="3213100" algn="l"/>
              </a:tabLst>
              <a:defRPr sz="1600">
                <a:solidFill>
                  <a:srgbClr val="011279"/>
                </a:solidFill>
                <a:uFill>
                  <a:solidFill>
                    <a:srgbClr val="011279"/>
                  </a:solidFill>
                </a:uFill>
                <a:latin typeface="Tahoma"/>
                <a:ea typeface="Tahoma"/>
                <a:cs typeface="Tahoma"/>
                <a:sym typeface="Tahoma"/>
              </a:defRPr>
            </a:pPr>
            <a:r>
              <a:t>• Needy</a:t>
            </a:r>
          </a:p>
          <a:p>
            <a:pPr marL="63500" marR="0" indent="0" defTabSz="642937">
              <a:lnSpc>
                <a:spcPct val="105999"/>
              </a:lnSpc>
              <a:spcBef>
                <a:spcPts val="300"/>
              </a:spcBef>
              <a:buClr>
                <a:srgbClr val="011279"/>
              </a:buClr>
              <a:buFont typeface="Tahoma"/>
              <a:tabLst>
                <a:tab pos="241300" algn="l"/>
                <a:tab pos="647700" algn="l"/>
                <a:tab pos="1282700" algn="l"/>
                <a:tab pos="1930400" algn="l"/>
                <a:tab pos="2578100" algn="l"/>
                <a:tab pos="2628900" algn="l"/>
                <a:tab pos="3213100" algn="l"/>
              </a:tabLst>
              <a:defRPr sz="1600">
                <a:solidFill>
                  <a:srgbClr val="011279"/>
                </a:solidFill>
                <a:uFill>
                  <a:solidFill>
                    <a:srgbClr val="011279"/>
                  </a:solidFill>
                </a:uFill>
                <a:latin typeface="Tahoma"/>
                <a:ea typeface="Tahoma"/>
                <a:cs typeface="Tahoma"/>
                <a:sym typeface="Tahoma"/>
              </a:defRPr>
            </a:pPr>
            <a:r>
              <a:t>• Teacher dislikes</a:t>
            </a:r>
          </a:p>
          <a:p>
            <a:pPr marL="63500" marR="0" indent="0" defTabSz="642937">
              <a:lnSpc>
                <a:spcPct val="105999"/>
              </a:lnSpc>
              <a:spcBef>
                <a:spcPts val="300"/>
              </a:spcBef>
              <a:buClr>
                <a:srgbClr val="011279"/>
              </a:buClr>
              <a:buFont typeface="Tahoma"/>
              <a:tabLst>
                <a:tab pos="241300" algn="l"/>
                <a:tab pos="647700" algn="l"/>
                <a:tab pos="1282700" algn="l"/>
                <a:tab pos="1930400" algn="l"/>
                <a:tab pos="2578100" algn="l"/>
                <a:tab pos="2628900" algn="l"/>
                <a:tab pos="3213100" algn="l"/>
              </a:tabLst>
              <a:defRPr sz="1600">
                <a:solidFill>
                  <a:srgbClr val="011279"/>
                </a:solidFill>
                <a:uFill>
                  <a:solidFill>
                    <a:srgbClr val="011279"/>
                  </a:solidFill>
                </a:uFill>
                <a:latin typeface="Tahoma"/>
                <a:ea typeface="Tahoma"/>
                <a:cs typeface="Tahoma"/>
                <a:sym typeface="Tahoma"/>
              </a:defRPr>
            </a:pPr>
            <a:r>
              <a:t>• No friends</a:t>
            </a:r>
          </a:p>
          <a:p>
            <a:pPr marL="63500" marR="0" indent="0" defTabSz="642937">
              <a:lnSpc>
                <a:spcPct val="105999"/>
              </a:lnSpc>
              <a:spcBef>
                <a:spcPts val="300"/>
              </a:spcBef>
              <a:buClr>
                <a:srgbClr val="011279"/>
              </a:buClr>
              <a:buFont typeface="Tahoma"/>
              <a:tabLst>
                <a:tab pos="241300" algn="l"/>
                <a:tab pos="647700" algn="l"/>
                <a:tab pos="1282700" algn="l"/>
                <a:tab pos="1930400" algn="l"/>
                <a:tab pos="2578100" algn="l"/>
                <a:tab pos="2628900" algn="l"/>
                <a:tab pos="3213100" algn="l"/>
              </a:tabLst>
              <a:defRPr sz="1600">
                <a:solidFill>
                  <a:srgbClr val="011279"/>
                </a:solidFill>
                <a:uFill>
                  <a:solidFill>
                    <a:srgbClr val="011279"/>
                  </a:solidFill>
                </a:uFill>
                <a:latin typeface="Tahoma"/>
                <a:ea typeface="Tahoma"/>
                <a:cs typeface="Tahoma"/>
                <a:sym typeface="Tahoma"/>
              </a:defRPr>
            </a:pPr>
            <a:r>
              <a:t>• People shun</a:t>
            </a:r>
          </a:p>
          <a:p>
            <a:pPr marL="63500" marR="0" indent="0" defTabSz="642937">
              <a:lnSpc>
                <a:spcPct val="105999"/>
              </a:lnSpc>
              <a:spcBef>
                <a:spcPts val="300"/>
              </a:spcBef>
              <a:buClr>
                <a:srgbClr val="011279"/>
              </a:buClr>
              <a:buFont typeface="Tahoma"/>
              <a:tabLst>
                <a:tab pos="241300" algn="l"/>
                <a:tab pos="647700" algn="l"/>
                <a:tab pos="1282700" algn="l"/>
                <a:tab pos="1930400" algn="l"/>
                <a:tab pos="2578100" algn="l"/>
                <a:tab pos="2628900" algn="l"/>
                <a:tab pos="3213100" algn="l"/>
              </a:tabLst>
              <a:defRPr sz="1600">
                <a:solidFill>
                  <a:srgbClr val="011279"/>
                </a:solidFill>
                <a:uFill>
                  <a:solidFill>
                    <a:srgbClr val="011279"/>
                  </a:solidFill>
                </a:uFill>
                <a:latin typeface="Tahoma"/>
                <a:ea typeface="Tahoma"/>
                <a:cs typeface="Tahoma"/>
                <a:sym typeface="Tahoma"/>
              </a:defRPr>
            </a:pPr>
            <a:r>
              <a:t>• Lonely</a:t>
            </a:r>
          </a:p>
          <a:p>
            <a:pPr marL="63500" marR="0" indent="0" defTabSz="642937">
              <a:lnSpc>
                <a:spcPct val="105999"/>
              </a:lnSpc>
              <a:spcBef>
                <a:spcPts val="300"/>
              </a:spcBef>
              <a:buClr>
                <a:srgbClr val="011279"/>
              </a:buClr>
              <a:buFont typeface="Tahoma"/>
              <a:tabLst>
                <a:tab pos="241300" algn="l"/>
                <a:tab pos="647700" algn="l"/>
                <a:tab pos="1282700" algn="l"/>
                <a:tab pos="1930400" algn="l"/>
                <a:tab pos="2578100" algn="l"/>
                <a:tab pos="2628900" algn="l"/>
                <a:tab pos="3213100" algn="l"/>
              </a:tabLst>
              <a:defRPr sz="1600">
                <a:solidFill>
                  <a:srgbClr val="011279"/>
                </a:solidFill>
                <a:uFill>
                  <a:solidFill>
                    <a:srgbClr val="011279"/>
                  </a:solidFill>
                </a:uFill>
                <a:latin typeface="Tahoma"/>
                <a:ea typeface="Tahoma"/>
                <a:cs typeface="Tahoma"/>
                <a:sym typeface="Tahoma"/>
              </a:defRPr>
            </a:pPr>
            <a:r>
              <a:t>• Not independent</a:t>
            </a:r>
          </a:p>
        </p:txBody>
      </p:sp>
    </p:spTree>
  </p:cSld>
  <p:clrMapOvr>
    <a:masterClrMapping/>
  </p:clrMapOvr>
  <p:transition xmlns:p14="http://schemas.microsoft.com/office/powerpoint/2010/main" spd="med" advClick="1"/>
</p:sld>
</file>

<file path=ppt/slides/slide9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bg>
      <p:bgPr>
        <a:solidFill>
          <a:schemeClr val="accent4">
            <a:satOff val="-16461"/>
            <a:lumOff val="27647"/>
          </a:schemeClr>
        </a:solidFill>
      </p:bgPr>
    </p:bg>
    <p:spTree>
      <p:nvGrpSpPr>
        <p:cNvPr id="1" name=""/>
        <p:cNvGrpSpPr/>
        <p:nvPr/>
      </p:nvGrpSpPr>
      <p:grpSpPr>
        <a:xfrm>
          <a:off x="0" y="0"/>
          <a:ext cx="0" cy="0"/>
          <a:chOff x="0" y="0"/>
          <a:chExt cx="0" cy="0"/>
        </a:xfrm>
      </p:grpSpPr>
      <p:sp>
        <p:nvSpPr>
          <p:cNvPr id="518" name="Title 3"/>
          <p:cNvSpPr txBox="1"/>
          <p:nvPr>
            <p:ph type="title"/>
          </p:nvPr>
        </p:nvSpPr>
        <p:spPr>
          <a:xfrm>
            <a:off x="129559" y="810350"/>
            <a:ext cx="9064617" cy="4832897"/>
          </a:xfrm>
          <a:prstGeom prst="rect">
            <a:avLst/>
          </a:prstGeom>
        </p:spPr>
        <p:txBody>
          <a:bodyPr/>
          <a:lstStyle/>
          <a:p>
            <a:pPr algn="ctr">
              <a:defRPr sz="4800"/>
            </a:pPr>
          </a:p>
          <a:p>
            <a:pPr algn="ctr">
              <a:defRPr sz="4800"/>
            </a:pPr>
            <a:r>
              <a:t>David Bateman, PhD</a:t>
            </a:r>
          </a:p>
          <a:p>
            <a:pPr algn="ctr">
              <a:defRPr sz="4800"/>
            </a:pPr>
          </a:p>
          <a:p>
            <a:pPr algn="ctr">
              <a:defRPr sz="4800"/>
            </a:pPr>
            <a:r>
              <a:rPr u="sng">
                <a:solidFill>
                  <a:srgbClr val="0563C1"/>
                </a:solidFill>
                <a:uFill>
                  <a:solidFill>
                    <a:srgbClr val="0563C1"/>
                  </a:solidFill>
                </a:uFill>
                <a:hlinkClick r:id="rId2" invalidUrl="" action="" tgtFrame="" tooltip="" history="1" highlightClick="0" endSnd="0"/>
              </a:rPr>
              <a:t>davidbateman@me.com</a:t>
            </a:r>
          </a:p>
          <a:p>
            <a:pPr algn="ctr">
              <a:defRPr sz="4800"/>
            </a:pPr>
          </a:p>
          <a:p>
            <a:pPr algn="ctr">
              <a:defRPr sz="4800"/>
            </a:pPr>
            <a:r>
              <a:t>SpedLawBlog</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White">
  <a:themeElements>
    <a:clrScheme name="White">
      <a:dk1>
        <a:srgbClr val="000000"/>
      </a:dk1>
      <a:lt1>
        <a:srgbClr val="FFFFFF"/>
      </a:lt1>
      <a:dk2>
        <a:srgbClr val="A7A7A7"/>
      </a:dk2>
      <a:lt2>
        <a:srgbClr val="535353"/>
      </a:lt2>
      <a:accent1>
        <a:srgbClr val="095CC4"/>
      </a:accent1>
      <a:accent2>
        <a:srgbClr val="1B8518"/>
      </a:accent2>
      <a:accent3>
        <a:srgbClr val="D3B21C"/>
      </a:accent3>
      <a:accent4>
        <a:srgbClr val="D45510"/>
      </a:accent4>
      <a:accent5>
        <a:srgbClr val="BA120A"/>
      </a:accent5>
      <a:accent6>
        <a:srgbClr val="62298A"/>
      </a:accent6>
      <a:hlink>
        <a:srgbClr val="0000FF"/>
      </a:hlink>
      <a:folHlink>
        <a:srgbClr val="FF00FF"/>
      </a:folHlink>
    </a:clrScheme>
    <a:fontScheme name="White">
      <a:majorFont>
        <a:latin typeface="Helvetica"/>
        <a:ea typeface="Helvetica"/>
        <a:cs typeface="Helvetica"/>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0" marR="40639" indent="40639"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
              <a:solidFill>
                <a:srgbClr val="000000"/>
              </a:solidFill>
            </a:uFill>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40639" indent="40639"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
              <a:solidFill>
                <a:srgbClr val="000000"/>
              </a:solidFill>
            </a:uFill>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White">
  <a:themeElements>
    <a:clrScheme name="White">
      <a:dk1>
        <a:srgbClr val="000000"/>
      </a:dk1>
      <a:lt1>
        <a:srgbClr val="FFFFFF"/>
      </a:lt1>
      <a:dk2>
        <a:srgbClr val="A7A7A7"/>
      </a:dk2>
      <a:lt2>
        <a:srgbClr val="535353"/>
      </a:lt2>
      <a:accent1>
        <a:srgbClr val="095CC4"/>
      </a:accent1>
      <a:accent2>
        <a:srgbClr val="1B8518"/>
      </a:accent2>
      <a:accent3>
        <a:srgbClr val="D3B21C"/>
      </a:accent3>
      <a:accent4>
        <a:srgbClr val="D45510"/>
      </a:accent4>
      <a:accent5>
        <a:srgbClr val="BA120A"/>
      </a:accent5>
      <a:accent6>
        <a:srgbClr val="62298A"/>
      </a:accent6>
      <a:hlink>
        <a:srgbClr val="0000FF"/>
      </a:hlink>
      <a:folHlink>
        <a:srgbClr val="FF00FF"/>
      </a:folHlink>
    </a:clrScheme>
    <a:fontScheme name="White">
      <a:majorFont>
        <a:latin typeface="Helvetica"/>
        <a:ea typeface="Helvetica"/>
        <a:cs typeface="Helvetica"/>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50800" tIns="50800" rIns="50800" bIns="50800" numCol="1" spcCol="38100" rtlCol="0" anchor="ctr" upright="0">
        <a:spAutoFit/>
      </a:bodyPr>
      <a:lstStyle>
        <a:defPPr marL="0" marR="40639" indent="40639"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
              <a:solidFill>
                <a:srgbClr val="000000"/>
              </a:solidFill>
            </a:uFill>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upright="0">
        <a:spAutoFit/>
      </a:bodyPr>
      <a:lstStyle>
        <a:defPPr marL="0" marR="40639" indent="40639" algn="l" defTabSz="914400" rtl="0" fontAlgn="auto" latinLnBrk="0" hangingPunct="0">
          <a:lnSpc>
            <a:spcPct val="100000"/>
          </a:lnSpc>
          <a:spcBef>
            <a:spcPts val="0"/>
          </a:spcBef>
          <a:spcAft>
            <a:spcPts val="0"/>
          </a:spcAft>
          <a:buClrTx/>
          <a:buSzTx/>
          <a:buFontTx/>
          <a:buNone/>
          <a:tabLst/>
          <a:defRPr b="0" baseline="0" cap="none" i="0" spc="0" strike="noStrike" sz="2400" u="none" kumimoji="0" normalizeH="0">
            <a:ln>
              <a:noFill/>
            </a:ln>
            <a:solidFill>
              <a:srgbClr val="000000"/>
            </a:solidFill>
            <a:effectLst/>
            <a:uFill>
              <a:solidFill>
                <a:srgbClr val="000000"/>
              </a:solidFill>
            </a:uFill>
            <a:latin typeface="+mj-lt"/>
            <a:ea typeface="+mj-ea"/>
            <a:cs typeface="+mj-cs"/>
            <a:sym typeface="Helvetica"/>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