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8" r:id="rId1"/>
  </p:sldMasterIdLst>
  <p:notesMasterIdLst>
    <p:notesMasterId r:id="rId59"/>
  </p:notesMasterIdLst>
  <p:sldIdLst>
    <p:sldId id="256" r:id="rId2"/>
    <p:sldId id="258" r:id="rId3"/>
    <p:sldId id="260" r:id="rId4"/>
    <p:sldId id="305" r:id="rId5"/>
    <p:sldId id="261" r:id="rId6"/>
    <p:sldId id="262" r:id="rId7"/>
    <p:sldId id="263" r:id="rId8"/>
    <p:sldId id="264" r:id="rId9"/>
    <p:sldId id="280" r:id="rId10"/>
    <p:sldId id="278" r:id="rId11"/>
    <p:sldId id="279" r:id="rId12"/>
    <p:sldId id="277" r:id="rId13"/>
    <p:sldId id="281" r:id="rId14"/>
    <p:sldId id="282" r:id="rId15"/>
    <p:sldId id="283" r:id="rId16"/>
    <p:sldId id="284" r:id="rId17"/>
    <p:sldId id="266" r:id="rId18"/>
    <p:sldId id="267" r:id="rId19"/>
    <p:sldId id="265" r:id="rId20"/>
    <p:sldId id="268" r:id="rId21"/>
    <p:sldId id="269" r:id="rId22"/>
    <p:sldId id="270" r:id="rId23"/>
    <p:sldId id="271" r:id="rId24"/>
    <p:sldId id="272" r:id="rId25"/>
    <p:sldId id="273" r:id="rId26"/>
    <p:sldId id="274" r:id="rId27"/>
    <p:sldId id="275" r:id="rId28"/>
    <p:sldId id="304" r:id="rId29"/>
    <p:sldId id="285" r:id="rId30"/>
    <p:sldId id="288" r:id="rId31"/>
    <p:sldId id="286" r:id="rId32"/>
    <p:sldId id="287" r:id="rId33"/>
    <p:sldId id="306" r:id="rId34"/>
    <p:sldId id="307" r:id="rId35"/>
    <p:sldId id="308" r:id="rId36"/>
    <p:sldId id="309" r:id="rId37"/>
    <p:sldId id="310" r:id="rId38"/>
    <p:sldId id="303" r:id="rId39"/>
    <p:sldId id="289" r:id="rId40"/>
    <p:sldId id="290" r:id="rId41"/>
    <p:sldId id="291" r:id="rId42"/>
    <p:sldId id="292" r:id="rId43"/>
    <p:sldId id="311" r:id="rId44"/>
    <p:sldId id="312" r:id="rId45"/>
    <p:sldId id="297" r:id="rId46"/>
    <p:sldId id="293" r:id="rId47"/>
    <p:sldId id="298" r:id="rId48"/>
    <p:sldId id="299" r:id="rId49"/>
    <p:sldId id="313" r:id="rId50"/>
    <p:sldId id="300" r:id="rId51"/>
    <p:sldId id="314" r:id="rId52"/>
    <p:sldId id="301" r:id="rId53"/>
    <p:sldId id="302" r:id="rId54"/>
    <p:sldId id="315" r:id="rId55"/>
    <p:sldId id="276" r:id="rId56"/>
    <p:sldId id="259" r:id="rId57"/>
    <p:sldId id="257" r:id="rId5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97" d="100"/>
          <a:sy n="97" d="100"/>
        </p:scale>
        <p:origin x="97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AC59D4-C332-4874-9555-CAFC1366416E}" type="datetimeFigureOut">
              <a:rPr lang="en-US" smtClean="0"/>
              <a:t>3/10/2025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E312A1-8BC9-4E98-B19C-60CB0223F8CA}" type="slidenum">
              <a:rPr lang="en-US" smtClean="0"/>
              <a:t>‹#›</a:t>
            </a:fld>
            <a:endParaRPr lang="en-US"/>
          </a:p>
        </p:txBody>
      </p:sp>
    </p:spTree>
    <p:extLst>
      <p:ext uri="{BB962C8B-B14F-4D97-AF65-F5344CB8AC3E}">
        <p14:creationId xmlns:p14="http://schemas.microsoft.com/office/powerpoint/2010/main" val="18098946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3/10/2025</a:t>
            </a:fld>
            <a:endParaRPr lang="en-US" dirty="0"/>
          </a:p>
        </p:txBody>
      </p:sp>
      <p:sp>
        <p:nvSpPr>
          <p:cNvPr id="5" name="Footer Placeholder 4"/>
          <p:cNvSpPr>
            <a:spLocks noGrp="1"/>
          </p:cNvSpPr>
          <p:nvPr>
            <p:ph type="ftr" sz="quarter" idx="11"/>
          </p:nvPr>
        </p:nvSpPr>
        <p:spPr>
          <a:xfrm>
            <a:off x="2493105" y="329307"/>
            <a:ext cx="4897310"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smtClean="0"/>
              <a:t>‹#›</a:t>
            </a:fld>
            <a:endParaRPr lang="en-US" dirty="0"/>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502705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3896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87408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59700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3/10/2025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23450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34695" y="2010878"/>
            <a:ext cx="4608576" cy="343814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454793" y="2017343"/>
            <a:ext cx="4604130" cy="344152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51455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534695" y="2824269"/>
            <a:ext cx="4608576" cy="264445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454792" y="2821491"/>
            <a:ext cx="4608576" cy="263737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3/10/2025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81437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3/10/2025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24991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3/10/2025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37961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32161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48A87A34-81AB-432B-8DAE-1953F412C126}" type="datetimeFigureOut">
              <a:rPr lang="en-US" smtClean="0"/>
              <a:pPr/>
              <a:t>3/10/2025</a:t>
            </a:fld>
            <a:endParaRPr lang="en-US" dirty="0"/>
          </a:p>
        </p:txBody>
      </p:sp>
      <p:sp>
        <p:nvSpPr>
          <p:cNvPr id="6" name="Footer Placeholder 5"/>
          <p:cNvSpPr>
            <a:spLocks noGrp="1"/>
          </p:cNvSpPr>
          <p:nvPr>
            <p:ph type="ftr" sz="quarter" idx="11"/>
          </p:nvPr>
        </p:nvSpPr>
        <p:spPr>
          <a:xfrm>
            <a:off x="1534910" y="318640"/>
            <a:ext cx="5453475"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00014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smtClean="0"/>
              <a:pPr/>
              <a:t>3/10/2025</a:t>
            </a:fld>
            <a:endParaRPr lang="en-US" dirty="0"/>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smtClean="0"/>
              <a:pPr/>
              <a:t>‹#›</a:t>
            </a:fld>
            <a:endParaRPr lang="en-US" dirty="0"/>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549668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magnelli@ajhlaw.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s://www.linkedin.com/company/anderson-julian-hull-llp/" TargetMode="External"/><Relationship Id="rId7" Type="http://schemas.openxmlformats.org/officeDocument/2006/relationships/image" Target="../media/image3.png"/><Relationship Id="rId2" Type="http://schemas.openxmlformats.org/officeDocument/2006/relationships/hyperlink" Target="mailto:ajh@ajhlaw.com" TargetMode="Externa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hyperlink" Target="https://ajhlaw.com/education-law-institute/" TargetMode="External"/><Relationship Id="rId4" Type="http://schemas.openxmlformats.org/officeDocument/2006/relationships/hyperlink" Target="mailto:eli@ajhlaw.com" TargetMode="External"/></Relationships>
</file>

<file path=ppt/slides/_rels/slide57.xml.rels><?xml version="1.0" encoding="UTF-8" standalone="yes"?>
<Relationships xmlns="http://schemas.openxmlformats.org/package/2006/relationships"><Relationship Id="rId2" Type="http://schemas.openxmlformats.org/officeDocument/2006/relationships/hyperlink" Target="mailto:amagnelli@ajhlaw.com"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800" i="1" dirty="0"/>
              <a:t>Dispute Resolution Issues- What to Do When a Complaint is Received or Appears Imminent, and How to Avoid Disputes</a:t>
            </a:r>
          </a:p>
        </p:txBody>
      </p:sp>
      <p:sp>
        <p:nvSpPr>
          <p:cNvPr id="3" name="Subtitle 2"/>
          <p:cNvSpPr>
            <a:spLocks noGrp="1"/>
          </p:cNvSpPr>
          <p:nvPr>
            <p:ph type="subTitle" idx="1"/>
          </p:nvPr>
        </p:nvSpPr>
        <p:spPr/>
        <p:txBody>
          <a:bodyPr>
            <a:normAutofit fontScale="55000" lnSpcReduction="20000"/>
          </a:bodyPr>
          <a:lstStyle/>
          <a:p>
            <a:pPr algn="l">
              <a:lnSpc>
                <a:spcPct val="100000"/>
              </a:lnSpc>
              <a:spcBef>
                <a:spcPts val="0"/>
              </a:spcBef>
            </a:pPr>
            <a:r>
              <a:rPr lang="en-US" b="1" dirty="0">
                <a:solidFill>
                  <a:srgbClr val="0070C0"/>
                </a:solidFill>
              </a:rPr>
              <a:t>By: Anne Sullivan Magnelli</a:t>
            </a:r>
          </a:p>
          <a:p>
            <a:pPr algn="l">
              <a:lnSpc>
                <a:spcPct val="100000"/>
              </a:lnSpc>
              <a:spcBef>
                <a:spcPts val="0"/>
              </a:spcBef>
            </a:pPr>
            <a:r>
              <a:rPr lang="en-US" b="1" dirty="0">
                <a:solidFill>
                  <a:srgbClr val="0070C0"/>
                </a:solidFill>
              </a:rPr>
              <a:t>Anderson Julian &amp; Hull, LLP </a:t>
            </a:r>
          </a:p>
          <a:p>
            <a:pPr algn="l">
              <a:lnSpc>
                <a:spcPct val="100000"/>
              </a:lnSpc>
              <a:spcBef>
                <a:spcPts val="0"/>
              </a:spcBef>
            </a:pPr>
            <a:r>
              <a:rPr lang="en-US" b="1" dirty="0">
                <a:solidFill>
                  <a:srgbClr val="0070C0"/>
                </a:solidFill>
              </a:rPr>
              <a:t>250 W. 5</a:t>
            </a:r>
            <a:r>
              <a:rPr lang="en-US" b="1" baseline="30000" dirty="0">
                <a:solidFill>
                  <a:srgbClr val="0070C0"/>
                </a:solidFill>
              </a:rPr>
              <a:t>th</a:t>
            </a:r>
            <a:r>
              <a:rPr lang="en-US" b="1" dirty="0">
                <a:solidFill>
                  <a:srgbClr val="0070C0"/>
                </a:solidFill>
              </a:rPr>
              <a:t> St.,  Ste. 700</a:t>
            </a:r>
          </a:p>
          <a:p>
            <a:pPr algn="l">
              <a:lnSpc>
                <a:spcPct val="100000"/>
              </a:lnSpc>
              <a:spcBef>
                <a:spcPts val="0"/>
              </a:spcBef>
            </a:pPr>
            <a:r>
              <a:rPr lang="en-US" b="1" dirty="0">
                <a:solidFill>
                  <a:srgbClr val="0070C0"/>
                </a:solidFill>
              </a:rPr>
              <a:t>Boise, Idaho 83707-7426</a:t>
            </a:r>
          </a:p>
          <a:p>
            <a:pPr algn="l">
              <a:lnSpc>
                <a:spcPct val="100000"/>
              </a:lnSpc>
              <a:spcBef>
                <a:spcPts val="0"/>
              </a:spcBef>
            </a:pPr>
            <a:r>
              <a:rPr lang="en-US" b="1" dirty="0">
                <a:solidFill>
                  <a:srgbClr val="0070C0"/>
                </a:solidFill>
              </a:rPr>
              <a:t>(208) 344-5800</a:t>
            </a:r>
          </a:p>
          <a:p>
            <a:pPr algn="l">
              <a:lnSpc>
                <a:spcPct val="100000"/>
              </a:lnSpc>
              <a:spcBef>
                <a:spcPts val="0"/>
              </a:spcBef>
            </a:pPr>
            <a:r>
              <a:rPr lang="en-US" b="1" dirty="0">
                <a:solidFill>
                  <a:srgbClr val="0070C0"/>
                </a:solidFill>
                <a:hlinkClick r:id="rId2"/>
              </a:rPr>
              <a:t>amagnelli@ajhlaw.com</a:t>
            </a:r>
            <a:endParaRPr lang="en-US" b="1" dirty="0">
              <a:solidFill>
                <a:srgbClr val="0070C0"/>
              </a:solidFill>
            </a:endParaRPr>
          </a:p>
          <a:p>
            <a:endParaRPr lang="en-US" dirty="0"/>
          </a:p>
        </p:txBody>
      </p:sp>
    </p:spTree>
    <p:extLst>
      <p:ext uri="{BB962C8B-B14F-4D97-AF65-F5344CB8AC3E}">
        <p14:creationId xmlns:p14="http://schemas.microsoft.com/office/powerpoint/2010/main" val="5596375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AVOIDING DISPUTES- PARENTAL INPUT</a:t>
            </a:r>
            <a:endParaRPr lang="en-US" dirty="0"/>
          </a:p>
        </p:txBody>
      </p:sp>
      <p:sp>
        <p:nvSpPr>
          <p:cNvPr id="3" name="Content Placeholder 2"/>
          <p:cNvSpPr>
            <a:spLocks noGrp="1"/>
          </p:cNvSpPr>
          <p:nvPr>
            <p:ph idx="1"/>
          </p:nvPr>
        </p:nvSpPr>
        <p:spPr>
          <a:xfrm>
            <a:off x="1534696" y="1952625"/>
            <a:ext cx="9520158" cy="3686175"/>
          </a:xfrm>
        </p:spPr>
        <p:txBody>
          <a:bodyPr>
            <a:normAutofit fontScale="70000" lnSpcReduction="20000"/>
          </a:bodyPr>
          <a:lstStyle/>
          <a:p>
            <a:pPr lvl="0"/>
            <a:r>
              <a:rPr lang="en-US" sz="3600" u="sng" dirty="0" smtClean="0"/>
              <a:t>Meaningful</a:t>
            </a:r>
            <a:r>
              <a:rPr lang="en-US" sz="3600" dirty="0" smtClean="0"/>
              <a:t> Input:</a:t>
            </a:r>
          </a:p>
          <a:p>
            <a:pPr lvl="1"/>
            <a:r>
              <a:rPr lang="en-US" sz="2400" dirty="0" smtClean="0"/>
              <a:t>To </a:t>
            </a:r>
            <a:r>
              <a:rPr lang="en-US" sz="2400" dirty="0"/>
              <a:t>ensure that the IEP team considers the parent's input, a district may need to provide accommodations the parent requires to fully, meaningfully participate in the IEP meeting and provide input. </a:t>
            </a:r>
            <a:r>
              <a:rPr lang="en-US" sz="2400" i="1" dirty="0"/>
              <a:t>See, e.g., Manteca Unified Sch. Dist</a:t>
            </a:r>
            <a:r>
              <a:rPr lang="en-US" sz="2400" i="1" dirty="0" smtClean="0"/>
              <a:t>., </a:t>
            </a:r>
            <a:r>
              <a:rPr lang="en-US" sz="2400" dirty="0" smtClean="0"/>
              <a:t>12 </a:t>
            </a:r>
            <a:r>
              <a:rPr lang="en-US" sz="2400" dirty="0"/>
              <a:t>ECLPR 79 (SEA CA 2014), </a:t>
            </a:r>
            <a:r>
              <a:rPr lang="en-US" sz="2400" i="1" dirty="0" smtClean="0"/>
              <a:t>aff’d, </a:t>
            </a:r>
            <a:r>
              <a:rPr lang="en-US" sz="2400" i="1" dirty="0"/>
              <a:t>J.L. v. Manteca Unified Sch. Dist</a:t>
            </a:r>
            <a:r>
              <a:rPr lang="en-US" sz="2400" dirty="0"/>
              <a:t>., 68 IDELR 17  (E.D. Cal. 2016) (Providing a Spanish interpreter and answering a parent's questions about IEPs and evaluations before the IEP meeting helped secure meaningful participation from the parent); </a:t>
            </a:r>
            <a:r>
              <a:rPr lang="en-US" sz="2400" i="1" dirty="0"/>
              <a:t>Belvidere Cmty. Unit Sch. Dist. No. 100</a:t>
            </a:r>
            <a:r>
              <a:rPr lang="en-US" sz="2400" dirty="0"/>
              <a:t>, 112 LRP 12955 (SEA IL 02/27/12) (Hiring an advocate to take detailed notes and explain the IEP team's discussions was an appropriate accommodation for a mother with ADHD and dyslexia); and </a:t>
            </a:r>
            <a:r>
              <a:rPr lang="en-US" sz="2400" i="1" dirty="0"/>
              <a:t>E.H. v. Tirozzi</a:t>
            </a:r>
            <a:r>
              <a:rPr lang="en-US" sz="2400" dirty="0"/>
              <a:t>, 16 IDELR 787 (D. Conn. 1990) (Allowing a parent with limited English proficiency to tape record an IEP meeting so that she could later review it with her dictionary was necessary to provide her an opportunity to meaningfully participate.).</a:t>
            </a:r>
          </a:p>
          <a:p>
            <a:endParaRPr lang="en-US" dirty="0"/>
          </a:p>
        </p:txBody>
      </p:sp>
    </p:spTree>
    <p:extLst>
      <p:ext uri="{BB962C8B-B14F-4D97-AF65-F5344CB8AC3E}">
        <p14:creationId xmlns:p14="http://schemas.microsoft.com/office/powerpoint/2010/main" val="30298462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AVOIDING DISPUTES- PARENTAL INPUT</a:t>
            </a:r>
            <a:endParaRPr lang="en-US" dirty="0"/>
          </a:p>
        </p:txBody>
      </p:sp>
      <p:sp>
        <p:nvSpPr>
          <p:cNvPr id="3" name="Content Placeholder 2"/>
          <p:cNvSpPr>
            <a:spLocks noGrp="1"/>
          </p:cNvSpPr>
          <p:nvPr>
            <p:ph idx="1"/>
          </p:nvPr>
        </p:nvSpPr>
        <p:spPr>
          <a:xfrm>
            <a:off x="1534696" y="1933575"/>
            <a:ext cx="9520158" cy="3733800"/>
          </a:xfrm>
        </p:spPr>
        <p:txBody>
          <a:bodyPr>
            <a:normAutofit fontScale="40000" lnSpcReduction="20000"/>
          </a:bodyPr>
          <a:lstStyle/>
          <a:p>
            <a:r>
              <a:rPr lang="en-US" sz="4200" u="sng" dirty="0" smtClean="0"/>
              <a:t>Parents</a:t>
            </a:r>
            <a:r>
              <a:rPr lang="en-US" sz="4200" dirty="0" smtClean="0"/>
              <a:t> have to try too!</a:t>
            </a:r>
          </a:p>
          <a:p>
            <a:r>
              <a:rPr lang="en-US" sz="4200" dirty="0" smtClean="0"/>
              <a:t>They </a:t>
            </a:r>
            <a:r>
              <a:rPr lang="en-US" sz="4200" u="sng" dirty="0" smtClean="0"/>
              <a:t>cannot refuse to participate in good faith</a:t>
            </a:r>
            <a:r>
              <a:rPr lang="en-US" sz="4200" dirty="0" smtClean="0"/>
              <a:t>:</a:t>
            </a:r>
          </a:p>
          <a:p>
            <a:pPr lvl="1"/>
            <a:r>
              <a:rPr lang="en-US" sz="4300" dirty="0" smtClean="0"/>
              <a:t>Reviewing decision-makers may </a:t>
            </a:r>
            <a:r>
              <a:rPr lang="en-US" sz="4300" dirty="0"/>
              <a:t>take a parent's failure to participate in good faith in the IEP process into account in crafting a remedy when the substantive inappropriateness of the proposed IEP is not the issue. For </a:t>
            </a:r>
            <a:r>
              <a:rPr lang="en-US" sz="4300" dirty="0" smtClean="0"/>
              <a:t>instance, </a:t>
            </a:r>
            <a:r>
              <a:rPr lang="en-US" sz="4300" dirty="0"/>
              <a:t>a </a:t>
            </a:r>
            <a:r>
              <a:rPr lang="en-US" sz="4300" dirty="0" smtClean="0"/>
              <a:t>district’s </a:t>
            </a:r>
            <a:r>
              <a:rPr lang="en-US" sz="4300" dirty="0"/>
              <a:t>procedural violation of the IDEA may not result in a denial of FAPE when the parents have failed to make efforts to meaningfully participate in the IEP process. </a:t>
            </a:r>
            <a:r>
              <a:rPr lang="en-US" sz="4300" i="1" dirty="0"/>
              <a:t>See, e.g., Sytsema v. Academy Sch. Dist. No. 20</a:t>
            </a:r>
            <a:r>
              <a:rPr lang="en-US" sz="4300" dirty="0"/>
              <a:t>, 50 IDELR 213 (10th Cir. 2008) (holding the parents' withdrawal from the IEP process made the district's procedural violation harmless); and </a:t>
            </a:r>
            <a:r>
              <a:rPr lang="en-US" sz="4300" i="1" dirty="0"/>
              <a:t>Rockwall Indep. Sch. Dist. v. M.C</a:t>
            </a:r>
            <a:r>
              <a:rPr lang="en-US" sz="4300" dirty="0"/>
              <a:t>., 67 IDELR 108 (5th Cir. 2016) (Communications showing that the parents of a 10th-grader with an emotional disturbance were unwilling to attend a follow-up IEP meeting unless a Texas district agreed to their proposed placement convinced the 5th Circuit that the parents </a:t>
            </a:r>
            <a:r>
              <a:rPr lang="en-US" sz="4300" dirty="0" smtClean="0"/>
              <a:t>“broke down” </a:t>
            </a:r>
            <a:r>
              <a:rPr lang="en-US" sz="4300" dirty="0"/>
              <a:t>the IEP development </a:t>
            </a:r>
            <a:r>
              <a:rPr lang="en-US" sz="4300" dirty="0" smtClean="0"/>
              <a:t>process).</a:t>
            </a:r>
            <a:endParaRPr lang="en-US" sz="4300" dirty="0"/>
          </a:p>
        </p:txBody>
      </p:sp>
    </p:spTree>
    <p:extLst>
      <p:ext uri="{BB962C8B-B14F-4D97-AF65-F5344CB8AC3E}">
        <p14:creationId xmlns:p14="http://schemas.microsoft.com/office/powerpoint/2010/main" val="41663522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AVOIDING DISPUTES- PARENTAL INPUT</a:t>
            </a:r>
            <a:endParaRPr lang="en-US" dirty="0"/>
          </a:p>
        </p:txBody>
      </p:sp>
      <p:sp>
        <p:nvSpPr>
          <p:cNvPr id="3" name="Content Placeholder 2"/>
          <p:cNvSpPr>
            <a:spLocks noGrp="1"/>
          </p:cNvSpPr>
          <p:nvPr>
            <p:ph idx="1"/>
          </p:nvPr>
        </p:nvSpPr>
        <p:spPr>
          <a:xfrm>
            <a:off x="1534696" y="1853754"/>
            <a:ext cx="9520158" cy="3612591"/>
          </a:xfrm>
        </p:spPr>
        <p:txBody>
          <a:bodyPr>
            <a:normAutofit lnSpcReduction="10000"/>
          </a:bodyPr>
          <a:lstStyle/>
          <a:p>
            <a:r>
              <a:rPr lang="en-US" b="1" dirty="0" smtClean="0"/>
              <a:t>ADVOCATES:</a:t>
            </a:r>
          </a:p>
          <a:p>
            <a:pPr lvl="1"/>
            <a:r>
              <a:rPr lang="en-US" dirty="0" smtClean="0"/>
              <a:t>Parental </a:t>
            </a:r>
            <a:r>
              <a:rPr lang="en-US" dirty="0" smtClean="0"/>
              <a:t>input </a:t>
            </a:r>
            <a:r>
              <a:rPr lang="en-US" dirty="0" smtClean="0"/>
              <a:t>does not just </a:t>
            </a:r>
            <a:r>
              <a:rPr lang="en-US" dirty="0" smtClean="0"/>
              <a:t>come from Parents!</a:t>
            </a:r>
          </a:p>
          <a:p>
            <a:pPr lvl="1"/>
            <a:r>
              <a:rPr lang="en-US" dirty="0" smtClean="0"/>
              <a:t>Advocates can be considered as giving voice to the Parents’ wishes.</a:t>
            </a:r>
          </a:p>
          <a:p>
            <a:pPr lvl="1"/>
            <a:r>
              <a:rPr lang="en-US" dirty="0" smtClean="0"/>
              <a:t>They cannot be excluded from meetings, if invited by Parents.</a:t>
            </a:r>
          </a:p>
          <a:p>
            <a:pPr lvl="1"/>
            <a:r>
              <a:rPr lang="en-US" dirty="0" smtClean="0"/>
              <a:t>Their verbal input cannot be ignored in preference for the Parents’; some Parents cannot voice their own input.</a:t>
            </a:r>
          </a:p>
          <a:p>
            <a:pPr lvl="1"/>
            <a:r>
              <a:rPr lang="en-US" dirty="0"/>
              <a:t>Nothing in the IDEA prohibits advocates from attending and representing parents at IEP meetings. The IDEA affords parents discretion to include as </a:t>
            </a:r>
            <a:r>
              <a:rPr lang="en-US" dirty="0" err="1"/>
              <a:t>IEP</a:t>
            </a:r>
            <a:r>
              <a:rPr lang="en-US" dirty="0"/>
              <a:t> </a:t>
            </a:r>
            <a:r>
              <a:rPr lang="en-US" dirty="0" smtClean="0"/>
              <a:t>Team </a:t>
            </a:r>
            <a:r>
              <a:rPr lang="en-US" dirty="0"/>
              <a:t>members people who have knowledge or special expertise regarding their child. 34 CFR 300.321 (a)(6). </a:t>
            </a:r>
            <a:endParaRPr lang="en-US" dirty="0" smtClean="0"/>
          </a:p>
          <a:p>
            <a:endParaRPr lang="en-US" dirty="0"/>
          </a:p>
        </p:txBody>
      </p:sp>
    </p:spTree>
    <p:extLst>
      <p:ext uri="{BB962C8B-B14F-4D97-AF65-F5344CB8AC3E}">
        <p14:creationId xmlns:p14="http://schemas.microsoft.com/office/powerpoint/2010/main" val="32440040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AVOIDING DISPUTES- PARENTAL INPUT</a:t>
            </a:r>
            <a:endParaRPr lang="en-US" dirty="0"/>
          </a:p>
        </p:txBody>
      </p:sp>
      <p:sp>
        <p:nvSpPr>
          <p:cNvPr id="3" name="Content Placeholder 2"/>
          <p:cNvSpPr>
            <a:spLocks noGrp="1"/>
          </p:cNvSpPr>
          <p:nvPr>
            <p:ph idx="1"/>
          </p:nvPr>
        </p:nvSpPr>
        <p:spPr/>
        <p:txBody>
          <a:bodyPr>
            <a:normAutofit lnSpcReduction="10000"/>
          </a:bodyPr>
          <a:lstStyle/>
          <a:p>
            <a:r>
              <a:rPr lang="en-US" dirty="0" smtClean="0"/>
              <a:t>However, notwithstanding the above, if the advocate is misstating the law, or misrepresenting the facts, feel empowered to politely point the advocate to, for example, the appropriate language in the </a:t>
            </a:r>
            <a:r>
              <a:rPr lang="en-US" i="1" dirty="0" smtClean="0"/>
              <a:t>Idaho Special Education Manual</a:t>
            </a:r>
            <a:r>
              <a:rPr lang="en-US" dirty="0" smtClean="0"/>
              <a:t>, or to the portion of the IEP that already discusses the goal s/he wants to be “added.”</a:t>
            </a:r>
          </a:p>
          <a:p>
            <a:r>
              <a:rPr lang="en-US" dirty="0" smtClean="0"/>
              <a:t>Although there are no hard-and-fast standards someone must meet to be an advocate, bear in mind some advocates are merely disgruntled parents/complainants themselves, or well-meaning persons from another sphere (DHW, CBRS, outside therapies, etc.) pulled into the Team by Parent—they may be in over their heads.  </a:t>
            </a:r>
            <a:endParaRPr lang="en-US" dirty="0"/>
          </a:p>
        </p:txBody>
      </p:sp>
    </p:spTree>
    <p:extLst>
      <p:ext uri="{BB962C8B-B14F-4D97-AF65-F5344CB8AC3E}">
        <p14:creationId xmlns:p14="http://schemas.microsoft.com/office/powerpoint/2010/main" val="16078192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AVOIDING DISPUTES- PARENTAL INPUT</a:t>
            </a:r>
            <a:endParaRPr lang="en-US" dirty="0"/>
          </a:p>
        </p:txBody>
      </p:sp>
      <p:sp>
        <p:nvSpPr>
          <p:cNvPr id="3" name="Content Placeholder 2"/>
          <p:cNvSpPr>
            <a:spLocks noGrp="1"/>
          </p:cNvSpPr>
          <p:nvPr>
            <p:ph idx="1"/>
          </p:nvPr>
        </p:nvSpPr>
        <p:spPr/>
        <p:txBody>
          <a:bodyPr>
            <a:normAutofit/>
          </a:bodyPr>
          <a:lstStyle/>
          <a:p>
            <a:r>
              <a:rPr lang="en-US" dirty="0" smtClean="0"/>
              <a:t>The approach should be less forgiving if the “advocate” is an attorney, whether an Idaho attorney licensed to practice here, or someone licensed in another state who can only work in this state as an “advocate” (i.e., cannot represent himself or herself as counsel, due to rules against the unlicensed practice of law) but is, no doubt, still an attorney.</a:t>
            </a:r>
          </a:p>
          <a:p>
            <a:r>
              <a:rPr lang="en-US" dirty="0" smtClean="0"/>
              <a:t>If Parent invites an attorney-advocate, or shows up unexpectedly with one, stop the meeting, explain why, and try to get your attorney on the phone or Zoom to participate, or reset the meeting to assure their attendance. </a:t>
            </a:r>
            <a:endParaRPr lang="en-US" dirty="0"/>
          </a:p>
        </p:txBody>
      </p:sp>
    </p:spTree>
    <p:extLst>
      <p:ext uri="{BB962C8B-B14F-4D97-AF65-F5344CB8AC3E}">
        <p14:creationId xmlns:p14="http://schemas.microsoft.com/office/powerpoint/2010/main" val="16369842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AVOIDING DISPUTES- PARENTAL INPUT</a:t>
            </a:r>
            <a:endParaRPr lang="en-US" dirty="0"/>
          </a:p>
        </p:txBody>
      </p:sp>
      <p:sp>
        <p:nvSpPr>
          <p:cNvPr id="3" name="Content Placeholder 2"/>
          <p:cNvSpPr>
            <a:spLocks noGrp="1"/>
          </p:cNvSpPr>
          <p:nvPr>
            <p:ph idx="1"/>
          </p:nvPr>
        </p:nvSpPr>
        <p:spPr/>
        <p:txBody>
          <a:bodyPr>
            <a:normAutofit/>
          </a:bodyPr>
          <a:lstStyle/>
          <a:p>
            <a:r>
              <a:rPr lang="en-US" sz="2400" dirty="0" smtClean="0"/>
              <a:t>Permitting advocate participation in meetings does not mean giving them carte blanche to run the show.</a:t>
            </a:r>
          </a:p>
          <a:p>
            <a:r>
              <a:rPr lang="en-US" sz="2400" dirty="0" smtClean="0"/>
              <a:t>They are still there as guests of the Team.</a:t>
            </a:r>
          </a:p>
          <a:p>
            <a:r>
              <a:rPr lang="en-US" sz="2400" dirty="0"/>
              <a:t>In </a:t>
            </a:r>
            <a:r>
              <a:rPr lang="en-US" sz="2400" i="1" dirty="0"/>
              <a:t>Deabold v. Brennan</a:t>
            </a:r>
            <a:r>
              <a:rPr lang="en-US" sz="2400" dirty="0"/>
              <a:t>, 124 LRP 30889 (E.D.N.Y. 2024</a:t>
            </a:r>
            <a:r>
              <a:rPr lang="en-US" sz="2400" dirty="0" smtClean="0"/>
              <a:t>), a District successfully challenged and had dismissed an attempted Due Process Complaint brought for and on behalf of an advocate. </a:t>
            </a:r>
          </a:p>
          <a:p>
            <a:endParaRPr lang="en-US" dirty="0"/>
          </a:p>
        </p:txBody>
      </p:sp>
    </p:spTree>
    <p:extLst>
      <p:ext uri="{BB962C8B-B14F-4D97-AF65-F5344CB8AC3E}">
        <p14:creationId xmlns:p14="http://schemas.microsoft.com/office/powerpoint/2010/main" val="1416534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4696" y="594969"/>
            <a:ext cx="9520158" cy="1049235"/>
          </a:xfrm>
        </p:spPr>
        <p:txBody>
          <a:bodyPr/>
          <a:lstStyle/>
          <a:p>
            <a:r>
              <a:rPr lang="en-US" i="1" dirty="0"/>
              <a:t>AVOIDING DISPUTES- PARENTAL INPUT</a:t>
            </a:r>
            <a:endParaRPr lang="en-US" dirty="0"/>
          </a:p>
        </p:txBody>
      </p:sp>
      <p:sp>
        <p:nvSpPr>
          <p:cNvPr id="3" name="Content Placeholder 2"/>
          <p:cNvSpPr>
            <a:spLocks noGrp="1"/>
          </p:cNvSpPr>
          <p:nvPr>
            <p:ph idx="1"/>
          </p:nvPr>
        </p:nvSpPr>
        <p:spPr>
          <a:xfrm>
            <a:off x="1534696" y="1644204"/>
            <a:ext cx="9520158" cy="3889822"/>
          </a:xfrm>
        </p:spPr>
        <p:txBody>
          <a:bodyPr>
            <a:noAutofit/>
          </a:bodyPr>
          <a:lstStyle/>
          <a:p>
            <a:r>
              <a:rPr lang="en-US" sz="1600" dirty="0"/>
              <a:t> In this case, the Superintendent sent the advocate a letter in December 2022 indicating that based on the advocate’s “hostile statements and threatening remarks made while communicating with District administrators and employees,” the advocate was “effective immediately, up through the end of the 2022-2023 school year, ... prohibited from entering the </a:t>
            </a:r>
            <a:r>
              <a:rPr lang="en-US" sz="1600" dirty="0" smtClean="0"/>
              <a:t>District’s </a:t>
            </a:r>
            <a:r>
              <a:rPr lang="en-US" sz="1600" dirty="0"/>
              <a:t>buildings and grounds at any time or participating in any District meeting, proceeding and/or hearing, without the express written approval of the Board of Education.” In response, the advocate sent a “Due Process Complaint Notice” to the district seeking a due process hearing under section 504 and noting that the Due Process Notice served as his method of exhausting any of his required administrative remedies. In response to the Notice, the Superintendent noted that the district had determined that the requested hearing was not appropriate because the advocate lacks standing to request a hearing under IDEA or 504. In response, the advocate </a:t>
            </a:r>
            <a:r>
              <a:rPr lang="en-US" sz="1600" dirty="0" smtClean="0"/>
              <a:t>filed an action </a:t>
            </a:r>
            <a:r>
              <a:rPr lang="en-US" sz="1600" dirty="0"/>
              <a:t>in federal court in April 2023. However, the advocate </a:t>
            </a:r>
            <a:r>
              <a:rPr lang="en-US" sz="1600" dirty="0" smtClean="0"/>
              <a:t>was found not to be able to </a:t>
            </a:r>
            <a:r>
              <a:rPr lang="en-US" sz="1600" dirty="0"/>
              <a:t>demonstrate </a:t>
            </a:r>
            <a:r>
              <a:rPr lang="en-US" sz="1600" dirty="0" smtClean="0"/>
              <a:t>a likelihood </a:t>
            </a:r>
            <a:r>
              <a:rPr lang="en-US" sz="1600" dirty="0"/>
              <a:t>of success on his claims in support of injunctive relief because he has no right to sue the district under IDEA or 504, which only authorize actions by students (or individuals) with disabilities.</a:t>
            </a:r>
            <a:endParaRPr lang="en-US" sz="1600" dirty="0" smtClean="0"/>
          </a:p>
          <a:p>
            <a:endParaRPr lang="en-US" sz="1700" dirty="0"/>
          </a:p>
        </p:txBody>
      </p:sp>
    </p:spTree>
    <p:extLst>
      <p:ext uri="{BB962C8B-B14F-4D97-AF65-F5344CB8AC3E}">
        <p14:creationId xmlns:p14="http://schemas.microsoft.com/office/powerpoint/2010/main" val="35636549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AVOIDING DISPUTES- PARENTAL INPUT</a:t>
            </a:r>
            <a:endParaRPr lang="en-US" dirty="0"/>
          </a:p>
        </p:txBody>
      </p:sp>
      <p:sp>
        <p:nvSpPr>
          <p:cNvPr id="3" name="Content Placeholder 2"/>
          <p:cNvSpPr>
            <a:spLocks noGrp="1"/>
          </p:cNvSpPr>
          <p:nvPr>
            <p:ph idx="1"/>
          </p:nvPr>
        </p:nvSpPr>
        <p:spPr/>
        <p:txBody>
          <a:bodyPr>
            <a:normAutofit/>
          </a:bodyPr>
          <a:lstStyle/>
          <a:p>
            <a:r>
              <a:rPr lang="en-US" sz="3200" dirty="0" smtClean="0"/>
              <a:t>In </a:t>
            </a:r>
            <a:r>
              <a:rPr lang="en-US" sz="3200" i="1" dirty="0" smtClean="0"/>
              <a:t>West </a:t>
            </a:r>
            <a:r>
              <a:rPr lang="en-US" sz="3200" i="1" dirty="0"/>
              <a:t>Chester Area Sch. Dist</a:t>
            </a:r>
            <a:r>
              <a:rPr lang="en-US" sz="3200" dirty="0"/>
              <a:t>., 125 LRP 99 (SEA PA 11/19/24</a:t>
            </a:r>
            <a:r>
              <a:rPr lang="en-US" sz="3200" dirty="0" smtClean="0"/>
              <a:t>), a District was found to have violated the IDEA, where parental input was not documented </a:t>
            </a:r>
            <a:r>
              <a:rPr lang="en-US" sz="3200" u="sng" dirty="0" smtClean="0"/>
              <a:t>in</a:t>
            </a:r>
            <a:r>
              <a:rPr lang="en-US" sz="3200" dirty="0" smtClean="0"/>
              <a:t> the IEP itself.</a:t>
            </a:r>
          </a:p>
        </p:txBody>
      </p:sp>
    </p:spTree>
    <p:extLst>
      <p:ext uri="{BB962C8B-B14F-4D97-AF65-F5344CB8AC3E}">
        <p14:creationId xmlns:p14="http://schemas.microsoft.com/office/powerpoint/2010/main" val="34454008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AVOIDING DISPUTES- PARENTAL INPUT</a:t>
            </a:r>
            <a:endParaRPr lang="en-US" dirty="0"/>
          </a:p>
        </p:txBody>
      </p:sp>
      <p:sp>
        <p:nvSpPr>
          <p:cNvPr id="3" name="Content Placeholder 2"/>
          <p:cNvSpPr>
            <a:spLocks noGrp="1"/>
          </p:cNvSpPr>
          <p:nvPr>
            <p:ph idx="1"/>
          </p:nvPr>
        </p:nvSpPr>
        <p:spPr/>
        <p:txBody>
          <a:bodyPr>
            <a:normAutofit/>
          </a:bodyPr>
          <a:lstStyle/>
          <a:p>
            <a:r>
              <a:rPr lang="en-US" dirty="0" smtClean="0"/>
              <a:t>The Hearing </a:t>
            </a:r>
            <a:r>
              <a:rPr lang="en-US" dirty="0" smtClean="0"/>
              <a:t>Officer (“HO”) </a:t>
            </a:r>
            <a:r>
              <a:rPr lang="en-US" dirty="0" smtClean="0"/>
              <a:t>found the </a:t>
            </a:r>
            <a:r>
              <a:rPr lang="en-US" dirty="0"/>
              <a:t>IEP failed to include the parents' concerns. Instead, it referred the reader to an external document listing those concerns. </a:t>
            </a:r>
            <a:r>
              <a:rPr lang="en-US" dirty="0" smtClean="0"/>
              <a:t>“Reference </a:t>
            </a:r>
            <a:r>
              <a:rPr lang="en-US" dirty="0"/>
              <a:t>to an external document is not an appropriate way to document a </a:t>
            </a:r>
            <a:r>
              <a:rPr lang="en-US" dirty="0" smtClean="0"/>
              <a:t>parent’s </a:t>
            </a:r>
            <a:r>
              <a:rPr lang="en-US" dirty="0"/>
              <a:t>concerns; the appropriate way to include that content is to copy-and-paste, or at the very least accurately paraphrase, those concerns into the IEP</a:t>
            </a:r>
            <a:r>
              <a:rPr lang="en-US" dirty="0" smtClean="0"/>
              <a:t>,” </a:t>
            </a:r>
            <a:r>
              <a:rPr lang="en-US" dirty="0"/>
              <a:t>the </a:t>
            </a:r>
            <a:r>
              <a:rPr lang="en-US" dirty="0" smtClean="0"/>
              <a:t>HO </a:t>
            </a:r>
            <a:r>
              <a:rPr lang="en-US" dirty="0"/>
              <a:t>wrote. The </a:t>
            </a:r>
            <a:r>
              <a:rPr lang="en-US" dirty="0" smtClean="0"/>
              <a:t>HO </a:t>
            </a:r>
            <a:r>
              <a:rPr lang="en-US" dirty="0"/>
              <a:t>pointed out that the IEP would likely be shared widely, and many readers would have no access to the external document. That document, the </a:t>
            </a:r>
            <a:r>
              <a:rPr lang="en-US" dirty="0" smtClean="0"/>
              <a:t>HO </a:t>
            </a:r>
            <a:r>
              <a:rPr lang="en-US" dirty="0"/>
              <a:t>remarked, would be essential to </a:t>
            </a:r>
            <a:r>
              <a:rPr lang="en-US" dirty="0" smtClean="0"/>
              <a:t>readers’ </a:t>
            </a:r>
            <a:r>
              <a:rPr lang="en-US" dirty="0"/>
              <a:t>understanding of the </a:t>
            </a:r>
            <a:r>
              <a:rPr lang="en-US" dirty="0" smtClean="0"/>
              <a:t>student’s </a:t>
            </a:r>
            <a:r>
              <a:rPr lang="en-US" dirty="0"/>
              <a:t>needs and programming.</a:t>
            </a:r>
          </a:p>
        </p:txBody>
      </p:sp>
    </p:spTree>
    <p:extLst>
      <p:ext uri="{BB962C8B-B14F-4D97-AF65-F5344CB8AC3E}">
        <p14:creationId xmlns:p14="http://schemas.microsoft.com/office/powerpoint/2010/main" val="9204729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AVOIDING DISPUTES- PARENTAL INPUT</a:t>
            </a:r>
            <a:endParaRPr lang="en-US" dirty="0"/>
          </a:p>
        </p:txBody>
      </p:sp>
      <p:sp>
        <p:nvSpPr>
          <p:cNvPr id="3" name="Content Placeholder 2"/>
          <p:cNvSpPr>
            <a:spLocks noGrp="1"/>
          </p:cNvSpPr>
          <p:nvPr>
            <p:ph idx="1"/>
          </p:nvPr>
        </p:nvSpPr>
        <p:spPr/>
        <p:txBody>
          <a:bodyPr/>
          <a:lstStyle/>
          <a:p>
            <a:r>
              <a:rPr lang="en-US" dirty="0" smtClean="0"/>
              <a:t>Remember, though, that </a:t>
            </a:r>
            <a:r>
              <a:rPr lang="en-US" dirty="0"/>
              <a:t>listening to Mom or Dad is not the same as agreeing to every request or assertion made by </a:t>
            </a:r>
            <a:r>
              <a:rPr lang="en-US" dirty="0" smtClean="0"/>
              <a:t>a parent</a:t>
            </a:r>
            <a:r>
              <a:rPr lang="en-US" dirty="0"/>
              <a:t>. </a:t>
            </a:r>
            <a:endParaRPr lang="en-US" dirty="0" smtClean="0"/>
          </a:p>
          <a:p>
            <a:r>
              <a:rPr lang="en-US" dirty="0"/>
              <a:t>Many times, parents will claim “I was not listened to/they totally </a:t>
            </a:r>
            <a:r>
              <a:rPr lang="en-US" dirty="0" smtClean="0"/>
              <a:t>ignored </a:t>
            </a:r>
            <a:r>
              <a:rPr lang="en-US" dirty="0"/>
              <a:t>me!” but a reviewing Hearing Officer or Judge will closely examine the meeting minutes and can easily dispose of this claim </a:t>
            </a:r>
            <a:r>
              <a:rPr lang="en-US" i="1" dirty="0"/>
              <a:t>if </a:t>
            </a:r>
            <a:r>
              <a:rPr lang="en-US" dirty="0"/>
              <a:t>parental input is documented.</a:t>
            </a:r>
          </a:p>
          <a:p>
            <a:pPr marL="0" indent="0">
              <a:buNone/>
            </a:pPr>
            <a:endParaRPr lang="en-US" dirty="0"/>
          </a:p>
          <a:p>
            <a:endParaRPr lang="en-US" dirty="0"/>
          </a:p>
        </p:txBody>
      </p:sp>
    </p:spTree>
    <p:extLst>
      <p:ext uri="{BB962C8B-B14F-4D97-AF65-F5344CB8AC3E}">
        <p14:creationId xmlns:p14="http://schemas.microsoft.com/office/powerpoint/2010/main" val="37367936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How to Avoid Disputes</a:t>
            </a:r>
          </a:p>
        </p:txBody>
      </p:sp>
      <p:sp>
        <p:nvSpPr>
          <p:cNvPr id="3" name="Content Placeholder 2"/>
          <p:cNvSpPr>
            <a:spLocks noGrp="1"/>
          </p:cNvSpPr>
          <p:nvPr>
            <p:ph idx="1"/>
          </p:nvPr>
        </p:nvSpPr>
        <p:spPr/>
        <p:txBody>
          <a:bodyPr/>
          <a:lstStyle/>
          <a:p>
            <a:r>
              <a:rPr lang="en-US" dirty="0"/>
              <a:t>This session provides strategies for addressing and preventing special education disputes. </a:t>
            </a:r>
            <a:endParaRPr lang="en-US" dirty="0" smtClean="0"/>
          </a:p>
          <a:p>
            <a:r>
              <a:rPr lang="en-US" dirty="0" smtClean="0"/>
              <a:t>Topics </a:t>
            </a:r>
            <a:r>
              <a:rPr lang="en-US" dirty="0"/>
              <a:t>include complaint resolution methods, distinguishing FERPA from IDEA records requests, handling independent educational evaluation requests, documenting parental input, and best practices for SRO/law enforcement involvement in disciplinary issues with students with disabilities.</a:t>
            </a:r>
          </a:p>
        </p:txBody>
      </p:sp>
    </p:spTree>
    <p:extLst>
      <p:ext uri="{BB962C8B-B14F-4D97-AF65-F5344CB8AC3E}">
        <p14:creationId xmlns:p14="http://schemas.microsoft.com/office/powerpoint/2010/main" val="29442158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AVOIDING DISPUTES- PARENTAL INPUT</a:t>
            </a:r>
            <a:endParaRPr lang="en-US" dirty="0"/>
          </a:p>
        </p:txBody>
      </p:sp>
      <p:sp>
        <p:nvSpPr>
          <p:cNvPr id="3" name="Content Placeholder 2"/>
          <p:cNvSpPr>
            <a:spLocks noGrp="1"/>
          </p:cNvSpPr>
          <p:nvPr>
            <p:ph idx="1"/>
          </p:nvPr>
        </p:nvSpPr>
        <p:spPr/>
        <p:txBody>
          <a:bodyPr>
            <a:normAutofit fontScale="85000" lnSpcReduction="10000"/>
          </a:bodyPr>
          <a:lstStyle/>
          <a:p>
            <a:r>
              <a:rPr lang="en-US" dirty="0"/>
              <a:t>In </a:t>
            </a:r>
            <a:r>
              <a:rPr lang="en-US" i="1" dirty="0"/>
              <a:t>J. G. by &amp; through Greenberg v. Hawaii, Department of Education</a:t>
            </a:r>
            <a:r>
              <a:rPr lang="en-US" dirty="0"/>
              <a:t>, No. CV 17-00503 DKW-KSC, 2018 WL 3744015 (D. Haw. Aug. 7, 2018), the Court noted that “although the IDEA requires the DOE to provide Parents with an opportunity for meaningful participation in the development of an IEP, ‘the Act does not explicitly vest parents with a veto power over any proposal or determination advanced by the educational agency regarding a change in placement.’” (citing </a:t>
            </a:r>
            <a:r>
              <a:rPr lang="en-US" i="1" dirty="0"/>
              <a:t>Sch. Comm. of Town of Burlington, Mass.</a:t>
            </a:r>
            <a:r>
              <a:rPr lang="en-US" dirty="0"/>
              <a:t>, </a:t>
            </a:r>
            <a:r>
              <a:rPr lang="en-US" i="1" dirty="0"/>
              <a:t>supra</a:t>
            </a:r>
            <a:r>
              <a:rPr lang="en-US" dirty="0"/>
              <a:t>, 471 U.S. at 368-69 and 20 U.S.C. § 1401(19) (1982)). </a:t>
            </a:r>
            <a:endParaRPr lang="en-US" dirty="0" smtClean="0"/>
          </a:p>
          <a:p>
            <a:r>
              <a:rPr lang="en-US" i="1" dirty="0" smtClean="0"/>
              <a:t>See </a:t>
            </a:r>
            <a:r>
              <a:rPr lang="en-US" i="1" dirty="0"/>
              <a:t>also Laddie C. ex rel. Joshua C. v. Dep’t of Educ.</a:t>
            </a:r>
            <a:r>
              <a:rPr lang="en-US" dirty="0"/>
              <a:t>, No. CV0800309SOM/BMK, 2009 WL 855966, at *4 (D. Haw. Mar. 27, 2009) (“The mere existence of a difference in opinion between a parent and the rest of the IEP team is not sufficient to show that the parent was denied full participation in the process, nor that the </a:t>
            </a:r>
            <a:r>
              <a:rPr lang="en-US" dirty="0" smtClean="0"/>
              <a:t>DOE’s </a:t>
            </a:r>
            <a:r>
              <a:rPr lang="en-US" dirty="0"/>
              <a:t>determination was incorrect.”).</a:t>
            </a:r>
          </a:p>
        </p:txBody>
      </p:sp>
    </p:spTree>
    <p:extLst>
      <p:ext uri="{BB962C8B-B14F-4D97-AF65-F5344CB8AC3E}">
        <p14:creationId xmlns:p14="http://schemas.microsoft.com/office/powerpoint/2010/main" val="27299320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AVOIDING DISPUTES- PARENTAL INPUT</a:t>
            </a:r>
            <a:endParaRPr lang="en-US" dirty="0"/>
          </a:p>
        </p:txBody>
      </p:sp>
      <p:sp>
        <p:nvSpPr>
          <p:cNvPr id="3" name="Content Placeholder 2"/>
          <p:cNvSpPr>
            <a:spLocks noGrp="1"/>
          </p:cNvSpPr>
          <p:nvPr>
            <p:ph idx="1"/>
          </p:nvPr>
        </p:nvSpPr>
        <p:spPr>
          <a:xfrm>
            <a:off x="1534696" y="2015733"/>
            <a:ext cx="9520158" cy="2851542"/>
          </a:xfrm>
        </p:spPr>
        <p:txBody>
          <a:bodyPr>
            <a:noAutofit/>
          </a:bodyPr>
          <a:lstStyle/>
          <a:p>
            <a:r>
              <a:rPr lang="en-US" sz="2200" dirty="0" smtClean="0"/>
              <a:t>This tension comes up in other Team settings as well, particularly in manifestation </a:t>
            </a:r>
            <a:r>
              <a:rPr lang="en-US" sz="2200" dirty="0"/>
              <a:t>d</a:t>
            </a:r>
            <a:r>
              <a:rPr lang="en-US" sz="2200" dirty="0" smtClean="0"/>
              <a:t>eterminations/manifestation </a:t>
            </a:r>
            <a:r>
              <a:rPr lang="en-US" sz="2200" dirty="0" smtClean="0"/>
              <a:t>determination reviews (</a:t>
            </a:r>
            <a:r>
              <a:rPr lang="en-US" sz="2200" dirty="0" err="1" smtClean="0"/>
              <a:t>MDRs</a:t>
            </a:r>
            <a:r>
              <a:rPr lang="en-US" sz="2200" dirty="0" smtClean="0"/>
              <a:t>).</a:t>
            </a:r>
          </a:p>
          <a:p>
            <a:pPr marL="0" indent="0">
              <a:buNone/>
            </a:pPr>
            <a:endParaRPr lang="en-US" sz="2200" dirty="0" smtClean="0"/>
          </a:p>
          <a:p>
            <a:r>
              <a:rPr lang="en-US" sz="2200" dirty="0" smtClean="0"/>
              <a:t>But the guidance is the same—even though parental input is important, it is not determinative.</a:t>
            </a:r>
          </a:p>
        </p:txBody>
      </p:sp>
    </p:spTree>
    <p:extLst>
      <p:ext uri="{BB962C8B-B14F-4D97-AF65-F5344CB8AC3E}">
        <p14:creationId xmlns:p14="http://schemas.microsoft.com/office/powerpoint/2010/main" val="9909878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AVOIDING DISPUTES- PARENTAL INPUT</a:t>
            </a:r>
            <a:endParaRPr lang="en-US" dirty="0"/>
          </a:p>
        </p:txBody>
      </p:sp>
      <p:sp>
        <p:nvSpPr>
          <p:cNvPr id="3" name="Content Placeholder 2"/>
          <p:cNvSpPr>
            <a:spLocks noGrp="1"/>
          </p:cNvSpPr>
          <p:nvPr>
            <p:ph idx="1"/>
          </p:nvPr>
        </p:nvSpPr>
        <p:spPr/>
        <p:txBody>
          <a:bodyPr>
            <a:noAutofit/>
          </a:bodyPr>
          <a:lstStyle/>
          <a:p>
            <a:r>
              <a:rPr lang="en-US" sz="2400" dirty="0" smtClean="0"/>
              <a:t>“[</a:t>
            </a:r>
            <a:r>
              <a:rPr lang="en-US" sz="2400" dirty="0"/>
              <a:t>I]f a consensus cannot be reached, the LEA must make a determination, and the parents’ only recourse is to appeal that determination.” 34 C.F.R. § 300.532(a) (“The parent of a child with a disability who disagrees with … the manifestation determination under § 300.530(e) … may appeal the decision by requesting a hearing</a:t>
            </a:r>
            <a:r>
              <a:rPr lang="en-US" sz="2400" dirty="0" smtClean="0"/>
              <a:t>.”).</a:t>
            </a:r>
          </a:p>
        </p:txBody>
      </p:sp>
    </p:spTree>
    <p:extLst>
      <p:ext uri="{BB962C8B-B14F-4D97-AF65-F5344CB8AC3E}">
        <p14:creationId xmlns:p14="http://schemas.microsoft.com/office/powerpoint/2010/main" val="12860415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AVOIDING DISPUTES- PARENTAL INPUT</a:t>
            </a:r>
            <a:endParaRPr lang="en-US" dirty="0"/>
          </a:p>
        </p:txBody>
      </p:sp>
      <p:sp>
        <p:nvSpPr>
          <p:cNvPr id="3" name="Content Placeholder 2"/>
          <p:cNvSpPr>
            <a:spLocks noGrp="1"/>
          </p:cNvSpPr>
          <p:nvPr>
            <p:ph idx="1"/>
          </p:nvPr>
        </p:nvSpPr>
        <p:spPr/>
        <p:txBody>
          <a:bodyPr>
            <a:normAutofit/>
          </a:bodyPr>
          <a:lstStyle/>
          <a:p>
            <a:r>
              <a:rPr lang="en-US" sz="2400" i="1" dirty="0" smtClean="0"/>
              <a:t>See also </a:t>
            </a:r>
            <a:r>
              <a:rPr lang="en-US" sz="2400" dirty="0" smtClean="0"/>
              <a:t>Questions </a:t>
            </a:r>
            <a:r>
              <a:rPr lang="en-US" sz="2400" dirty="0"/>
              <a:t>and Answers on Discipline Procedures, 47 IDELR 227, at 17-18 (OSERS 2009) (advising that “if the parents … the LEA, and the relevant members of the child’s IEP Team cannot reach consensus or agreement on whether the child’s behavior was or was not a manifestation of the disability, the public agency must make the determination and provide the parent with prior written notice pursuant to 34 CFR § 300.503.)</a:t>
            </a:r>
          </a:p>
        </p:txBody>
      </p:sp>
    </p:spTree>
    <p:extLst>
      <p:ext uri="{BB962C8B-B14F-4D97-AF65-F5344CB8AC3E}">
        <p14:creationId xmlns:p14="http://schemas.microsoft.com/office/powerpoint/2010/main" val="2804263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AVOIDING DISPUTES- PARENTAL INPUT</a:t>
            </a:r>
            <a:endParaRPr lang="en-US" dirty="0"/>
          </a:p>
        </p:txBody>
      </p:sp>
      <p:sp>
        <p:nvSpPr>
          <p:cNvPr id="3" name="Content Placeholder 2"/>
          <p:cNvSpPr>
            <a:spLocks noGrp="1"/>
          </p:cNvSpPr>
          <p:nvPr>
            <p:ph idx="1"/>
          </p:nvPr>
        </p:nvSpPr>
        <p:spPr/>
        <p:txBody>
          <a:bodyPr>
            <a:normAutofit/>
          </a:bodyPr>
          <a:lstStyle/>
          <a:p>
            <a:r>
              <a:rPr lang="en-US" sz="2400" dirty="0" smtClean="0"/>
              <a:t>So you need to consider best practices in relation to ensuring, and documenting, parental input, which can, as an initial matter, perhaps prevent a dispute, and as a secondary matter, at least help defend against an active dispute.</a:t>
            </a:r>
          </a:p>
          <a:p>
            <a:r>
              <a:rPr lang="en-US" sz="2400" dirty="0" smtClean="0"/>
              <a:t>Preserve drafts </a:t>
            </a:r>
            <a:r>
              <a:rPr lang="en-US" sz="2400" dirty="0"/>
              <a:t>of IEPs and/or meeting notes that reflect changes that were made to the IEP based upon parent input at the </a:t>
            </a:r>
            <a:r>
              <a:rPr lang="en-US" sz="2400" dirty="0" err="1"/>
              <a:t>IEP</a:t>
            </a:r>
            <a:r>
              <a:rPr lang="en-US" sz="2400" dirty="0"/>
              <a:t> </a:t>
            </a:r>
            <a:r>
              <a:rPr lang="en-US" sz="2400" dirty="0" smtClean="0"/>
              <a:t>Team </a:t>
            </a:r>
            <a:r>
              <a:rPr lang="en-US" sz="2400" dirty="0" smtClean="0"/>
              <a:t>meeting.</a:t>
            </a:r>
            <a:endParaRPr lang="en-US" sz="2400" dirty="0"/>
          </a:p>
        </p:txBody>
      </p:sp>
    </p:spTree>
    <p:extLst>
      <p:ext uri="{BB962C8B-B14F-4D97-AF65-F5344CB8AC3E}">
        <p14:creationId xmlns:p14="http://schemas.microsoft.com/office/powerpoint/2010/main" val="30993084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AVOIDING DISPUTES- PARENTAL INPUT</a:t>
            </a:r>
            <a:endParaRPr lang="en-US" dirty="0"/>
          </a:p>
        </p:txBody>
      </p:sp>
      <p:sp>
        <p:nvSpPr>
          <p:cNvPr id="3" name="Content Placeholder 2"/>
          <p:cNvSpPr>
            <a:spLocks noGrp="1"/>
          </p:cNvSpPr>
          <p:nvPr>
            <p:ph idx="1"/>
          </p:nvPr>
        </p:nvSpPr>
        <p:spPr>
          <a:xfrm>
            <a:off x="1534696" y="1853754"/>
            <a:ext cx="9520158" cy="3689796"/>
          </a:xfrm>
        </p:spPr>
        <p:txBody>
          <a:bodyPr>
            <a:normAutofit fontScale="85000" lnSpcReduction="10000"/>
          </a:bodyPr>
          <a:lstStyle/>
          <a:p>
            <a:r>
              <a:rPr lang="en-US" i="1" dirty="0"/>
              <a:t>A.G. v. State of Hawaii</a:t>
            </a:r>
            <a:r>
              <a:rPr lang="en-US" dirty="0"/>
              <a:t>, 65 IDELR 267 (D. Haw. 2015). Parents’ argument that the district’s reference to the workplace-readiness program in the 14-year-old’s draft IEP reflected predetermination of placement is rejected. Rather, the parents had the opportunity to express their concerns at the IEP meeting, including their desire for the student to spend part of the school day with nondisabled peers and to attend college. The district members of the IEP team reviewed the results of a recent assessment indicating that the student performed well below average academically and scored in the first percentile for cognitive functioning. In addition, the team modified the draft IEP in response to the parents’ input, adding speech-language objectives and progress-monitoring requirements. There was no dispute that the IEP team discussed placement in the workplace-readiness program and attempted to address parent concerns at the IEP meeting. Further, the evaluative data supports the recommended placement in </a:t>
            </a:r>
            <a:r>
              <a:rPr lang="en-US" dirty="0" smtClean="0"/>
              <a:t>that program.</a:t>
            </a:r>
            <a:endParaRPr lang="en-US" dirty="0"/>
          </a:p>
        </p:txBody>
      </p:sp>
    </p:spTree>
    <p:extLst>
      <p:ext uri="{BB962C8B-B14F-4D97-AF65-F5344CB8AC3E}">
        <p14:creationId xmlns:p14="http://schemas.microsoft.com/office/powerpoint/2010/main" val="13182317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AVOIDING DISPUTES- PARENTAL INPUT</a:t>
            </a:r>
            <a:endParaRPr lang="en-US" dirty="0"/>
          </a:p>
        </p:txBody>
      </p:sp>
      <p:sp>
        <p:nvSpPr>
          <p:cNvPr id="3" name="Content Placeholder 2"/>
          <p:cNvSpPr>
            <a:spLocks noGrp="1"/>
          </p:cNvSpPr>
          <p:nvPr>
            <p:ph idx="1"/>
          </p:nvPr>
        </p:nvSpPr>
        <p:spPr>
          <a:xfrm>
            <a:off x="1534696" y="1958582"/>
            <a:ext cx="9520158" cy="3680218"/>
          </a:xfrm>
        </p:spPr>
        <p:txBody>
          <a:bodyPr>
            <a:normAutofit fontScale="85000" lnSpcReduction="10000"/>
          </a:bodyPr>
          <a:lstStyle/>
          <a:p>
            <a:r>
              <a:rPr lang="en-US" i="1" dirty="0"/>
              <a:t>A.P. v. New York City Dept. of Educ</a:t>
            </a:r>
            <a:r>
              <a:rPr lang="en-US" dirty="0"/>
              <a:t>., 66 IDELR 13 (S.D.N.Y. 2015). District gave </a:t>
            </a:r>
            <a:r>
              <a:rPr lang="en-US" dirty="0" smtClean="0"/>
              <a:t>meaningful consideration </a:t>
            </a:r>
            <a:r>
              <a:rPr lang="en-US" dirty="0"/>
              <a:t>to the parents’ concerns during an IEP meeting. The draft IEP that was distributed at the beginning of the meeting did not identify a placement for the student. In addition, the father testified that the team had a “heated discussion” about the student’s ability to perform in the general education setting, and the final IEP developed documented the father’s concern that the proposed integrated co-teaching class would not provide sufficient support. While the parents argued that the district refused to consider alternative placements, the district’s documentation showed otherwise, stating that other programs, both 12:1:1 and 12:1 special education classes, were considered but were ultimately rejected because they were overly restrictive for the student. Thus, the records of the team’s discussions, along with the substantial differences between the draft and final IEPs, prevented a finding that the district predetermined the student’s placement in an integrated co-teaching </a:t>
            </a:r>
            <a:r>
              <a:rPr lang="en-US" dirty="0" smtClean="0"/>
              <a:t>class. </a:t>
            </a:r>
            <a:endParaRPr lang="en-US" dirty="0"/>
          </a:p>
        </p:txBody>
      </p:sp>
    </p:spTree>
    <p:extLst>
      <p:ext uri="{BB962C8B-B14F-4D97-AF65-F5344CB8AC3E}">
        <p14:creationId xmlns:p14="http://schemas.microsoft.com/office/powerpoint/2010/main" val="10306668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AVOIDING DISPUTES- PARENTAL INPUT</a:t>
            </a:r>
            <a:endParaRPr lang="en-US" dirty="0"/>
          </a:p>
        </p:txBody>
      </p:sp>
      <p:sp>
        <p:nvSpPr>
          <p:cNvPr id="3" name="Content Placeholder 2"/>
          <p:cNvSpPr>
            <a:spLocks noGrp="1"/>
          </p:cNvSpPr>
          <p:nvPr>
            <p:ph idx="1"/>
          </p:nvPr>
        </p:nvSpPr>
        <p:spPr>
          <a:xfrm>
            <a:off x="1534696" y="1920482"/>
            <a:ext cx="9520158" cy="3632593"/>
          </a:xfrm>
        </p:spPr>
        <p:txBody>
          <a:bodyPr>
            <a:normAutofit fontScale="85000" lnSpcReduction="20000"/>
          </a:bodyPr>
          <a:lstStyle/>
          <a:p>
            <a:r>
              <a:rPr lang="en-US" i="1" dirty="0"/>
              <a:t>D.N. v. New York City Dept. of Educ</a:t>
            </a:r>
            <a:r>
              <a:rPr lang="en-US" dirty="0"/>
              <a:t>., 65 IDELR 34 (S.D.N.Y. 2015). Parent’s claim that the district predetermined placement is rejected. The IEP meeting minutes, along with testimony from district team members reflect that the district properly considered parent input during the IEP meeting. A parent cannot prevail on a predetermination claim when the record shows that she had a meaningful opportunity to participate in educational decision-making. Here, the testimony by the school psychologist reflected that the parent actively contributed to the development of the IEP and that the team modified some provisions of it in response to her input. For example, the parent had expressed concerns that her child required a </a:t>
            </a:r>
            <a:r>
              <a:rPr lang="en-US" dirty="0" smtClean="0"/>
              <a:t>12-month </a:t>
            </a:r>
            <a:r>
              <a:rPr lang="en-US" dirty="0"/>
              <a:t>program with greater support than a 6:1:1 staffing ratio. In response, the team included a recommendation for a 12-month program in a 6:1:1 class with the extra support of a one-to-one paraprofessional in the student’s IEP. Further, the IEP meeting minutes expressly state that the parent was “asked explicitly” if she agreed with the proposed IEP goals or wanted to add any provisions to the IEP.</a:t>
            </a:r>
          </a:p>
        </p:txBody>
      </p:sp>
    </p:spTree>
    <p:extLst>
      <p:ext uri="{BB962C8B-B14F-4D97-AF65-F5344CB8AC3E}">
        <p14:creationId xmlns:p14="http://schemas.microsoft.com/office/powerpoint/2010/main" val="228177424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RESPONDING TO REQUESTS FOR RECORDS</a:t>
            </a:r>
            <a:endParaRPr lang="en-US" i="1" dirty="0"/>
          </a:p>
        </p:txBody>
      </p:sp>
      <p:sp>
        <p:nvSpPr>
          <p:cNvPr id="3" name="Text Placeholder 2"/>
          <p:cNvSpPr>
            <a:spLocks noGrp="1"/>
          </p:cNvSpPr>
          <p:nvPr>
            <p:ph type="body" idx="1"/>
          </p:nvPr>
        </p:nvSpPr>
        <p:spPr/>
        <p:txBody>
          <a:bodyPr/>
          <a:lstStyle/>
          <a:p>
            <a:r>
              <a:rPr lang="en-US" dirty="0" smtClean="0"/>
              <a:t>Differentiating between the different types of records requests you may receive and the timeline(s) for responding to same.</a:t>
            </a:r>
            <a:endParaRPr lang="en-US" dirty="0"/>
          </a:p>
        </p:txBody>
      </p:sp>
    </p:spTree>
    <p:extLst>
      <p:ext uri="{BB962C8B-B14F-4D97-AF65-F5344CB8AC3E}">
        <p14:creationId xmlns:p14="http://schemas.microsoft.com/office/powerpoint/2010/main" val="99542737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RECORDS REQUESTS IN SUPPORT OF DISPUTES</a:t>
            </a:r>
            <a:endParaRPr lang="en-US" i="1" dirty="0"/>
          </a:p>
        </p:txBody>
      </p:sp>
      <p:sp>
        <p:nvSpPr>
          <p:cNvPr id="3" name="Content Placeholder 2"/>
          <p:cNvSpPr>
            <a:spLocks noGrp="1"/>
          </p:cNvSpPr>
          <p:nvPr>
            <p:ph idx="1"/>
          </p:nvPr>
        </p:nvSpPr>
        <p:spPr/>
        <p:txBody>
          <a:bodyPr/>
          <a:lstStyle/>
          <a:p>
            <a:r>
              <a:rPr lang="en-US" dirty="0" smtClean="0"/>
              <a:t>Hypothetical:  Your District has been dealing with a Parent who you know is unhappy about their Student’s education. Maybe they have even told you, or  you have picked up on, an attorney lurking in the background of some communications. </a:t>
            </a:r>
          </a:p>
          <a:p>
            <a:r>
              <a:rPr lang="en-US" dirty="0" smtClean="0"/>
              <a:t>You open up your inbox; there is a letter waiting:  “Please produce all [of the below-enumerated] records of Student A.B. within 3 days.”</a:t>
            </a:r>
          </a:p>
          <a:p>
            <a:r>
              <a:rPr lang="en-US" dirty="0" smtClean="0"/>
              <a:t>What do you do?</a:t>
            </a:r>
            <a:endParaRPr lang="en-US" dirty="0"/>
          </a:p>
        </p:txBody>
      </p:sp>
    </p:spTree>
    <p:extLst>
      <p:ext uri="{BB962C8B-B14F-4D97-AF65-F5344CB8AC3E}">
        <p14:creationId xmlns:p14="http://schemas.microsoft.com/office/powerpoint/2010/main" val="14636484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AVOIDING DISPUTES</a:t>
            </a:r>
            <a:endParaRPr lang="en-US" i="1" dirty="0"/>
          </a:p>
        </p:txBody>
      </p:sp>
      <p:sp>
        <p:nvSpPr>
          <p:cNvPr id="3" name="Content Placeholder 2"/>
          <p:cNvSpPr>
            <a:spLocks noGrp="1"/>
          </p:cNvSpPr>
          <p:nvPr>
            <p:ph idx="1"/>
          </p:nvPr>
        </p:nvSpPr>
        <p:spPr/>
        <p:txBody>
          <a:bodyPr/>
          <a:lstStyle/>
          <a:p>
            <a:r>
              <a:rPr lang="en-US" dirty="0" smtClean="0"/>
              <a:t>Why do disputes arise between school districts and parents (or adult students)?</a:t>
            </a:r>
          </a:p>
          <a:p>
            <a:r>
              <a:rPr lang="en-US" dirty="0" smtClean="0"/>
              <a:t>If we get to the root of how, when, and why disputes arise, can we head some of them off?</a:t>
            </a:r>
          </a:p>
          <a:p>
            <a:r>
              <a:rPr lang="en-US" dirty="0" smtClean="0"/>
              <a:t>Communication is key. </a:t>
            </a:r>
          </a:p>
          <a:p>
            <a:r>
              <a:rPr lang="en-US" dirty="0" smtClean="0"/>
              <a:t>Many disputes are avoidable, or resolvable at an early stage, with active listening and mirroring (“I am hearing you say you want more time.”)</a:t>
            </a:r>
          </a:p>
          <a:p>
            <a:endParaRPr lang="en-US" dirty="0"/>
          </a:p>
        </p:txBody>
      </p:sp>
    </p:spTree>
    <p:extLst>
      <p:ext uri="{BB962C8B-B14F-4D97-AF65-F5344CB8AC3E}">
        <p14:creationId xmlns:p14="http://schemas.microsoft.com/office/powerpoint/2010/main" val="102680860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RECORDS REQUESTS IN SUPPORT OF DISPUTES</a:t>
            </a:r>
            <a:endParaRPr lang="en-US" i="1" dirty="0"/>
          </a:p>
        </p:txBody>
      </p:sp>
      <p:sp>
        <p:nvSpPr>
          <p:cNvPr id="3" name="Content Placeholder 2"/>
          <p:cNvSpPr>
            <a:spLocks noGrp="1"/>
          </p:cNvSpPr>
          <p:nvPr>
            <p:ph idx="1"/>
          </p:nvPr>
        </p:nvSpPr>
        <p:spPr/>
        <p:txBody>
          <a:bodyPr/>
          <a:lstStyle/>
          <a:p>
            <a:r>
              <a:rPr lang="en-US" dirty="0" smtClean="0"/>
              <a:t>Lawyer answer: “it depends.”</a:t>
            </a:r>
          </a:p>
          <a:p>
            <a:r>
              <a:rPr lang="en-US" dirty="0" smtClean="0"/>
              <a:t>(First, if you already have an attorney advising the District concerning this particular student and/or the potential dispute, forward it to him or her.)</a:t>
            </a:r>
          </a:p>
          <a:p>
            <a:r>
              <a:rPr lang="en-US" dirty="0" smtClean="0"/>
              <a:t>Analyze whether the request is being made pursuant to the Idaho Public Records Act and is thus a PRR (Public Records Request); under FERPA (Family Educational Rights and Privacy Act); or under IDEA (Individuals with Disabilities Education Act)—or if the sender has even specified or even knows. </a:t>
            </a:r>
            <a:endParaRPr lang="en-US" dirty="0"/>
          </a:p>
        </p:txBody>
      </p:sp>
    </p:spTree>
    <p:extLst>
      <p:ext uri="{BB962C8B-B14F-4D97-AF65-F5344CB8AC3E}">
        <p14:creationId xmlns:p14="http://schemas.microsoft.com/office/powerpoint/2010/main" val="38036609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RECORDS REQUESTS IN SUPPORT OF DISPUTES</a:t>
            </a:r>
            <a:endParaRPr lang="en-US" i="1" dirty="0"/>
          </a:p>
        </p:txBody>
      </p:sp>
      <p:sp>
        <p:nvSpPr>
          <p:cNvPr id="3" name="Content Placeholder 2"/>
          <p:cNvSpPr>
            <a:spLocks noGrp="1"/>
          </p:cNvSpPr>
          <p:nvPr>
            <p:ph idx="1"/>
          </p:nvPr>
        </p:nvSpPr>
        <p:spPr/>
        <p:txBody>
          <a:bodyPr>
            <a:normAutofit/>
          </a:bodyPr>
          <a:lstStyle/>
          <a:p>
            <a:r>
              <a:rPr lang="en-US" sz="2600" dirty="0" smtClean="0"/>
              <a:t>It matters which of these “types” of requests it is because they have different timelines for responding, and the records are typically requested for slightly differing reasons. </a:t>
            </a:r>
          </a:p>
          <a:p>
            <a:r>
              <a:rPr lang="en-US" sz="2600" dirty="0" smtClean="0"/>
              <a:t>Generally, the type of request you will have the most time to respond to is a FERPA records request.</a:t>
            </a:r>
            <a:endParaRPr lang="en-US" sz="2600" dirty="0"/>
          </a:p>
        </p:txBody>
      </p:sp>
    </p:spTree>
    <p:extLst>
      <p:ext uri="{BB962C8B-B14F-4D97-AF65-F5344CB8AC3E}">
        <p14:creationId xmlns:p14="http://schemas.microsoft.com/office/powerpoint/2010/main" val="178481608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RECORDS REQUESTS IN SUPPORT OF DISPUTES</a:t>
            </a:r>
            <a:endParaRPr lang="en-US" i="1" dirty="0"/>
          </a:p>
        </p:txBody>
      </p:sp>
      <p:sp>
        <p:nvSpPr>
          <p:cNvPr id="3" name="Content Placeholder 2"/>
          <p:cNvSpPr>
            <a:spLocks noGrp="1"/>
          </p:cNvSpPr>
          <p:nvPr>
            <p:ph idx="1"/>
          </p:nvPr>
        </p:nvSpPr>
        <p:spPr/>
        <p:txBody>
          <a:bodyPr>
            <a:normAutofit lnSpcReduction="10000"/>
          </a:bodyPr>
          <a:lstStyle/>
          <a:p>
            <a:r>
              <a:rPr lang="en-US" dirty="0" smtClean="0"/>
              <a:t>I.C. § 74-101 </a:t>
            </a:r>
            <a:r>
              <a:rPr lang="en-US" i="1" dirty="0" smtClean="0"/>
              <a:t>et seq</a:t>
            </a:r>
            <a:r>
              <a:rPr lang="en-US" dirty="0" smtClean="0"/>
              <a:t>. is known as the Public Records Act and lays out the process and timeline for a request and a response to request for examination of public records.</a:t>
            </a:r>
          </a:p>
          <a:p>
            <a:r>
              <a:rPr lang="en-US" dirty="0" smtClean="0"/>
              <a:t>Typically, of course, student records are not going to be “public records,” so most requests for student records will not come in this way (except from perhaps inexperienced advocates or attorneys not acquainted with education law, and confused parents).</a:t>
            </a:r>
          </a:p>
          <a:p>
            <a:r>
              <a:rPr lang="en-US" dirty="0" smtClean="0"/>
              <a:t>PRRs are more likely to be made in relation to, e.g., MOUs with law enforcement/SROs, building plans (for ADA or 504 claims), etc.</a:t>
            </a:r>
            <a:endParaRPr lang="en-US" dirty="0"/>
          </a:p>
        </p:txBody>
      </p:sp>
    </p:spTree>
    <p:extLst>
      <p:ext uri="{BB962C8B-B14F-4D97-AF65-F5344CB8AC3E}">
        <p14:creationId xmlns:p14="http://schemas.microsoft.com/office/powerpoint/2010/main" val="270978564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RECORDS REQUESTS IN SUPPORT OF DISPUTES</a:t>
            </a:r>
            <a:endParaRPr lang="en-US" dirty="0"/>
          </a:p>
        </p:txBody>
      </p:sp>
      <p:sp>
        <p:nvSpPr>
          <p:cNvPr id="3" name="Content Placeholder 2"/>
          <p:cNvSpPr>
            <a:spLocks noGrp="1"/>
          </p:cNvSpPr>
          <p:nvPr>
            <p:ph idx="1"/>
          </p:nvPr>
        </p:nvSpPr>
        <p:spPr>
          <a:xfrm>
            <a:off x="1534696" y="1927242"/>
            <a:ext cx="9520158" cy="3667313"/>
          </a:xfrm>
        </p:spPr>
        <p:txBody>
          <a:bodyPr>
            <a:normAutofit fontScale="85000" lnSpcReduction="20000"/>
          </a:bodyPr>
          <a:lstStyle/>
          <a:p>
            <a:r>
              <a:rPr lang="en-US" dirty="0" smtClean="0"/>
              <a:t>There are a lot of ins and outs in relation to PRRs, but, in general:</a:t>
            </a:r>
          </a:p>
          <a:p>
            <a:pPr marL="461963" indent="0"/>
            <a:r>
              <a:rPr lang="en-US" dirty="0" smtClean="0"/>
              <a:t>A </a:t>
            </a:r>
            <a:r>
              <a:rPr lang="en-US" dirty="0"/>
              <a:t>public agency or custodian shall either grant or deny a person’s request to examine or copy public records within three (3) working days of the date of the receipt of the request for examination or copying. If it is determined by employees of the public agency that a longer period of time is needed to locate or retrieve the public records, the public agency shall so notify in writing the person requesting to examine or copy the records and shall provide the public records no later than ten (10) working days following the person’s request, if such person is an Idaho resident, and no later than twenty-one (21) working days following a request from a nonresident. Provided however, if it is determined the existing electronic record requested will first have to be converted to another electronic format by the agency or by a third party and that such conversion cannot be completed within ten (10) working days, the agency shall so notify in writing the person requesting to examine or copy the records. </a:t>
            </a:r>
            <a:r>
              <a:rPr lang="en-US" dirty="0" smtClean="0"/>
              <a:t> (I.C. § 74-103(2))</a:t>
            </a:r>
            <a:endParaRPr lang="en-US" dirty="0"/>
          </a:p>
        </p:txBody>
      </p:sp>
    </p:spTree>
    <p:extLst>
      <p:ext uri="{BB962C8B-B14F-4D97-AF65-F5344CB8AC3E}">
        <p14:creationId xmlns:p14="http://schemas.microsoft.com/office/powerpoint/2010/main" val="34007203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RECORDS REQUESTS IN SUPPORT OF DISPUTES</a:t>
            </a:r>
            <a:endParaRPr lang="en-US" dirty="0"/>
          </a:p>
        </p:txBody>
      </p:sp>
      <p:sp>
        <p:nvSpPr>
          <p:cNvPr id="3" name="Content Placeholder 2"/>
          <p:cNvSpPr>
            <a:spLocks noGrp="1"/>
          </p:cNvSpPr>
          <p:nvPr>
            <p:ph idx="1"/>
          </p:nvPr>
        </p:nvSpPr>
        <p:spPr/>
        <p:txBody>
          <a:bodyPr>
            <a:normAutofit lnSpcReduction="10000"/>
          </a:bodyPr>
          <a:lstStyle/>
          <a:p>
            <a:r>
              <a:rPr lang="en-US" dirty="0" smtClean="0"/>
              <a:t>Requests made under the IDEA:</a:t>
            </a:r>
          </a:p>
          <a:p>
            <a:pPr lvl="1">
              <a:spcBef>
                <a:spcPts val="0"/>
              </a:spcBef>
            </a:pPr>
            <a:r>
              <a:rPr lang="en-US" dirty="0"/>
              <a:t>34 CFR </a:t>
            </a:r>
            <a:r>
              <a:rPr lang="en-US" dirty="0" smtClean="0"/>
              <a:t>300.501 discusses a Parent’s opportunity to examine records. </a:t>
            </a:r>
          </a:p>
          <a:p>
            <a:pPr marL="1317625" indent="-1089025">
              <a:spcBef>
                <a:spcPts val="500"/>
              </a:spcBef>
              <a:buNone/>
            </a:pPr>
            <a:r>
              <a:rPr lang="en-US" dirty="0" smtClean="0"/>
              <a:t>	(</a:t>
            </a:r>
            <a:r>
              <a:rPr lang="en-US" dirty="0"/>
              <a:t>a) </a:t>
            </a:r>
            <a:r>
              <a:rPr lang="en-US" i="1" dirty="0"/>
              <a:t>Opportunity to examine records</a:t>
            </a:r>
            <a:r>
              <a:rPr lang="en-US" dirty="0"/>
              <a:t>.  The parents of a child with a disability must be afforded, in accordance with the procedures of §§ 300.613 through 300.621, an opportunity to inspect and review all education records with respect to</a:t>
            </a:r>
            <a:r>
              <a:rPr lang="en-US" dirty="0" smtClean="0"/>
              <a:t>—</a:t>
            </a:r>
            <a:endParaRPr lang="en-US" dirty="0"/>
          </a:p>
          <a:p>
            <a:pPr marL="2114550" indent="-403225">
              <a:spcBef>
                <a:spcPts val="500"/>
              </a:spcBef>
              <a:buNone/>
            </a:pPr>
            <a:r>
              <a:rPr lang="en-US" dirty="0"/>
              <a:t>(1) The identification, evaluation, and educational placement of the child; </a:t>
            </a:r>
            <a:r>
              <a:rPr lang="en-US" dirty="0" smtClean="0"/>
              <a:t>and</a:t>
            </a:r>
            <a:endParaRPr lang="en-US" dirty="0"/>
          </a:p>
          <a:p>
            <a:pPr marL="1711325" indent="0">
              <a:spcBef>
                <a:spcPts val="500"/>
              </a:spcBef>
              <a:buNone/>
            </a:pPr>
            <a:r>
              <a:rPr lang="en-US" dirty="0"/>
              <a:t>(2) The provision of FAPE to the child.</a:t>
            </a:r>
          </a:p>
        </p:txBody>
      </p:sp>
    </p:spTree>
    <p:extLst>
      <p:ext uri="{BB962C8B-B14F-4D97-AF65-F5344CB8AC3E}">
        <p14:creationId xmlns:p14="http://schemas.microsoft.com/office/powerpoint/2010/main" val="25914379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RECORDS REQUESTS IN SUPPORT OF DISPUTES</a:t>
            </a:r>
            <a:endParaRPr lang="en-US" dirty="0"/>
          </a:p>
        </p:txBody>
      </p:sp>
      <p:sp>
        <p:nvSpPr>
          <p:cNvPr id="3" name="Content Placeholder 2"/>
          <p:cNvSpPr>
            <a:spLocks noGrp="1"/>
          </p:cNvSpPr>
          <p:nvPr>
            <p:ph idx="1"/>
          </p:nvPr>
        </p:nvSpPr>
        <p:spPr>
          <a:xfrm>
            <a:off x="1534696" y="1853754"/>
            <a:ext cx="9520158" cy="3603149"/>
          </a:xfrm>
        </p:spPr>
        <p:txBody>
          <a:bodyPr>
            <a:normAutofit fontScale="92500" lnSpcReduction="10000"/>
          </a:bodyPr>
          <a:lstStyle/>
          <a:p>
            <a:r>
              <a:rPr lang="en-US" dirty="0" smtClean="0"/>
              <a:t>Requests </a:t>
            </a:r>
            <a:r>
              <a:rPr lang="en-US" dirty="0" smtClean="0"/>
              <a:t>made under the IDEA:</a:t>
            </a:r>
          </a:p>
          <a:p>
            <a:pPr marL="461963" lvl="1" indent="0"/>
            <a:r>
              <a:rPr lang="en-US" sz="2100" dirty="0" smtClean="0"/>
              <a:t>Student records must be provided, at most, five days prior to a due process hearing, but best practice is to provide access </a:t>
            </a:r>
            <a:r>
              <a:rPr lang="en-US" sz="2100" dirty="0" smtClean="0"/>
              <a:t>to such records a reasonable time before an IEP Team meeting, MDR, or other significant event.</a:t>
            </a:r>
          </a:p>
          <a:p>
            <a:pPr marL="461963" indent="0">
              <a:spcBef>
                <a:spcPts val="0"/>
              </a:spcBef>
              <a:spcAft>
                <a:spcPts val="600"/>
              </a:spcAft>
              <a:buNone/>
            </a:pPr>
            <a:r>
              <a:rPr lang="en-US" i="1" dirty="0" smtClean="0"/>
              <a:t>	Opportunity </a:t>
            </a:r>
            <a:r>
              <a:rPr lang="en-US" i="1" dirty="0"/>
              <a:t>to examine records</a:t>
            </a:r>
            <a:r>
              <a:rPr lang="en-US" dirty="0"/>
              <a:t>.  The parents of a child with a disability must be afforded, in accordance with the procedures of §§ 300.613 through 300.621, an opportunity to inspect and review all education records with respect to</a:t>
            </a:r>
            <a:r>
              <a:rPr lang="en-US" dirty="0" smtClean="0"/>
              <a:t>—</a:t>
            </a:r>
            <a:endParaRPr lang="en-US" dirty="0"/>
          </a:p>
          <a:p>
            <a:pPr marL="973138" indent="0">
              <a:spcBef>
                <a:spcPts val="0"/>
              </a:spcBef>
              <a:spcAft>
                <a:spcPts val="600"/>
              </a:spcAft>
              <a:buNone/>
            </a:pPr>
            <a:r>
              <a:rPr lang="en-US" dirty="0"/>
              <a:t>(1) The identification, evaluation, and educational placement of the child; </a:t>
            </a:r>
            <a:r>
              <a:rPr lang="en-US" dirty="0" smtClean="0"/>
              <a:t>and</a:t>
            </a:r>
            <a:endParaRPr lang="en-US" dirty="0"/>
          </a:p>
          <a:p>
            <a:pPr marL="973138" indent="0">
              <a:spcBef>
                <a:spcPts val="0"/>
              </a:spcBef>
              <a:buNone/>
            </a:pPr>
            <a:r>
              <a:rPr lang="en-US" dirty="0"/>
              <a:t>(2) The provision of FAPE to the child</a:t>
            </a:r>
            <a:r>
              <a:rPr lang="en-US" dirty="0" smtClean="0"/>
              <a:t>. (</a:t>
            </a:r>
            <a:r>
              <a:rPr lang="en-US" i="1" dirty="0" smtClean="0"/>
              <a:t>Idaho Special Education Manual</a:t>
            </a:r>
            <a:r>
              <a:rPr lang="en-US" dirty="0" smtClean="0"/>
              <a:t>, 2024 ed., p. 239)</a:t>
            </a:r>
            <a:endParaRPr lang="en-US" dirty="0"/>
          </a:p>
        </p:txBody>
      </p:sp>
    </p:spTree>
    <p:extLst>
      <p:ext uri="{BB962C8B-B14F-4D97-AF65-F5344CB8AC3E}">
        <p14:creationId xmlns:p14="http://schemas.microsoft.com/office/powerpoint/2010/main" val="25823155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RECORDS REQUESTS IN SUPPORT OF DISPUTES</a:t>
            </a:r>
            <a:endParaRPr lang="en-US" dirty="0"/>
          </a:p>
        </p:txBody>
      </p:sp>
      <p:sp>
        <p:nvSpPr>
          <p:cNvPr id="3" name="Content Placeholder 2"/>
          <p:cNvSpPr>
            <a:spLocks noGrp="1"/>
          </p:cNvSpPr>
          <p:nvPr>
            <p:ph idx="1"/>
          </p:nvPr>
        </p:nvSpPr>
        <p:spPr/>
        <p:txBody>
          <a:bodyPr/>
          <a:lstStyle/>
          <a:p>
            <a:r>
              <a:rPr lang="en-US" dirty="0"/>
              <a:t>Requests made under the IDEA</a:t>
            </a:r>
            <a:r>
              <a:rPr lang="en-US" dirty="0" smtClean="0"/>
              <a:t>:</a:t>
            </a:r>
          </a:p>
          <a:p>
            <a:pPr marL="461963" indent="-176213"/>
            <a:r>
              <a:rPr lang="en-US" dirty="0" smtClean="0"/>
              <a:t>Not </a:t>
            </a:r>
            <a:r>
              <a:rPr lang="en-US" dirty="0"/>
              <a:t>less than five (5) business days prior to a due process hearing, each party </a:t>
            </a:r>
            <a:r>
              <a:rPr lang="en-US" dirty="0" smtClean="0"/>
              <a:t>will disclose </a:t>
            </a:r>
            <a:r>
              <a:rPr lang="en-US" dirty="0"/>
              <a:t>to all other parties: evaluations completed by that date</a:t>
            </a:r>
            <a:r>
              <a:rPr lang="en-US" dirty="0" smtClean="0"/>
              <a:t>; recommendations </a:t>
            </a:r>
            <a:r>
              <a:rPr lang="en-US" dirty="0"/>
              <a:t>based on those evaluations intended to be used at </a:t>
            </a:r>
            <a:r>
              <a:rPr lang="en-US" dirty="0" smtClean="0"/>
              <a:t>the hearings</a:t>
            </a:r>
            <a:r>
              <a:rPr lang="en-US" dirty="0"/>
              <a:t>; copies of exhibits to be introduced; and a list of witnesses each </a:t>
            </a:r>
            <a:r>
              <a:rPr lang="en-US" dirty="0" smtClean="0"/>
              <a:t>party intends </a:t>
            </a:r>
            <a:r>
              <a:rPr lang="en-US" dirty="0"/>
              <a:t>to call at the </a:t>
            </a:r>
            <a:r>
              <a:rPr lang="en-US" dirty="0" smtClean="0"/>
              <a:t>hearing. (</a:t>
            </a:r>
            <a:r>
              <a:rPr lang="en-US" i="1" dirty="0" smtClean="0"/>
              <a:t>Manual</a:t>
            </a:r>
            <a:r>
              <a:rPr lang="en-US" dirty="0" smtClean="0"/>
              <a:t>, p. 239)</a:t>
            </a:r>
            <a:endParaRPr lang="en-US" dirty="0"/>
          </a:p>
        </p:txBody>
      </p:sp>
    </p:spTree>
    <p:extLst>
      <p:ext uri="{BB962C8B-B14F-4D97-AF65-F5344CB8AC3E}">
        <p14:creationId xmlns:p14="http://schemas.microsoft.com/office/powerpoint/2010/main" val="18544491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RECORDS REQUESTS IN SUPPORT OF DISPUTES</a:t>
            </a:r>
            <a:endParaRPr lang="en-US" dirty="0"/>
          </a:p>
        </p:txBody>
      </p:sp>
      <p:sp>
        <p:nvSpPr>
          <p:cNvPr id="3" name="Content Placeholder 2"/>
          <p:cNvSpPr>
            <a:spLocks noGrp="1"/>
          </p:cNvSpPr>
          <p:nvPr>
            <p:ph idx="1"/>
          </p:nvPr>
        </p:nvSpPr>
        <p:spPr/>
        <p:txBody>
          <a:bodyPr/>
          <a:lstStyle/>
          <a:p>
            <a:r>
              <a:rPr lang="en-US" dirty="0"/>
              <a:t>Requests made under </a:t>
            </a:r>
            <a:r>
              <a:rPr lang="en-US" dirty="0" smtClean="0"/>
              <a:t>FERPA:</a:t>
            </a:r>
          </a:p>
          <a:p>
            <a:pPr marL="365760" indent="0">
              <a:buNone/>
            </a:pPr>
            <a:r>
              <a:rPr lang="en-US" dirty="0"/>
              <a:t>FERPA requires that educational agencies and institutions comply with a request by a parent or eligible student for access to education records within a reasonable period of time, but not more than 45 days after receipt of a request.  Some </a:t>
            </a:r>
            <a:r>
              <a:rPr lang="en-US" dirty="0" smtClean="0"/>
              <a:t>states </a:t>
            </a:r>
            <a:r>
              <a:rPr lang="en-US" dirty="0"/>
              <a:t>have laws that may require that parents and eligible students be granted access in a shorter time period.  34 CFR § 99.10(b).</a:t>
            </a:r>
            <a:endParaRPr lang="en-US" dirty="0" smtClean="0"/>
          </a:p>
        </p:txBody>
      </p:sp>
    </p:spTree>
    <p:extLst>
      <p:ext uri="{BB962C8B-B14F-4D97-AF65-F5344CB8AC3E}">
        <p14:creationId xmlns:p14="http://schemas.microsoft.com/office/powerpoint/2010/main" val="24090667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RESPONDING TO IEE REQUESTS</a:t>
            </a:r>
            <a:endParaRPr lang="en-US" i="1" dirty="0"/>
          </a:p>
        </p:txBody>
      </p:sp>
      <p:sp>
        <p:nvSpPr>
          <p:cNvPr id="3" name="Text Placeholder 2"/>
          <p:cNvSpPr>
            <a:spLocks noGrp="1"/>
          </p:cNvSpPr>
          <p:nvPr>
            <p:ph type="body" idx="1"/>
          </p:nvPr>
        </p:nvSpPr>
        <p:spPr/>
        <p:txBody>
          <a:bodyPr/>
          <a:lstStyle/>
          <a:p>
            <a:r>
              <a:rPr lang="en-US" dirty="0" smtClean="0"/>
              <a:t>How to avoid litigation over </a:t>
            </a:r>
            <a:r>
              <a:rPr lang="en-US" dirty="0" smtClean="0"/>
              <a:t>an </a:t>
            </a:r>
            <a:r>
              <a:rPr lang="en-US" dirty="0" err="1" smtClean="0"/>
              <a:t>IEE</a:t>
            </a:r>
            <a:r>
              <a:rPr lang="en-US" dirty="0" smtClean="0"/>
              <a:t> </a:t>
            </a:r>
            <a:r>
              <a:rPr lang="en-US" dirty="0" smtClean="0"/>
              <a:t>request—or at least how to respond to them.</a:t>
            </a:r>
            <a:endParaRPr lang="en-US" dirty="0"/>
          </a:p>
        </p:txBody>
      </p:sp>
    </p:spTree>
    <p:extLst>
      <p:ext uri="{BB962C8B-B14F-4D97-AF65-F5344CB8AC3E}">
        <p14:creationId xmlns:p14="http://schemas.microsoft.com/office/powerpoint/2010/main" val="267390354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cap="none" dirty="0" smtClean="0"/>
              <a:t>IEEs</a:t>
            </a:r>
            <a:r>
              <a:rPr lang="en-US" i="1" cap="none" dirty="0"/>
              <a:t> </a:t>
            </a:r>
            <a:r>
              <a:rPr lang="en-US" i="1" cap="none" dirty="0" smtClean="0"/>
              <a:t>&amp; DISPUTE</a:t>
            </a:r>
            <a:r>
              <a:rPr lang="en-US" i="1" dirty="0" smtClean="0"/>
              <a:t> AVOIDANCE</a:t>
            </a:r>
            <a:endParaRPr lang="en-US" i="1" dirty="0"/>
          </a:p>
        </p:txBody>
      </p:sp>
      <p:sp>
        <p:nvSpPr>
          <p:cNvPr id="3" name="Content Placeholder 2"/>
          <p:cNvSpPr>
            <a:spLocks noGrp="1"/>
          </p:cNvSpPr>
          <p:nvPr>
            <p:ph idx="1"/>
          </p:nvPr>
        </p:nvSpPr>
        <p:spPr/>
        <p:txBody>
          <a:bodyPr/>
          <a:lstStyle/>
          <a:p>
            <a:r>
              <a:rPr lang="en-US" dirty="0" smtClean="0"/>
              <a:t>Hypothetical:  your District receives, out of the blue, a request for an “Independent Educational Evaluation”; what should you do?</a:t>
            </a:r>
          </a:p>
          <a:p>
            <a:r>
              <a:rPr lang="en-US" dirty="0" smtClean="0"/>
              <a:t>Again, if there is already an attorney working with your District, forward the request to that counsel.</a:t>
            </a:r>
          </a:p>
          <a:p>
            <a:r>
              <a:rPr lang="en-US" dirty="0" smtClean="0"/>
              <a:t>Next, the superintendent and the special education director should work collaboratively on responding to the request for IEE—perhaps even looping in the Board of Trustees.</a:t>
            </a:r>
            <a:endParaRPr lang="en-US" dirty="0"/>
          </a:p>
        </p:txBody>
      </p:sp>
    </p:spTree>
    <p:extLst>
      <p:ext uri="{BB962C8B-B14F-4D97-AF65-F5344CB8AC3E}">
        <p14:creationId xmlns:p14="http://schemas.microsoft.com/office/powerpoint/2010/main" val="10920787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ENSURING AND DOCUMENTING MEANINGFUL PARENTAL INPUT</a:t>
            </a:r>
            <a:endParaRPr lang="en-US" i="1" dirty="0"/>
          </a:p>
        </p:txBody>
      </p:sp>
      <p:sp>
        <p:nvSpPr>
          <p:cNvPr id="3" name="Text Placeholder 2"/>
          <p:cNvSpPr>
            <a:spLocks noGrp="1"/>
          </p:cNvSpPr>
          <p:nvPr>
            <p:ph type="body" idx="1"/>
          </p:nvPr>
        </p:nvSpPr>
        <p:spPr/>
        <p:txBody>
          <a:bodyPr/>
          <a:lstStyle/>
          <a:p>
            <a:r>
              <a:rPr lang="en-US" dirty="0" smtClean="0"/>
              <a:t>Your first and best line of defense.</a:t>
            </a:r>
            <a:endParaRPr lang="en-US" dirty="0"/>
          </a:p>
        </p:txBody>
      </p:sp>
    </p:spTree>
    <p:extLst>
      <p:ext uri="{BB962C8B-B14F-4D97-AF65-F5344CB8AC3E}">
        <p14:creationId xmlns:p14="http://schemas.microsoft.com/office/powerpoint/2010/main" val="134938671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cap="none" dirty="0" smtClean="0"/>
              <a:t>IEEs</a:t>
            </a:r>
            <a:r>
              <a:rPr lang="en-US" i="1" cap="none" dirty="0"/>
              <a:t> </a:t>
            </a:r>
            <a:r>
              <a:rPr lang="en-US" i="1" cap="none" dirty="0" smtClean="0"/>
              <a:t>&amp; DISPUTE</a:t>
            </a:r>
            <a:r>
              <a:rPr lang="en-US" i="1" dirty="0" smtClean="0"/>
              <a:t> AVOIDANCE</a:t>
            </a:r>
            <a:endParaRPr lang="en-US" i="1" dirty="0"/>
          </a:p>
        </p:txBody>
      </p:sp>
      <p:sp>
        <p:nvSpPr>
          <p:cNvPr id="3" name="Content Placeholder 2"/>
          <p:cNvSpPr>
            <a:spLocks noGrp="1"/>
          </p:cNvSpPr>
          <p:nvPr>
            <p:ph idx="1"/>
          </p:nvPr>
        </p:nvSpPr>
        <p:spPr>
          <a:xfrm>
            <a:off x="1534696" y="1853754"/>
            <a:ext cx="9520158" cy="3701472"/>
          </a:xfrm>
        </p:spPr>
        <p:txBody>
          <a:bodyPr>
            <a:normAutofit fontScale="85000" lnSpcReduction="10000"/>
          </a:bodyPr>
          <a:lstStyle/>
          <a:p>
            <a:r>
              <a:rPr lang="en-US" dirty="0" smtClean="0"/>
              <a:t>Not all requests for IEE are valid, but they all need to be responded to, via both a letter </a:t>
            </a:r>
            <a:r>
              <a:rPr lang="en-US" b="1" u="sng" dirty="0" smtClean="0"/>
              <a:t>and</a:t>
            </a:r>
            <a:r>
              <a:rPr lang="en-US" dirty="0" smtClean="0"/>
              <a:t> a Written Notice.  </a:t>
            </a:r>
          </a:p>
          <a:p>
            <a:r>
              <a:rPr lang="en-US" dirty="0"/>
              <a:t>T</a:t>
            </a:r>
            <a:r>
              <a:rPr lang="en-US" dirty="0" smtClean="0"/>
              <a:t>he </a:t>
            </a:r>
            <a:r>
              <a:rPr lang="en-US" i="1" dirty="0" smtClean="0"/>
              <a:t>Manual</a:t>
            </a:r>
            <a:r>
              <a:rPr lang="en-US" dirty="0" smtClean="0"/>
              <a:t> lays out the District’s responsibilities upon receipt of a request for IEE:</a:t>
            </a:r>
          </a:p>
          <a:p>
            <a:pPr marL="365760" indent="0">
              <a:spcBef>
                <a:spcPts val="0"/>
              </a:spcBef>
              <a:buNone/>
            </a:pPr>
            <a:r>
              <a:rPr lang="en-US" dirty="0"/>
              <a:t>If a parent/adult student requests an IEE at public expense, the district shall do one of</a:t>
            </a:r>
          </a:p>
          <a:p>
            <a:pPr marL="365760" indent="0">
              <a:spcBef>
                <a:spcPts val="0"/>
              </a:spcBef>
              <a:spcAft>
                <a:spcPts val="600"/>
              </a:spcAft>
              <a:buNone/>
            </a:pPr>
            <a:r>
              <a:rPr lang="en-US" dirty="0"/>
              <a:t>the following without unnecessary delay:</a:t>
            </a:r>
          </a:p>
          <a:p>
            <a:pPr marL="914400" indent="-452438">
              <a:spcBef>
                <a:spcPts val="0"/>
              </a:spcBef>
              <a:spcAft>
                <a:spcPts val="500"/>
              </a:spcAft>
              <a:buNone/>
            </a:pPr>
            <a:r>
              <a:rPr lang="en-US" dirty="0" smtClean="0"/>
              <a:t>a. Provide </a:t>
            </a:r>
            <a:r>
              <a:rPr lang="en-US" dirty="0"/>
              <a:t>the district’s IEE criteria and information about where an IEE may </a:t>
            </a:r>
            <a:r>
              <a:rPr lang="en-US" dirty="0" smtClean="0"/>
              <a:t>be obtained</a:t>
            </a:r>
            <a:r>
              <a:rPr lang="en-US" dirty="0"/>
              <a:t>.</a:t>
            </a:r>
          </a:p>
          <a:p>
            <a:pPr marL="688975" indent="-227013">
              <a:spcBef>
                <a:spcPts val="0"/>
              </a:spcBef>
              <a:buNone/>
            </a:pPr>
            <a:r>
              <a:rPr lang="en-US" dirty="0"/>
              <a:t>b. Request a due process hearing to show that the district’s evaluation </a:t>
            </a:r>
            <a:r>
              <a:rPr lang="en-US" dirty="0" smtClean="0"/>
              <a:t>is appropriate</a:t>
            </a:r>
            <a:r>
              <a:rPr lang="en-US" dirty="0"/>
              <a:t>. If the final hearing decision is that the district’s evaluation </a:t>
            </a:r>
            <a:r>
              <a:rPr lang="en-US" dirty="0" smtClean="0"/>
              <a:t>is appropriate</a:t>
            </a:r>
            <a:r>
              <a:rPr lang="en-US" dirty="0"/>
              <a:t>, the parent/adult student may pursue an IEE, but at his or her </a:t>
            </a:r>
            <a:r>
              <a:rPr lang="en-US" dirty="0" smtClean="0"/>
              <a:t>own expense</a:t>
            </a:r>
            <a:r>
              <a:rPr lang="en-US" dirty="0" smtClean="0"/>
              <a:t>. (</a:t>
            </a:r>
            <a:r>
              <a:rPr lang="en-US" i="1" dirty="0" smtClean="0"/>
              <a:t>Manual</a:t>
            </a:r>
            <a:r>
              <a:rPr lang="en-US" dirty="0" smtClean="0"/>
              <a:t>, p. 167)</a:t>
            </a:r>
            <a:endParaRPr lang="en-US" dirty="0"/>
          </a:p>
        </p:txBody>
      </p:sp>
    </p:spTree>
    <p:extLst>
      <p:ext uri="{BB962C8B-B14F-4D97-AF65-F5344CB8AC3E}">
        <p14:creationId xmlns:p14="http://schemas.microsoft.com/office/powerpoint/2010/main" val="301612383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cap="none" dirty="0" smtClean="0"/>
              <a:t>IEEs</a:t>
            </a:r>
            <a:r>
              <a:rPr lang="en-US" i="1" cap="none" dirty="0"/>
              <a:t> </a:t>
            </a:r>
            <a:r>
              <a:rPr lang="en-US" i="1" cap="none" dirty="0" smtClean="0"/>
              <a:t>&amp; DISPUTE</a:t>
            </a:r>
            <a:r>
              <a:rPr lang="en-US" i="1" dirty="0" smtClean="0"/>
              <a:t> AVOIDANCE</a:t>
            </a:r>
            <a:endParaRPr lang="en-US" i="1" dirty="0"/>
          </a:p>
        </p:txBody>
      </p:sp>
      <p:sp>
        <p:nvSpPr>
          <p:cNvPr id="3" name="Content Placeholder 2"/>
          <p:cNvSpPr>
            <a:spLocks noGrp="1"/>
          </p:cNvSpPr>
          <p:nvPr>
            <p:ph idx="1"/>
          </p:nvPr>
        </p:nvSpPr>
        <p:spPr/>
        <p:txBody>
          <a:bodyPr>
            <a:normAutofit/>
          </a:bodyPr>
          <a:lstStyle/>
          <a:p>
            <a:r>
              <a:rPr lang="en-US" dirty="0" smtClean="0"/>
              <a:t>The letter sent in response to an IEE request should, if granted, outline to the Parent:</a:t>
            </a:r>
          </a:p>
          <a:p>
            <a:pPr marL="365760" indent="0">
              <a:buNone/>
            </a:pPr>
            <a:r>
              <a:rPr lang="en-US" dirty="0"/>
              <a:t>1. the location for the evaluation;</a:t>
            </a:r>
          </a:p>
          <a:p>
            <a:pPr marL="365760" indent="0">
              <a:buNone/>
            </a:pPr>
            <a:r>
              <a:rPr lang="en-US" dirty="0"/>
              <a:t>2. the required qualifications of the examiner;</a:t>
            </a:r>
          </a:p>
          <a:p>
            <a:pPr marL="365760" indent="0">
              <a:buNone/>
            </a:pPr>
            <a:r>
              <a:rPr lang="en-US" dirty="0"/>
              <a:t>3. the eligibility requirements for the specific disability categories; and</a:t>
            </a:r>
          </a:p>
          <a:p>
            <a:pPr marL="628650" indent="-263525">
              <a:buNone/>
            </a:pPr>
            <a:r>
              <a:rPr lang="en-US" dirty="0"/>
              <a:t>4. reasonable cost containment criteria applicable to personnel for specified </a:t>
            </a:r>
            <a:r>
              <a:rPr lang="en-US" dirty="0" smtClean="0"/>
              <a:t>assessments to </a:t>
            </a:r>
            <a:r>
              <a:rPr lang="en-US" dirty="0"/>
              <a:t>eliminate unreasonably excessive fees.</a:t>
            </a:r>
          </a:p>
        </p:txBody>
      </p:sp>
    </p:spTree>
    <p:extLst>
      <p:ext uri="{BB962C8B-B14F-4D97-AF65-F5344CB8AC3E}">
        <p14:creationId xmlns:p14="http://schemas.microsoft.com/office/powerpoint/2010/main" val="222269082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cap="none" dirty="0" smtClean="0"/>
              <a:t>IEEs</a:t>
            </a:r>
            <a:r>
              <a:rPr lang="en-US" i="1" cap="none" dirty="0"/>
              <a:t> </a:t>
            </a:r>
            <a:r>
              <a:rPr lang="en-US" i="1" cap="none" dirty="0" smtClean="0"/>
              <a:t>&amp; DISPUTE</a:t>
            </a:r>
            <a:r>
              <a:rPr lang="en-US" i="1" dirty="0" smtClean="0"/>
              <a:t> AVOIDANCE</a:t>
            </a:r>
            <a:endParaRPr lang="en-US" i="1" dirty="0"/>
          </a:p>
        </p:txBody>
      </p:sp>
      <p:sp>
        <p:nvSpPr>
          <p:cNvPr id="3" name="Content Placeholder 2"/>
          <p:cNvSpPr>
            <a:spLocks noGrp="1"/>
          </p:cNvSpPr>
          <p:nvPr>
            <p:ph idx="1"/>
          </p:nvPr>
        </p:nvSpPr>
        <p:spPr/>
        <p:txBody>
          <a:bodyPr>
            <a:normAutofit/>
          </a:bodyPr>
          <a:lstStyle/>
          <a:p>
            <a:r>
              <a:rPr lang="en-US" dirty="0"/>
              <a:t>Upon </a:t>
            </a:r>
            <a:r>
              <a:rPr lang="en-US" dirty="0" smtClean="0"/>
              <a:t>request, a </a:t>
            </a:r>
            <a:r>
              <a:rPr lang="en-US" dirty="0"/>
              <a:t>list of qualified examiners who can conduct an IEE will be </a:t>
            </a:r>
            <a:r>
              <a:rPr lang="en-US" dirty="0" smtClean="0"/>
              <a:t>provided by the District.</a:t>
            </a:r>
          </a:p>
          <a:p>
            <a:r>
              <a:rPr lang="en-US" dirty="0" smtClean="0"/>
              <a:t>Whether an IEE is granted or denied, a Written Notice documenting the decision should go out.</a:t>
            </a:r>
          </a:p>
          <a:p>
            <a:r>
              <a:rPr lang="en-US" dirty="0" smtClean="0"/>
              <a:t>The Parent should identify </a:t>
            </a:r>
            <a:r>
              <a:rPr lang="en-US" dirty="0"/>
              <a:t>the specific </a:t>
            </a:r>
            <a:r>
              <a:rPr lang="en-US" dirty="0" smtClean="0"/>
              <a:t>assessment </a:t>
            </a:r>
            <a:r>
              <a:rPr lang="en-US" dirty="0"/>
              <a:t>or evaluation with which </a:t>
            </a:r>
            <a:r>
              <a:rPr lang="en-US" dirty="0" smtClean="0"/>
              <a:t>he or she disagrees.</a:t>
            </a:r>
          </a:p>
          <a:p>
            <a:r>
              <a:rPr lang="en-US" dirty="0" smtClean="0"/>
              <a:t>If the Parent has not, the request for IEE may be premature, and that should be documented via Written Notice.</a:t>
            </a:r>
            <a:endParaRPr lang="en-US" dirty="0"/>
          </a:p>
        </p:txBody>
      </p:sp>
    </p:spTree>
    <p:extLst>
      <p:ext uri="{BB962C8B-B14F-4D97-AF65-F5344CB8AC3E}">
        <p14:creationId xmlns:p14="http://schemas.microsoft.com/office/powerpoint/2010/main" val="32680217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cap="none" dirty="0" smtClean="0"/>
              <a:t>IEEs</a:t>
            </a:r>
            <a:r>
              <a:rPr lang="en-US" i="1" cap="none" dirty="0"/>
              <a:t> </a:t>
            </a:r>
            <a:r>
              <a:rPr lang="en-US" i="1" cap="none" dirty="0" smtClean="0"/>
              <a:t>&amp; DISPUTE</a:t>
            </a:r>
            <a:r>
              <a:rPr lang="en-US" i="1" dirty="0" smtClean="0"/>
              <a:t> AVOIDANCE</a:t>
            </a:r>
            <a:endParaRPr lang="en-US" i="1" dirty="0"/>
          </a:p>
        </p:txBody>
      </p:sp>
      <p:sp>
        <p:nvSpPr>
          <p:cNvPr id="3" name="Content Placeholder 2"/>
          <p:cNvSpPr>
            <a:spLocks noGrp="1"/>
          </p:cNvSpPr>
          <p:nvPr>
            <p:ph idx="1"/>
          </p:nvPr>
        </p:nvSpPr>
        <p:spPr>
          <a:xfrm>
            <a:off x="1534696" y="1853754"/>
            <a:ext cx="9520158" cy="3819459"/>
          </a:xfrm>
        </p:spPr>
        <p:txBody>
          <a:bodyPr>
            <a:normAutofit fontScale="92500" lnSpcReduction="20000"/>
          </a:bodyPr>
          <a:lstStyle/>
          <a:p>
            <a:pPr marL="365760" indent="0">
              <a:buNone/>
            </a:pPr>
            <a:r>
              <a:rPr lang="en-US" dirty="0"/>
              <a:t>A school has the right in the first instance to obtain a comprehensive evaluation upon which to structure a student’s IEP, and only if the child’s parents believe that the evaluation is insufficient can they seek an IEE at public expense for the school's additional consideration. The publicly funded IEE protects parents’ ability to contribute and have their voices heard; but this right arises in response to school action, it does not preempt it. Nor does it give parents the first and final word. The school, as a beneficiary of federal funds, has the right and obligation to conduct an evaluation in the first instance and to prove that its evaluation was appropriate. Only when those established procedures fall short does a parent get an IEE at public expense. </a:t>
            </a:r>
          </a:p>
          <a:p>
            <a:pPr marL="365760" indent="0">
              <a:buNone/>
            </a:pPr>
            <a:r>
              <a:rPr lang="en-US" i="1" dirty="0"/>
              <a:t>D.S. By &amp; Through M.S. v. Trumbull Bd. of Educ.</a:t>
            </a:r>
            <a:r>
              <a:rPr lang="en-US" dirty="0"/>
              <a:t>, 975 F.3d 152, 165 (2d Cir. 2020) (citing </a:t>
            </a:r>
            <a:r>
              <a:rPr lang="en-US" i="1" dirty="0"/>
              <a:t>Schaffer ex rel. Schaffer v. Weast</a:t>
            </a:r>
            <a:r>
              <a:rPr lang="en-US" dirty="0"/>
              <a:t>, 546 U.S. 49, 60-61 (2005</a:t>
            </a:r>
            <a:r>
              <a:rPr lang="en-US" dirty="0" smtClean="0"/>
              <a:t>)).</a:t>
            </a:r>
            <a:endParaRPr lang="en-US" dirty="0"/>
          </a:p>
        </p:txBody>
      </p:sp>
    </p:spTree>
    <p:extLst>
      <p:ext uri="{BB962C8B-B14F-4D97-AF65-F5344CB8AC3E}">
        <p14:creationId xmlns:p14="http://schemas.microsoft.com/office/powerpoint/2010/main" val="296873696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cap="none" dirty="0" smtClean="0"/>
              <a:t>IEEs</a:t>
            </a:r>
            <a:r>
              <a:rPr lang="en-US" i="1" cap="none" dirty="0"/>
              <a:t> </a:t>
            </a:r>
            <a:r>
              <a:rPr lang="en-US" i="1" cap="none" dirty="0" smtClean="0"/>
              <a:t>&amp; DISPUTE</a:t>
            </a:r>
            <a:r>
              <a:rPr lang="en-US" i="1" dirty="0" smtClean="0"/>
              <a:t> AVOIDANCE</a:t>
            </a:r>
            <a:endParaRPr lang="en-US" i="1" dirty="0"/>
          </a:p>
        </p:txBody>
      </p:sp>
      <p:sp>
        <p:nvSpPr>
          <p:cNvPr id="3" name="Content Placeholder 2"/>
          <p:cNvSpPr>
            <a:spLocks noGrp="1"/>
          </p:cNvSpPr>
          <p:nvPr>
            <p:ph idx="1"/>
          </p:nvPr>
        </p:nvSpPr>
        <p:spPr>
          <a:xfrm>
            <a:off x="1446206" y="1853754"/>
            <a:ext cx="9520158" cy="3888285"/>
          </a:xfrm>
        </p:spPr>
        <p:txBody>
          <a:bodyPr>
            <a:normAutofit fontScale="85000" lnSpcReduction="20000"/>
          </a:bodyPr>
          <a:lstStyle/>
          <a:p>
            <a:pPr marL="365760" indent="0">
              <a:buNone/>
            </a:pPr>
            <a:r>
              <a:rPr lang="en-US" dirty="0" smtClean="0"/>
              <a:t>More IEE cases:</a:t>
            </a:r>
          </a:p>
          <a:p>
            <a:pPr marL="708660" indent="-342900"/>
            <a:r>
              <a:rPr lang="en-US" i="1" dirty="0"/>
              <a:t>P.P. ex rel. Michael P. v. West Chester Area Sch. Dist</a:t>
            </a:r>
            <a:r>
              <a:rPr lang="en-US" dirty="0"/>
              <a:t>., 585 F.3d 727, 740 (3d Cir. 2009) (“A parent has the right to an IEE at public expense if the parent disagrees with the evaluation obtained by the school</a:t>
            </a:r>
            <a:r>
              <a:rPr lang="en-US" dirty="0" smtClean="0"/>
              <a:t>.”)</a:t>
            </a:r>
            <a:endParaRPr lang="en-US" dirty="0"/>
          </a:p>
          <a:p>
            <a:pPr marL="708660" indent="-342900"/>
            <a:r>
              <a:rPr lang="en-US" i="1" dirty="0"/>
              <a:t>G.J. ex rel. E.J. v. Muscogee Cnty. Sch. Dist</a:t>
            </a:r>
            <a:r>
              <a:rPr lang="en-US" dirty="0"/>
              <a:t>., 704 F. Supp. 2d 1299, 1309-10 (M.D. Ga. 2010) (where school district did not obtain reevaluation of student because of parent’s refusal to consent, parent had no right to publicly funded </a:t>
            </a:r>
            <a:r>
              <a:rPr lang="en-US" dirty="0" err="1" smtClean="0"/>
              <a:t>IEE</a:t>
            </a:r>
            <a:r>
              <a:rPr lang="en-US" dirty="0" smtClean="0"/>
              <a:t>).</a:t>
            </a:r>
            <a:endParaRPr lang="en-US" dirty="0" smtClean="0"/>
          </a:p>
          <a:p>
            <a:pPr marL="708660" indent="-342900"/>
            <a:r>
              <a:rPr lang="en-US" i="1" dirty="0" smtClean="0"/>
              <a:t>C.S</a:t>
            </a:r>
            <a:r>
              <a:rPr lang="en-US" i="1" dirty="0"/>
              <a:t>. ex rel. Sundberg v. Governing Bd. Of Riverside Unified Sch. Dist</a:t>
            </a:r>
            <a:r>
              <a:rPr lang="en-US" dirty="0"/>
              <a:t>., 321 Fed. App’x 630, 631-32 (9th Cir. 2009) (upholding District Court’s denial of parental claim for reimbursement of costs of an IEE where the record demonstrated that, contrary to the requirements of 34 C.F.R. § 300.502(b), the parents submitted their request for an IEE at public expense before school district had conducted its evaluation of the student</a:t>
            </a:r>
            <a:r>
              <a:rPr lang="en-US" dirty="0" smtClean="0"/>
              <a:t>).</a:t>
            </a:r>
            <a:endParaRPr lang="en-US" dirty="0"/>
          </a:p>
        </p:txBody>
      </p:sp>
    </p:spTree>
    <p:extLst>
      <p:ext uri="{BB962C8B-B14F-4D97-AF65-F5344CB8AC3E}">
        <p14:creationId xmlns:p14="http://schemas.microsoft.com/office/powerpoint/2010/main" val="268901279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BEST PRACTICES FOR SRO/LAW ENFORCEMENT INVOLVEMENT IN DISCIPLINARY ISSUES WITH STUDENTS WITH DISABILITIES</a:t>
            </a:r>
            <a:endParaRPr lang="en-US" i="1" dirty="0"/>
          </a:p>
        </p:txBody>
      </p:sp>
      <p:sp>
        <p:nvSpPr>
          <p:cNvPr id="3" name="Text Placeholder 2"/>
          <p:cNvSpPr>
            <a:spLocks noGrp="1"/>
          </p:cNvSpPr>
          <p:nvPr>
            <p:ph type="body" idx="1"/>
          </p:nvPr>
        </p:nvSpPr>
        <p:spPr/>
        <p:txBody>
          <a:bodyPr/>
          <a:lstStyle/>
          <a:p>
            <a:r>
              <a:rPr lang="en-US" dirty="0" smtClean="0"/>
              <a:t>How to avoid disputes arising from police involvement.</a:t>
            </a:r>
            <a:endParaRPr lang="en-US" dirty="0"/>
          </a:p>
        </p:txBody>
      </p:sp>
    </p:spTree>
    <p:extLst>
      <p:ext uri="{BB962C8B-B14F-4D97-AF65-F5344CB8AC3E}">
        <p14:creationId xmlns:p14="http://schemas.microsoft.com/office/powerpoint/2010/main" val="20576399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SRO/LAW ENFORCEMENT INVOLVEMENT</a:t>
            </a:r>
            <a:endParaRPr lang="en-US" i="1" dirty="0"/>
          </a:p>
        </p:txBody>
      </p:sp>
      <p:sp>
        <p:nvSpPr>
          <p:cNvPr id="3" name="Content Placeholder 2"/>
          <p:cNvSpPr>
            <a:spLocks noGrp="1"/>
          </p:cNvSpPr>
          <p:nvPr>
            <p:ph idx="1"/>
          </p:nvPr>
        </p:nvSpPr>
        <p:spPr/>
        <p:txBody>
          <a:bodyPr>
            <a:normAutofit/>
          </a:bodyPr>
          <a:lstStyle/>
          <a:p>
            <a:r>
              <a:rPr lang="en-US" dirty="0" smtClean="0"/>
              <a:t>Best </a:t>
            </a:r>
            <a:r>
              <a:rPr lang="en-US" dirty="0"/>
              <a:t>practices for SRO/law </a:t>
            </a:r>
            <a:r>
              <a:rPr lang="en-US" dirty="0" smtClean="0"/>
              <a:t>enforcement (“LE”) </a:t>
            </a:r>
            <a:r>
              <a:rPr lang="en-US" dirty="0"/>
              <a:t>involvement in disciplinary issues with students with </a:t>
            </a:r>
            <a:r>
              <a:rPr lang="en-US" dirty="0" smtClean="0"/>
              <a:t>disabilities—and avoiding common pitfalls.</a:t>
            </a:r>
          </a:p>
          <a:p>
            <a:r>
              <a:rPr lang="en-US" dirty="0" smtClean="0"/>
              <a:t>Firstly, be aware that looping in SROs and LE can sometimes create more of an issue than it solves.</a:t>
            </a:r>
          </a:p>
          <a:p>
            <a:r>
              <a:rPr lang="en-US" dirty="0" smtClean="0"/>
              <a:t>Administration may often be quite insistent on involving LE, and you will need to remind them of the obligation to provide FAPE and abide by the IDEA.</a:t>
            </a:r>
          </a:p>
          <a:p>
            <a:r>
              <a:rPr lang="en-US" dirty="0" smtClean="0"/>
              <a:t>Recruit your attorney(s) to relay this message.</a:t>
            </a:r>
          </a:p>
        </p:txBody>
      </p:sp>
    </p:spTree>
    <p:extLst>
      <p:ext uri="{BB962C8B-B14F-4D97-AF65-F5344CB8AC3E}">
        <p14:creationId xmlns:p14="http://schemas.microsoft.com/office/powerpoint/2010/main" val="181552579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SRO/LE INVOLVEMENT</a:t>
            </a:r>
            <a:endParaRPr lang="en-US" i="1" dirty="0"/>
          </a:p>
        </p:txBody>
      </p:sp>
      <p:sp>
        <p:nvSpPr>
          <p:cNvPr id="3" name="Content Placeholder 2"/>
          <p:cNvSpPr>
            <a:spLocks noGrp="1"/>
          </p:cNvSpPr>
          <p:nvPr>
            <p:ph idx="1"/>
          </p:nvPr>
        </p:nvSpPr>
        <p:spPr>
          <a:xfrm>
            <a:off x="1534695" y="1779640"/>
            <a:ext cx="9624917" cy="3795250"/>
          </a:xfrm>
        </p:spPr>
        <p:txBody>
          <a:bodyPr>
            <a:noAutofit/>
          </a:bodyPr>
          <a:lstStyle/>
          <a:p>
            <a:pPr>
              <a:spcBef>
                <a:spcPts val="0"/>
              </a:spcBef>
            </a:pPr>
            <a:r>
              <a:rPr lang="en-US" sz="1600" dirty="0"/>
              <a:t>Federal education law does not prohibit districts from reporting crimes to </a:t>
            </a:r>
            <a:r>
              <a:rPr lang="en-US" sz="1600" dirty="0" smtClean="0"/>
              <a:t>law enforcement</a:t>
            </a:r>
            <a:r>
              <a:rPr lang="en-US" sz="1600" dirty="0"/>
              <a:t> </a:t>
            </a:r>
            <a:r>
              <a:rPr lang="en-US" sz="1600" dirty="0" smtClean="0"/>
              <a:t>personnel.</a:t>
            </a:r>
          </a:p>
          <a:p>
            <a:pPr>
              <a:spcBef>
                <a:spcPts val="0"/>
              </a:spcBef>
            </a:pPr>
            <a:r>
              <a:rPr lang="en-US" sz="1600" dirty="0"/>
              <a:t>Under the IDEA, school districts may summon </a:t>
            </a:r>
            <a:r>
              <a:rPr lang="en-US" sz="1600" dirty="0" smtClean="0"/>
              <a:t>authorities </a:t>
            </a:r>
            <a:r>
              <a:rPr lang="en-US" sz="1600" dirty="0"/>
              <a:t>in response to any criminal activity of IDEA-eligible students. The relevant IDEA provision provides, </a:t>
            </a:r>
            <a:r>
              <a:rPr lang="en-US" sz="1600" dirty="0" smtClean="0"/>
              <a:t>“Nothing </a:t>
            </a:r>
            <a:r>
              <a:rPr lang="en-US" sz="1600" dirty="0"/>
              <a:t>in [Part B] shall be construed to prohibit an agency from reporting a crime committed by a child with a disability to appropriate authorities or to prevent State </a:t>
            </a:r>
            <a:r>
              <a:rPr lang="en-US" sz="1600" dirty="0" smtClean="0"/>
              <a:t>law enforcement </a:t>
            </a:r>
            <a:r>
              <a:rPr lang="en-US" sz="1600" dirty="0"/>
              <a:t>and judicial authorities from exercising their responsibilities with regard to the application of federal and state law to crimes committed by a child with a disability</a:t>
            </a:r>
            <a:r>
              <a:rPr lang="en-US" sz="1600" dirty="0" smtClean="0"/>
              <a:t>.” </a:t>
            </a:r>
            <a:r>
              <a:rPr lang="en-US" sz="1600" dirty="0"/>
              <a:t>20 USC 1415 (k)(6); 34 CFR 300.535 (a). </a:t>
            </a:r>
            <a:endParaRPr lang="en-US" sz="1600" dirty="0" smtClean="0"/>
          </a:p>
          <a:p>
            <a:pPr>
              <a:spcBef>
                <a:spcPts val="0"/>
              </a:spcBef>
            </a:pPr>
            <a:r>
              <a:rPr lang="en-US" sz="1600" i="1" dirty="0" smtClean="0"/>
              <a:t>See</a:t>
            </a:r>
            <a:r>
              <a:rPr lang="en-US" sz="1600" i="1" dirty="0"/>
              <a:t>, e.g., Northside Indep. Sch. Dist</a:t>
            </a:r>
            <a:r>
              <a:rPr lang="en-US" sz="1600" dirty="0"/>
              <a:t>., 28 IDELR 1118 (SEA TX 1998) (stating that the IDEA permits districts to report crimes committed by students with disabilities to </a:t>
            </a:r>
            <a:r>
              <a:rPr lang="en-US" sz="1600" dirty="0" smtClean="0"/>
              <a:t>law enforcement); </a:t>
            </a:r>
            <a:r>
              <a:rPr lang="en-US" sz="1600" i="1" dirty="0"/>
              <a:t>Poteet Indep. Sch. Dist</a:t>
            </a:r>
            <a:r>
              <a:rPr lang="en-US" sz="1600" dirty="0"/>
              <a:t>., 29 IDELR 423 (SEA TX 1998) (finding that a </a:t>
            </a:r>
            <a:r>
              <a:rPr lang="en-US" sz="1600" dirty="0" smtClean="0"/>
              <a:t>district’s </a:t>
            </a:r>
            <a:r>
              <a:rPr lang="en-US" sz="1600" dirty="0"/>
              <a:t>decision to report a </a:t>
            </a:r>
            <a:r>
              <a:rPr lang="en-US" sz="1600" dirty="0" smtClean="0"/>
              <a:t>student’s </a:t>
            </a:r>
            <a:r>
              <a:rPr lang="en-US" sz="1600" dirty="0"/>
              <a:t>truancy without first making a manifestation determination was not a violation of the IDEA); and </a:t>
            </a:r>
            <a:r>
              <a:rPr lang="en-US" sz="1600" i="1" dirty="0"/>
              <a:t>Washington Twp. Bd. of Educ</a:t>
            </a:r>
            <a:r>
              <a:rPr lang="en-US" sz="1600" dirty="0"/>
              <a:t>., 115 LRP 3499 (SEA NJ 12/23/14) (noting that a district appropriately </a:t>
            </a:r>
            <a:r>
              <a:rPr lang="en-US" sz="1600" dirty="0" smtClean="0"/>
              <a:t>involved </a:t>
            </a:r>
            <a:r>
              <a:rPr lang="en-US" sz="1600" dirty="0"/>
              <a:t>law enforcement </a:t>
            </a:r>
            <a:r>
              <a:rPr lang="en-US" sz="1600" dirty="0" smtClean="0"/>
              <a:t>when </a:t>
            </a:r>
            <a:r>
              <a:rPr lang="en-US" sz="1600" dirty="0"/>
              <a:t>school officials learned that a student made </a:t>
            </a:r>
            <a:r>
              <a:rPr lang="en-US" sz="1600" dirty="0" smtClean="0"/>
              <a:t>“Columbine-like” </a:t>
            </a:r>
            <a:r>
              <a:rPr lang="en-US" sz="1600" dirty="0"/>
              <a:t>threats).</a:t>
            </a:r>
          </a:p>
        </p:txBody>
      </p:sp>
    </p:spTree>
    <p:extLst>
      <p:ext uri="{BB962C8B-B14F-4D97-AF65-F5344CB8AC3E}">
        <p14:creationId xmlns:p14="http://schemas.microsoft.com/office/powerpoint/2010/main" val="54045156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SRO/LE INVOLVEMENT</a:t>
            </a:r>
            <a:endParaRPr lang="en-US" i="1" dirty="0"/>
          </a:p>
        </p:txBody>
      </p:sp>
      <p:sp>
        <p:nvSpPr>
          <p:cNvPr id="3" name="Content Placeholder 2"/>
          <p:cNvSpPr>
            <a:spLocks noGrp="1"/>
          </p:cNvSpPr>
          <p:nvPr>
            <p:ph idx="1"/>
          </p:nvPr>
        </p:nvSpPr>
        <p:spPr/>
        <p:txBody>
          <a:bodyPr>
            <a:normAutofit/>
          </a:bodyPr>
          <a:lstStyle/>
          <a:p>
            <a:r>
              <a:rPr lang="en-US" sz="2400" dirty="0"/>
              <a:t>A district does not have to notify the parents or otherwise comply with the </a:t>
            </a:r>
            <a:r>
              <a:rPr lang="en-US" sz="2400" dirty="0" smtClean="0"/>
              <a:t>IDEA’s </a:t>
            </a:r>
            <a:r>
              <a:rPr lang="en-US" sz="2400" dirty="0"/>
              <a:t>procedural safeguards prior to reporting a crime. 64 Fed. Reg. 12,631 (1999). This means that notice to the parents and a multidisciplinary team meeting are not required before reporting the criminal activity committed by a student with a disability</a:t>
            </a:r>
            <a:r>
              <a:rPr lang="en-US" sz="2400" dirty="0" smtClean="0"/>
              <a:t>.</a:t>
            </a:r>
            <a:endParaRPr lang="en-US" sz="2400" dirty="0"/>
          </a:p>
        </p:txBody>
      </p:sp>
    </p:spTree>
    <p:extLst>
      <p:ext uri="{BB962C8B-B14F-4D97-AF65-F5344CB8AC3E}">
        <p14:creationId xmlns:p14="http://schemas.microsoft.com/office/powerpoint/2010/main" val="305622930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SRO/LE INVOLVEMENT</a:t>
            </a:r>
            <a:endParaRPr lang="en-US" i="1" dirty="0"/>
          </a:p>
        </p:txBody>
      </p:sp>
      <p:sp>
        <p:nvSpPr>
          <p:cNvPr id="3" name="Content Placeholder 2"/>
          <p:cNvSpPr>
            <a:spLocks noGrp="1"/>
          </p:cNvSpPr>
          <p:nvPr>
            <p:ph idx="1"/>
          </p:nvPr>
        </p:nvSpPr>
        <p:spPr/>
        <p:txBody>
          <a:bodyPr>
            <a:normAutofit/>
          </a:bodyPr>
          <a:lstStyle/>
          <a:p>
            <a:r>
              <a:rPr lang="en-US" dirty="0" smtClean="0"/>
              <a:t>It </a:t>
            </a:r>
            <a:r>
              <a:rPr lang="en-US" dirty="0"/>
              <a:t>is also possible that state law compels a district to contact </a:t>
            </a:r>
            <a:r>
              <a:rPr lang="en-US" dirty="0" smtClean="0"/>
              <a:t>law </a:t>
            </a:r>
            <a:r>
              <a:rPr lang="en-US" dirty="0"/>
              <a:t>enforcement </a:t>
            </a:r>
            <a:r>
              <a:rPr lang="en-US" dirty="0" smtClean="0"/>
              <a:t>authorities </a:t>
            </a:r>
            <a:r>
              <a:rPr lang="en-US" dirty="0"/>
              <a:t>when the student puts himself or others in danger. </a:t>
            </a:r>
            <a:r>
              <a:rPr lang="en-US" i="1" dirty="0"/>
              <a:t>See, e.g., Gateway (CA) Unified Sch. Dist.</a:t>
            </a:r>
            <a:r>
              <a:rPr lang="en-US" dirty="0"/>
              <a:t>, 24 IDELR 80 (OCR 1995) (finding that state law required a district to call the police when a student with a disability threatened to harm himself); and </a:t>
            </a:r>
            <a:r>
              <a:rPr lang="en-US" i="1" dirty="0"/>
              <a:t>Northside Indep. Sch. Dist.</a:t>
            </a:r>
            <a:r>
              <a:rPr lang="en-US" dirty="0"/>
              <a:t>, 28 IDELR 1118 (SEA TX 1998) (stating that a district did not violate Section 504 or Title II when it only called the police, and not the parents, when staffers suspected the student was a danger to himself</a:t>
            </a:r>
            <a:r>
              <a:rPr lang="en-US" dirty="0" smtClean="0"/>
              <a:t>).</a:t>
            </a:r>
            <a:endParaRPr lang="en-US" dirty="0"/>
          </a:p>
          <a:p>
            <a:endParaRPr lang="en-US" dirty="0"/>
          </a:p>
        </p:txBody>
      </p:sp>
    </p:spTree>
    <p:extLst>
      <p:ext uri="{BB962C8B-B14F-4D97-AF65-F5344CB8AC3E}">
        <p14:creationId xmlns:p14="http://schemas.microsoft.com/office/powerpoint/2010/main" val="31498829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AVOIDING DISPUTES</a:t>
            </a:r>
            <a:endParaRPr lang="en-US" i="1" dirty="0"/>
          </a:p>
        </p:txBody>
      </p:sp>
      <p:sp>
        <p:nvSpPr>
          <p:cNvPr id="3" name="Content Placeholder 2"/>
          <p:cNvSpPr>
            <a:spLocks noGrp="1"/>
          </p:cNvSpPr>
          <p:nvPr>
            <p:ph idx="1"/>
          </p:nvPr>
        </p:nvSpPr>
        <p:spPr/>
        <p:txBody>
          <a:bodyPr>
            <a:normAutofit/>
          </a:bodyPr>
          <a:lstStyle/>
          <a:p>
            <a:r>
              <a:rPr lang="en-US" sz="2400" dirty="0" smtClean="0"/>
              <a:t>We know that the IDEA encourages parental involvement and input.  </a:t>
            </a:r>
          </a:p>
          <a:p>
            <a:r>
              <a:rPr lang="en-US" sz="2400" dirty="0" smtClean="0"/>
              <a:t>So, this is likely something you are already practicing, and should continue to engage in at every step: child find, pre-eligibility assessments, eligibility meetings, IEP Team meetings, and MDRs. </a:t>
            </a:r>
          </a:p>
          <a:p>
            <a:r>
              <a:rPr lang="en-US" sz="2400" dirty="0" smtClean="0"/>
              <a:t>But what does the IDEA, and the case law interpreting it, contemplate as being encompassed in parental input?</a:t>
            </a:r>
            <a:endParaRPr lang="en-US" sz="2400" dirty="0"/>
          </a:p>
        </p:txBody>
      </p:sp>
    </p:spTree>
    <p:extLst>
      <p:ext uri="{BB962C8B-B14F-4D97-AF65-F5344CB8AC3E}">
        <p14:creationId xmlns:p14="http://schemas.microsoft.com/office/powerpoint/2010/main" val="420440409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SRO/LE INVOLVEMENT</a:t>
            </a:r>
            <a:endParaRPr lang="en-US" i="1" dirty="0"/>
          </a:p>
        </p:txBody>
      </p:sp>
      <p:sp>
        <p:nvSpPr>
          <p:cNvPr id="3" name="Content Placeholder 2"/>
          <p:cNvSpPr>
            <a:spLocks noGrp="1"/>
          </p:cNvSpPr>
          <p:nvPr>
            <p:ph idx="1"/>
          </p:nvPr>
        </p:nvSpPr>
        <p:spPr/>
        <p:txBody>
          <a:bodyPr/>
          <a:lstStyle/>
          <a:p>
            <a:r>
              <a:rPr lang="en-US" dirty="0" smtClean="0"/>
              <a:t>Avoid agreeing, particularly in the IEP or BIP, to contact Parent first before any disciplinary measure is taken.</a:t>
            </a:r>
          </a:p>
          <a:p>
            <a:r>
              <a:rPr lang="en-US" dirty="0" smtClean="0"/>
              <a:t>Also avoid agreeing in an IEP or BIP that any discipline will be dispensed within some pre-ordained period of time.</a:t>
            </a:r>
          </a:p>
          <a:p>
            <a:r>
              <a:rPr lang="en-US" dirty="0" smtClean="0"/>
              <a:t>Avoid using SROs/LE to do an end-run around the IDEA.</a:t>
            </a:r>
          </a:p>
          <a:p>
            <a:r>
              <a:rPr lang="en-US" dirty="0" smtClean="0"/>
              <a:t>A removal from school due to, e.g., detention, trespass, probation, etc., does not necessarily absolve the District of providing FAPE.</a:t>
            </a:r>
            <a:endParaRPr lang="en-US" dirty="0"/>
          </a:p>
        </p:txBody>
      </p:sp>
    </p:spTree>
    <p:extLst>
      <p:ext uri="{BB962C8B-B14F-4D97-AF65-F5344CB8AC3E}">
        <p14:creationId xmlns:p14="http://schemas.microsoft.com/office/powerpoint/2010/main" val="333222564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SRO/LE INVOLVEMENT</a:t>
            </a:r>
            <a:endParaRPr lang="en-US" i="1" dirty="0"/>
          </a:p>
        </p:txBody>
      </p:sp>
      <p:sp>
        <p:nvSpPr>
          <p:cNvPr id="3" name="Content Placeholder 2"/>
          <p:cNvSpPr>
            <a:spLocks noGrp="1"/>
          </p:cNvSpPr>
          <p:nvPr>
            <p:ph idx="1"/>
          </p:nvPr>
        </p:nvSpPr>
        <p:spPr/>
        <p:txBody>
          <a:bodyPr>
            <a:normAutofit/>
          </a:bodyPr>
          <a:lstStyle/>
          <a:p>
            <a:r>
              <a:rPr lang="en-US" dirty="0" smtClean="0"/>
              <a:t>Hypothetical:</a:t>
            </a:r>
          </a:p>
          <a:p>
            <a:pPr lvl="1"/>
            <a:r>
              <a:rPr lang="en-US" sz="2400" dirty="0" smtClean="0"/>
              <a:t>Student A.B., a student on an IEP, hits or pushes Student C.D.  Student C.D.’s Parents pursue and obtain a protective order stating A.B. must stay 500 feet away from C.D. </a:t>
            </a:r>
          </a:p>
          <a:p>
            <a:pPr lvl="1"/>
            <a:r>
              <a:rPr lang="en-US" sz="2400" dirty="0" smtClean="0"/>
              <a:t>What do you do?</a:t>
            </a:r>
          </a:p>
        </p:txBody>
      </p:sp>
    </p:spTree>
    <p:extLst>
      <p:ext uri="{BB962C8B-B14F-4D97-AF65-F5344CB8AC3E}">
        <p14:creationId xmlns:p14="http://schemas.microsoft.com/office/powerpoint/2010/main" val="341215461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SRO/LE INVOLVEMENT</a:t>
            </a:r>
            <a:endParaRPr lang="en-US" i="1" dirty="0"/>
          </a:p>
        </p:txBody>
      </p:sp>
      <p:sp>
        <p:nvSpPr>
          <p:cNvPr id="3" name="Content Placeholder 2"/>
          <p:cNvSpPr>
            <a:spLocks noGrp="1"/>
          </p:cNvSpPr>
          <p:nvPr>
            <p:ph idx="1"/>
          </p:nvPr>
        </p:nvSpPr>
        <p:spPr/>
        <p:txBody>
          <a:bodyPr>
            <a:normAutofit/>
          </a:bodyPr>
          <a:lstStyle/>
          <a:p>
            <a:r>
              <a:rPr lang="en-US" dirty="0" smtClean="0"/>
              <a:t>Hypothetical:</a:t>
            </a:r>
          </a:p>
          <a:p>
            <a:pPr lvl="1"/>
            <a:r>
              <a:rPr lang="en-US" sz="2400" dirty="0" smtClean="0"/>
              <a:t>Student A.B., a student on an IEP, threatens or assaults staff member Smith. Smith presses charges, and come backs and tells the building administrator that the Judge said A.B. cannot be within 300 feet of where Smith works—which is the school A.B. attends.</a:t>
            </a:r>
          </a:p>
          <a:p>
            <a:pPr lvl="1"/>
            <a:r>
              <a:rPr lang="en-US" sz="2400" dirty="0" smtClean="0"/>
              <a:t>What do you do?</a:t>
            </a:r>
          </a:p>
          <a:p>
            <a:endParaRPr lang="en-US" dirty="0"/>
          </a:p>
        </p:txBody>
      </p:sp>
    </p:spTree>
    <p:extLst>
      <p:ext uri="{BB962C8B-B14F-4D97-AF65-F5344CB8AC3E}">
        <p14:creationId xmlns:p14="http://schemas.microsoft.com/office/powerpoint/2010/main" val="105725606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SRO/LE INVOLVEMENT</a:t>
            </a:r>
            <a:endParaRPr lang="en-US" i="1" dirty="0"/>
          </a:p>
        </p:txBody>
      </p:sp>
      <p:sp>
        <p:nvSpPr>
          <p:cNvPr id="3" name="Content Placeholder 2"/>
          <p:cNvSpPr>
            <a:spLocks noGrp="1"/>
          </p:cNvSpPr>
          <p:nvPr>
            <p:ph idx="1"/>
          </p:nvPr>
        </p:nvSpPr>
        <p:spPr/>
        <p:txBody>
          <a:bodyPr>
            <a:normAutofit/>
          </a:bodyPr>
          <a:lstStyle/>
          <a:p>
            <a:r>
              <a:rPr lang="en-US" dirty="0" smtClean="0"/>
              <a:t>Hypothetical:</a:t>
            </a:r>
          </a:p>
          <a:p>
            <a:pPr marL="365760"/>
            <a:r>
              <a:rPr lang="en-US" sz="2200" dirty="0" smtClean="0"/>
              <a:t>Student A.B. is trespassed from all City buildings due to a vandalism charge, and cannot be within 500 feet of them.  City Hall is right next to her school, the only middle/high school in town.</a:t>
            </a:r>
          </a:p>
          <a:p>
            <a:pPr marL="365760"/>
            <a:r>
              <a:rPr lang="en-US" sz="2200" dirty="0" smtClean="0"/>
              <a:t>What do you do?</a:t>
            </a:r>
            <a:endParaRPr lang="en-US" sz="2200" dirty="0"/>
          </a:p>
        </p:txBody>
      </p:sp>
    </p:spTree>
    <p:extLst>
      <p:ext uri="{BB962C8B-B14F-4D97-AF65-F5344CB8AC3E}">
        <p14:creationId xmlns:p14="http://schemas.microsoft.com/office/powerpoint/2010/main" val="409407226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SRO/LE INVOLVEMENT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Hypothetical:</a:t>
            </a:r>
          </a:p>
          <a:p>
            <a:r>
              <a:rPr lang="en-US" dirty="0" smtClean="0"/>
              <a:t>Student B.C. is in juvenile detention, or even jail awaiting trial as an adult, on a serious charge.  </a:t>
            </a:r>
            <a:endParaRPr lang="en-US" dirty="0"/>
          </a:p>
          <a:p>
            <a:pPr lvl="1"/>
            <a:r>
              <a:rPr lang="en-US" dirty="0" smtClean="0"/>
              <a:t>What do you </a:t>
            </a:r>
            <a:r>
              <a:rPr lang="en-US" dirty="0" smtClean="0"/>
              <a:t>do </a:t>
            </a:r>
            <a:r>
              <a:rPr lang="en-US" dirty="0" smtClean="0"/>
              <a:t>to </a:t>
            </a:r>
            <a:r>
              <a:rPr lang="en-US" dirty="0" smtClean="0"/>
              <a:t>provide FAPE?</a:t>
            </a:r>
          </a:p>
          <a:p>
            <a:pPr lvl="1"/>
            <a:r>
              <a:rPr lang="en-US" dirty="0" smtClean="0"/>
              <a:t>Has the jail taken over the IEP?  </a:t>
            </a:r>
          </a:p>
          <a:p>
            <a:pPr lvl="1"/>
            <a:r>
              <a:rPr lang="en-US" dirty="0" smtClean="0"/>
              <a:t>Does the jail have its own school/LEA?</a:t>
            </a:r>
          </a:p>
          <a:p>
            <a:pPr lvl="1"/>
            <a:r>
              <a:rPr lang="en-US" dirty="0" smtClean="0"/>
              <a:t>Does juvenile detention have a visiting teacher/tutor?</a:t>
            </a:r>
          </a:p>
          <a:p>
            <a:pPr lvl="1"/>
            <a:r>
              <a:rPr lang="en-US" dirty="0" smtClean="0"/>
              <a:t>Does your District continue to hold the IEP</a:t>
            </a:r>
            <a:r>
              <a:rPr lang="en-US" dirty="0"/>
              <a:t>?</a:t>
            </a:r>
            <a:r>
              <a:rPr lang="en-US" dirty="0" smtClean="0"/>
              <a:t> </a:t>
            </a:r>
          </a:p>
          <a:p>
            <a:pPr lvl="1"/>
            <a:r>
              <a:rPr lang="en-US" dirty="0" smtClean="0"/>
              <a:t>These are all things to consider.  Do not assume you are “off the hook” for providing FAPE.</a:t>
            </a:r>
            <a:endParaRPr lang="en-US" dirty="0"/>
          </a:p>
        </p:txBody>
      </p:sp>
    </p:spTree>
    <p:extLst>
      <p:ext uri="{BB962C8B-B14F-4D97-AF65-F5344CB8AC3E}">
        <p14:creationId xmlns:p14="http://schemas.microsoft.com/office/powerpoint/2010/main" val="182239780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 &amp; Answer Time</a:t>
            </a:r>
            <a:endParaRPr lang="en-US" dirty="0"/>
          </a:p>
        </p:txBody>
      </p:sp>
      <p:sp>
        <p:nvSpPr>
          <p:cNvPr id="3" name="Subtitle 2"/>
          <p:cNvSpPr>
            <a:spLocks noGrp="1"/>
          </p:cNvSpPr>
          <p:nvPr>
            <p:ph type="subTitle" idx="1"/>
          </p:nvPr>
        </p:nvSpPr>
        <p:spPr/>
        <p:txBody>
          <a:bodyPr/>
          <a:lstStyle/>
          <a:p>
            <a:pPr>
              <a:spcBef>
                <a:spcPts val="2400"/>
              </a:spcBef>
            </a:pPr>
            <a:r>
              <a:rPr lang="en-US" dirty="0" smtClean="0"/>
              <a:t>~What Q&amp;A</a:t>
            </a:r>
            <a:r>
              <a:rPr lang="en-US" cap="none" dirty="0" smtClean="0"/>
              <a:t>s DO YOU HAVE?~</a:t>
            </a:r>
            <a:endParaRPr lang="en-US" dirty="0"/>
          </a:p>
        </p:txBody>
      </p:sp>
    </p:spTree>
    <p:extLst>
      <p:ext uri="{BB962C8B-B14F-4D97-AF65-F5344CB8AC3E}">
        <p14:creationId xmlns:p14="http://schemas.microsoft.com/office/powerpoint/2010/main" val="421341992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STAY IN TOUCH!</a:t>
            </a:r>
            <a:endParaRPr lang="en-US" i="1" dirty="0"/>
          </a:p>
        </p:txBody>
      </p:sp>
      <p:sp>
        <p:nvSpPr>
          <p:cNvPr id="3" name="Content Placeholder 2"/>
          <p:cNvSpPr>
            <a:spLocks noGrp="1"/>
          </p:cNvSpPr>
          <p:nvPr>
            <p:ph idx="1"/>
          </p:nvPr>
        </p:nvSpPr>
        <p:spPr/>
        <p:txBody>
          <a:bodyPr>
            <a:normAutofit/>
          </a:bodyPr>
          <a:lstStyle/>
          <a:p>
            <a:r>
              <a:rPr lang="en-US" dirty="0"/>
              <a:t>Please contact </a:t>
            </a:r>
            <a:r>
              <a:rPr lang="en-US" dirty="0" smtClean="0"/>
              <a:t>us with </a:t>
            </a:r>
            <a:r>
              <a:rPr lang="en-US" dirty="0"/>
              <a:t>any </a:t>
            </a:r>
            <a:r>
              <a:rPr lang="en-US" dirty="0" smtClean="0"/>
              <a:t>comments </a:t>
            </a:r>
            <a:r>
              <a:rPr lang="en-US" dirty="0"/>
              <a:t>about the materials in this </a:t>
            </a:r>
            <a:r>
              <a:rPr lang="en-US" dirty="0" smtClean="0"/>
              <a:t>presentation, or any general education-related questions:  </a:t>
            </a:r>
            <a:r>
              <a:rPr lang="en-US" dirty="0" smtClean="0">
                <a:hlinkClick r:id="rId2"/>
              </a:rPr>
              <a:t>ajh@ajhlaw.com</a:t>
            </a:r>
            <a:r>
              <a:rPr lang="en-US" dirty="0" smtClean="0"/>
              <a:t> </a:t>
            </a:r>
          </a:p>
          <a:p>
            <a:r>
              <a:rPr lang="en-US" dirty="0" smtClean="0"/>
              <a:t>Link up </a:t>
            </a:r>
            <a:r>
              <a:rPr lang="en-US" dirty="0"/>
              <a:t>with us on </a:t>
            </a:r>
            <a:r>
              <a:rPr lang="en-US" dirty="0" smtClean="0"/>
              <a:t>LinkedIn: </a:t>
            </a:r>
            <a:r>
              <a:rPr lang="en-US" dirty="0" smtClean="0">
                <a:hlinkClick r:id="rId3"/>
              </a:rPr>
              <a:t>https</a:t>
            </a:r>
            <a:r>
              <a:rPr lang="en-US" dirty="0">
                <a:hlinkClick r:id="rId3"/>
              </a:rPr>
              <a:t>://</a:t>
            </a:r>
            <a:r>
              <a:rPr lang="en-US" dirty="0" smtClean="0">
                <a:hlinkClick r:id="rId3"/>
              </a:rPr>
              <a:t>www.linkedin.com/company/anderson-julian-hull-llp/</a:t>
            </a:r>
            <a:r>
              <a:rPr lang="en-US" dirty="0" smtClean="0"/>
              <a:t> </a:t>
            </a:r>
          </a:p>
          <a:p>
            <a:r>
              <a:rPr lang="en-US" dirty="0" smtClean="0"/>
              <a:t>Sign up for our Ed Law newsletter “Chalkboard Briefs” by emailing </a:t>
            </a:r>
            <a:r>
              <a:rPr lang="en-US" dirty="0" smtClean="0">
                <a:hlinkClick r:id="rId4"/>
              </a:rPr>
              <a:t>eli@ajhlaw.com</a:t>
            </a:r>
            <a:r>
              <a:rPr lang="en-US" dirty="0" smtClean="0"/>
              <a:t> </a:t>
            </a:r>
            <a:endParaRPr lang="en-US" dirty="0" smtClean="0"/>
          </a:p>
          <a:p>
            <a:r>
              <a:rPr lang="en-US" dirty="0"/>
              <a:t>For information on AJH’s annual Education Law Seminar, and to </a:t>
            </a:r>
            <a:r>
              <a:rPr lang="en-US" dirty="0" smtClean="0"/>
              <a:t>register, </a:t>
            </a:r>
            <a:r>
              <a:rPr lang="en-US" dirty="0"/>
              <a:t>visit </a:t>
            </a:r>
            <a:r>
              <a:rPr lang="en-US" dirty="0">
                <a:hlinkClick r:id="rId5"/>
              </a:rPr>
              <a:t>https://ajhlaw.com/education-law-institute/</a:t>
            </a:r>
            <a:r>
              <a:rPr lang="en-US" dirty="0"/>
              <a:t> </a:t>
            </a:r>
            <a:endParaRPr lang="en-US" dirty="0" smtClean="0"/>
          </a:p>
          <a:p>
            <a:endParaRPr lang="en-US" dirty="0"/>
          </a:p>
        </p:txBody>
      </p:sp>
      <p:pic>
        <p:nvPicPr>
          <p:cNvPr id="1025" name="Picture 1" descr="Facebook"/>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Websit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Email"/>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228600" cy="228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523283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74423" y="802298"/>
            <a:ext cx="8637073" cy="3869455"/>
          </a:xfrm>
        </p:spPr>
        <p:txBody>
          <a:bodyPr/>
          <a:lstStyle/>
          <a:p>
            <a:pPr algn="r"/>
            <a:r>
              <a:rPr lang="en-US" dirty="0" smtClean="0"/>
              <a:t/>
            </a:r>
            <a:br>
              <a:rPr lang="en-US" dirty="0" smtClean="0"/>
            </a:br>
            <a:r>
              <a:rPr lang="en-US" dirty="0"/>
              <a:t/>
            </a:r>
            <a:br>
              <a:rPr lang="en-US" dirty="0"/>
            </a:br>
            <a:r>
              <a:rPr lang="en-US" dirty="0" smtClean="0"/>
              <a:t>Thank you!</a:t>
            </a:r>
            <a:endParaRPr lang="en-US" dirty="0"/>
          </a:p>
        </p:txBody>
      </p:sp>
      <p:sp>
        <p:nvSpPr>
          <p:cNvPr id="3" name="Subtitle 2"/>
          <p:cNvSpPr>
            <a:spLocks noGrp="1"/>
          </p:cNvSpPr>
          <p:nvPr>
            <p:ph type="subTitle" idx="1"/>
          </p:nvPr>
        </p:nvSpPr>
        <p:spPr>
          <a:xfrm>
            <a:off x="1774424" y="802298"/>
            <a:ext cx="3595598" cy="5049862"/>
          </a:xfrm>
        </p:spPr>
        <p:txBody>
          <a:bodyPr>
            <a:normAutofit/>
          </a:bodyPr>
          <a:lstStyle/>
          <a:p>
            <a:pPr lvl="1"/>
            <a:r>
              <a:rPr lang="en-US" sz="1400" b="1" i="1" dirty="0">
                <a:solidFill>
                  <a:srgbClr val="0070C0"/>
                </a:solidFill>
                <a:latin typeface="Calibri"/>
              </a:rPr>
              <a:t>By: Anne </a:t>
            </a:r>
            <a:r>
              <a:rPr lang="en-US" sz="1400" b="1" i="1" dirty="0" smtClean="0">
                <a:solidFill>
                  <a:srgbClr val="0070C0"/>
                </a:solidFill>
                <a:latin typeface="Calibri"/>
              </a:rPr>
              <a:t>Sullivan </a:t>
            </a:r>
            <a:r>
              <a:rPr lang="en-US" sz="1400" b="1" i="1" dirty="0">
                <a:solidFill>
                  <a:srgbClr val="0070C0"/>
                </a:solidFill>
                <a:latin typeface="Calibri"/>
              </a:rPr>
              <a:t>Magnelli </a:t>
            </a:r>
          </a:p>
          <a:p>
            <a:pPr lvl="1"/>
            <a:r>
              <a:rPr lang="en-US" sz="1400" b="1" i="1" dirty="0">
                <a:solidFill>
                  <a:srgbClr val="0070C0"/>
                </a:solidFill>
                <a:latin typeface="Calibri"/>
              </a:rPr>
              <a:t>Anderson Julian </a:t>
            </a:r>
            <a:r>
              <a:rPr lang="en-US" sz="1400" b="1" i="1" dirty="0" smtClean="0">
                <a:solidFill>
                  <a:srgbClr val="0070C0"/>
                </a:solidFill>
                <a:latin typeface="Calibri"/>
              </a:rPr>
              <a:t>&amp; Hull, </a:t>
            </a:r>
            <a:r>
              <a:rPr lang="en-US" sz="1400" b="1" i="1" dirty="0">
                <a:solidFill>
                  <a:srgbClr val="0070C0"/>
                </a:solidFill>
                <a:latin typeface="Calibri"/>
              </a:rPr>
              <a:t>LLP </a:t>
            </a:r>
          </a:p>
          <a:p>
            <a:pPr lvl="1"/>
            <a:r>
              <a:rPr lang="en-US" sz="1400" b="1" i="1" dirty="0">
                <a:solidFill>
                  <a:srgbClr val="0070C0"/>
                </a:solidFill>
                <a:latin typeface="Calibri"/>
              </a:rPr>
              <a:t>250 W. 5</a:t>
            </a:r>
            <a:r>
              <a:rPr lang="en-US" sz="1400" b="1" i="1" baseline="30000" dirty="0">
                <a:solidFill>
                  <a:srgbClr val="0070C0"/>
                </a:solidFill>
                <a:latin typeface="Calibri"/>
              </a:rPr>
              <a:t>th</a:t>
            </a:r>
            <a:r>
              <a:rPr lang="en-US" sz="1400" b="1" i="1" dirty="0">
                <a:solidFill>
                  <a:srgbClr val="0070C0"/>
                </a:solidFill>
                <a:latin typeface="Calibri"/>
              </a:rPr>
              <a:t> St.,  Ste. 700</a:t>
            </a:r>
          </a:p>
          <a:p>
            <a:pPr lvl="1"/>
            <a:r>
              <a:rPr lang="en-US" sz="1400" b="1" i="1" dirty="0">
                <a:solidFill>
                  <a:srgbClr val="0070C0"/>
                </a:solidFill>
                <a:latin typeface="Calibri"/>
              </a:rPr>
              <a:t>Boise, Idaho 83707-7426</a:t>
            </a:r>
          </a:p>
          <a:p>
            <a:pPr lvl="1"/>
            <a:r>
              <a:rPr lang="en-US" sz="1400" b="1" i="1" dirty="0">
                <a:solidFill>
                  <a:srgbClr val="0070C0"/>
                </a:solidFill>
                <a:latin typeface="Calibri"/>
              </a:rPr>
              <a:t>(208) 344-5800</a:t>
            </a:r>
          </a:p>
          <a:p>
            <a:pPr lvl="1"/>
            <a:r>
              <a:rPr lang="en-US" sz="1400" i="1" dirty="0">
                <a:solidFill>
                  <a:srgbClr val="0070C0"/>
                </a:solidFill>
                <a:latin typeface="Calibri"/>
                <a:hlinkClick r:id="rId2"/>
              </a:rPr>
              <a:t>amagnelli@ajhlaw.com</a:t>
            </a:r>
            <a:r>
              <a:rPr lang="en-US" sz="1400" i="1" dirty="0">
                <a:solidFill>
                  <a:srgbClr val="0070C0"/>
                </a:solidFill>
                <a:latin typeface="Calibri"/>
              </a:rPr>
              <a:t> </a:t>
            </a:r>
          </a:p>
        </p:txBody>
      </p:sp>
    </p:spTree>
    <p:extLst>
      <p:ext uri="{BB962C8B-B14F-4D97-AF65-F5344CB8AC3E}">
        <p14:creationId xmlns:p14="http://schemas.microsoft.com/office/powerpoint/2010/main" val="36090550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AVOIDING DISPUTES- PARENTAL INPUT</a:t>
            </a:r>
            <a:endParaRPr lang="en-US" i="1" dirty="0"/>
          </a:p>
        </p:txBody>
      </p:sp>
      <p:sp>
        <p:nvSpPr>
          <p:cNvPr id="3" name="Content Placeholder 2"/>
          <p:cNvSpPr>
            <a:spLocks noGrp="1"/>
          </p:cNvSpPr>
          <p:nvPr>
            <p:ph idx="1"/>
          </p:nvPr>
        </p:nvSpPr>
        <p:spPr/>
        <p:txBody>
          <a:bodyPr>
            <a:normAutofit/>
          </a:bodyPr>
          <a:lstStyle/>
          <a:p>
            <a:r>
              <a:rPr lang="en-US" dirty="0" smtClean="0"/>
              <a:t>Parental input may and may not look like: </a:t>
            </a:r>
          </a:p>
          <a:p>
            <a:pPr lvl="1"/>
            <a:r>
              <a:rPr lang="en-US" dirty="0" smtClean="0"/>
              <a:t>Inviting Parents to every Team meeting, but not necessarily every discussion which occurs between staff, especially informal exchanges concerning teaching methodology and staffing for the student.</a:t>
            </a:r>
          </a:p>
          <a:p>
            <a:pPr lvl="1"/>
            <a:r>
              <a:rPr lang="en-US" dirty="0" smtClean="0"/>
              <a:t>Be firm on not allowing parental encroachment into areas where parental involvement is not necessary and would not be productive, i.e., logistical discussions.</a:t>
            </a:r>
          </a:p>
          <a:p>
            <a:pPr lvl="1"/>
            <a:r>
              <a:rPr lang="en-US" dirty="0" smtClean="0"/>
              <a:t>Be consistent between parents across the school setting and between situations with the same parent i.e., do not sometimes permit involvement, and other times not—this could lead to claims of retaliation.</a:t>
            </a:r>
          </a:p>
          <a:p>
            <a:endParaRPr lang="en-US" dirty="0"/>
          </a:p>
        </p:txBody>
      </p:sp>
    </p:spTree>
    <p:extLst>
      <p:ext uri="{BB962C8B-B14F-4D97-AF65-F5344CB8AC3E}">
        <p14:creationId xmlns:p14="http://schemas.microsoft.com/office/powerpoint/2010/main" val="29603691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AVOIDING DISPUTES- PARENTAL INPUT</a:t>
            </a:r>
            <a:endParaRPr lang="en-US" dirty="0"/>
          </a:p>
        </p:txBody>
      </p:sp>
      <p:sp>
        <p:nvSpPr>
          <p:cNvPr id="3" name="Content Placeholder 2"/>
          <p:cNvSpPr>
            <a:spLocks noGrp="1"/>
          </p:cNvSpPr>
          <p:nvPr>
            <p:ph idx="1"/>
          </p:nvPr>
        </p:nvSpPr>
        <p:spPr/>
        <p:txBody>
          <a:bodyPr>
            <a:normAutofit fontScale="92500"/>
          </a:bodyPr>
          <a:lstStyle/>
          <a:p>
            <a:r>
              <a:rPr lang="en-US" dirty="0" smtClean="0"/>
              <a:t>When a Team meets and parents (or advocates) give input, use the meeting notes/meeting minutes to document that the parent (and/or advocate) was listened to, gave meaningful input, and that </a:t>
            </a:r>
            <a:r>
              <a:rPr lang="en-US" dirty="0" smtClean="0"/>
              <a:t>input </a:t>
            </a:r>
            <a:r>
              <a:rPr lang="en-US" dirty="0" smtClean="0"/>
              <a:t>was a part of the calculation that went into the creation of the IEP, MDR, etc.—even if parent did not ultimately get his/her “way.”</a:t>
            </a:r>
          </a:p>
          <a:p>
            <a:r>
              <a:rPr lang="en-US" dirty="0" smtClean="0"/>
              <a:t>Meeting minutes can undercut a parent’s allegations </a:t>
            </a:r>
            <a:r>
              <a:rPr lang="en-US" dirty="0"/>
              <a:t>that the district did not consider the </a:t>
            </a:r>
            <a:r>
              <a:rPr lang="en-US" dirty="0" smtClean="0"/>
              <a:t>parent’s </a:t>
            </a:r>
            <a:r>
              <a:rPr lang="en-US" dirty="0"/>
              <a:t>input. </a:t>
            </a:r>
            <a:r>
              <a:rPr lang="en-US" i="1" dirty="0"/>
              <a:t>See, e.g., Dearborn City Sch. Dist</a:t>
            </a:r>
            <a:r>
              <a:rPr lang="en-US" dirty="0"/>
              <a:t>., 115 LRP 6221 (SEA MI 01/8/15) (handwritten note on draft IEP documented input from parents, and final IEP incorporated this input, confirming that parents participated in drafting the IEP).</a:t>
            </a:r>
          </a:p>
        </p:txBody>
      </p:sp>
    </p:spTree>
    <p:extLst>
      <p:ext uri="{BB962C8B-B14F-4D97-AF65-F5344CB8AC3E}">
        <p14:creationId xmlns:p14="http://schemas.microsoft.com/office/powerpoint/2010/main" val="12645984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AVOIDING DISPUTES- PARENTAL INPUT</a:t>
            </a:r>
            <a:endParaRPr lang="en-US" dirty="0"/>
          </a:p>
        </p:txBody>
      </p:sp>
      <p:sp>
        <p:nvSpPr>
          <p:cNvPr id="3" name="Content Placeholder 2"/>
          <p:cNvSpPr>
            <a:spLocks noGrp="1"/>
          </p:cNvSpPr>
          <p:nvPr>
            <p:ph idx="1"/>
          </p:nvPr>
        </p:nvSpPr>
        <p:spPr/>
        <p:txBody>
          <a:bodyPr>
            <a:normAutofit/>
          </a:bodyPr>
          <a:lstStyle/>
          <a:p>
            <a:r>
              <a:rPr lang="en-US" dirty="0" smtClean="0"/>
              <a:t>“</a:t>
            </a:r>
            <a:r>
              <a:rPr lang="en-US" dirty="0"/>
              <a:t>To meet its substantive obligation under the IDEA, a school must offer an IEP reasonably calculated to enable a child to make progress appropriate in light of the child’s circumstances.”  </a:t>
            </a:r>
            <a:r>
              <a:rPr lang="en-US" i="1" dirty="0"/>
              <a:t>Endrew F. ex rel. Joseph F. v. Douglas Cnty. Sch. Dist. RE-1</a:t>
            </a:r>
            <a:r>
              <a:rPr lang="en-US" dirty="0"/>
              <a:t>, 580 U.S. 386, 399 (2017).  “The ‘reasonably calculated’ qualification reflects a recognition that crafting an appropriate program of education requires a prospective judgment by school officials.” </a:t>
            </a:r>
            <a:r>
              <a:rPr lang="en-US" i="1" dirty="0"/>
              <a:t>Id</a:t>
            </a:r>
            <a:r>
              <a:rPr lang="en-US" dirty="0"/>
              <a:t>. (citation omitted). “The Act contemplates that this fact-intensive exercise will be informed not only by the expertise of school officials, </a:t>
            </a:r>
            <a:r>
              <a:rPr lang="en-US" b="1" dirty="0"/>
              <a:t>but also by the input of the child’s parents or guardians</a:t>
            </a:r>
            <a:r>
              <a:rPr lang="en-US" dirty="0" smtClean="0"/>
              <a:t>.” </a:t>
            </a:r>
            <a:r>
              <a:rPr lang="en-US" i="1" dirty="0"/>
              <a:t>Id</a:t>
            </a:r>
            <a:r>
              <a:rPr lang="en-US" dirty="0"/>
              <a:t>. </a:t>
            </a:r>
            <a:r>
              <a:rPr lang="en-US" dirty="0" smtClean="0"/>
              <a:t>(</a:t>
            </a:r>
            <a:r>
              <a:rPr lang="en-US" dirty="0" smtClean="0"/>
              <a:t>emphasis added)</a:t>
            </a:r>
            <a:endParaRPr lang="en-US" dirty="0"/>
          </a:p>
        </p:txBody>
      </p:sp>
    </p:spTree>
    <p:extLst>
      <p:ext uri="{BB962C8B-B14F-4D97-AF65-F5344CB8AC3E}">
        <p14:creationId xmlns:p14="http://schemas.microsoft.com/office/powerpoint/2010/main" val="33371423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AVOIDING DISPUTES- PARENTAL INPUT</a:t>
            </a:r>
            <a:endParaRPr lang="en-US" dirty="0"/>
          </a:p>
        </p:txBody>
      </p:sp>
      <p:sp>
        <p:nvSpPr>
          <p:cNvPr id="3" name="Content Placeholder 2"/>
          <p:cNvSpPr>
            <a:spLocks noGrp="1"/>
          </p:cNvSpPr>
          <p:nvPr>
            <p:ph idx="1"/>
          </p:nvPr>
        </p:nvSpPr>
        <p:spPr/>
        <p:txBody>
          <a:bodyPr>
            <a:normAutofit lnSpcReduction="10000"/>
          </a:bodyPr>
          <a:lstStyle/>
          <a:p>
            <a:pPr lvl="0"/>
            <a:r>
              <a:rPr lang="en-US" dirty="0"/>
              <a:t>A </a:t>
            </a:r>
            <a:r>
              <a:rPr lang="en-US" dirty="0" smtClean="0"/>
              <a:t>parent’s </a:t>
            </a:r>
            <a:r>
              <a:rPr lang="en-US" dirty="0"/>
              <a:t>right to meaningful participation does not end when the document is signed. It also applies to subsequent amendments to the IEP and includes the right to monitor and enforce the services the student is supposed to receive</a:t>
            </a:r>
            <a:r>
              <a:rPr lang="en-US" dirty="0" smtClean="0"/>
              <a:t>. </a:t>
            </a:r>
            <a:r>
              <a:rPr lang="en-US" i="1" dirty="0" smtClean="0"/>
              <a:t>See </a:t>
            </a:r>
            <a:r>
              <a:rPr lang="en-US" i="1" dirty="0"/>
              <a:t>M.C. v. Antelope Valley Union High Sch. Dist.</a:t>
            </a:r>
            <a:r>
              <a:rPr lang="en-US" dirty="0"/>
              <a:t>, 69 IDELR 203  (9th Cir. 2017), </a:t>
            </a:r>
            <a:r>
              <a:rPr lang="en-US" i="1" dirty="0"/>
              <a:t>amended by</a:t>
            </a:r>
            <a:r>
              <a:rPr lang="en-US" i="1" dirty="0" smtClean="0"/>
              <a:t>, </a:t>
            </a:r>
            <a:r>
              <a:rPr lang="en-US" dirty="0" smtClean="0"/>
              <a:t>17 </a:t>
            </a:r>
            <a:r>
              <a:rPr lang="en-US" dirty="0"/>
              <a:t>LRP 21748 ,</a:t>
            </a:r>
            <a:r>
              <a:rPr lang="en-US" i="1" dirty="0"/>
              <a:t> </a:t>
            </a:r>
            <a:r>
              <a:rPr lang="en-US" dirty="0"/>
              <a:t>858 F.3d 1189 (9th Cir. 2017), </a:t>
            </a:r>
            <a:r>
              <a:rPr lang="en-US" i="1" dirty="0"/>
              <a:t>cert. denied, </a:t>
            </a:r>
            <a:r>
              <a:rPr lang="en-US" dirty="0"/>
              <a:t>117 LRP 50165 , 138 S. Ct. 556 (2017) (Although the amended IEP quadrupled the amount of services the student would receive from a </a:t>
            </a:r>
            <a:r>
              <a:rPr lang="en-US" dirty="0" smtClean="0"/>
              <a:t>“teacher </a:t>
            </a:r>
            <a:r>
              <a:rPr lang="en-US" dirty="0"/>
              <a:t>of the visually impaired</a:t>
            </a:r>
            <a:r>
              <a:rPr lang="en-US" dirty="0" smtClean="0"/>
              <a:t>,” </a:t>
            </a:r>
            <a:r>
              <a:rPr lang="en-US" dirty="0"/>
              <a:t>the parent did not learn of that change until the following month. The procedural violation deprived her of the right to verify that her son was receiving the full amount of services required.).</a:t>
            </a:r>
          </a:p>
          <a:p>
            <a:endParaRPr lang="en-US" dirty="0"/>
          </a:p>
        </p:txBody>
      </p:sp>
    </p:spTree>
    <p:extLst>
      <p:ext uri="{BB962C8B-B14F-4D97-AF65-F5344CB8AC3E}">
        <p14:creationId xmlns:p14="http://schemas.microsoft.com/office/powerpoint/2010/main" val="2173718551"/>
      </p:ext>
    </p:extLst>
  </p:cSld>
  <p:clrMapOvr>
    <a:masterClrMapping/>
  </p:clrMapOvr>
  <p:timing>
    <p:tnLst>
      <p:par>
        <p:cTn id="1" dur="indefinite" restart="never" nodeType="tmRoot"/>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lery">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TM10001114[[fn=Gallery]]</Template>
  <TotalTime>479</TotalTime>
  <Words>4995</Words>
  <Application>Microsoft Office PowerPoint</Application>
  <PresentationFormat>Widescreen</PresentationFormat>
  <Paragraphs>211</Paragraphs>
  <Slides>57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57</vt:i4>
      </vt:variant>
    </vt:vector>
  </HeadingPairs>
  <TitlesOfParts>
    <vt:vector size="61" baseType="lpstr">
      <vt:lpstr>Arial</vt:lpstr>
      <vt:lpstr>Calibri</vt:lpstr>
      <vt:lpstr>Palatino Linotype</vt:lpstr>
      <vt:lpstr>Gallery</vt:lpstr>
      <vt:lpstr>Dispute Resolution Issues- What to Do When a Complaint is Received or Appears Imminent, and How to Avoid Disputes</vt:lpstr>
      <vt:lpstr>How to Avoid Disputes</vt:lpstr>
      <vt:lpstr>AVOIDING DISPUTES</vt:lpstr>
      <vt:lpstr>ENSURING AND DOCUMENTING MEANINGFUL PARENTAL INPUT</vt:lpstr>
      <vt:lpstr>AVOIDING DISPUTES</vt:lpstr>
      <vt:lpstr>AVOIDING DISPUTES- PARENTAL INPUT</vt:lpstr>
      <vt:lpstr>AVOIDING DISPUTES- PARENTAL INPUT</vt:lpstr>
      <vt:lpstr>AVOIDING DISPUTES- PARENTAL INPUT</vt:lpstr>
      <vt:lpstr>AVOIDING DISPUTES- PARENTAL INPUT</vt:lpstr>
      <vt:lpstr>AVOIDING DISPUTES- PARENTAL INPUT</vt:lpstr>
      <vt:lpstr>AVOIDING DISPUTES- PARENTAL INPUT</vt:lpstr>
      <vt:lpstr>AVOIDING DISPUTES- PARENTAL INPUT</vt:lpstr>
      <vt:lpstr>AVOIDING DISPUTES- PARENTAL INPUT</vt:lpstr>
      <vt:lpstr>AVOIDING DISPUTES- PARENTAL INPUT</vt:lpstr>
      <vt:lpstr>AVOIDING DISPUTES- PARENTAL INPUT</vt:lpstr>
      <vt:lpstr>AVOIDING DISPUTES- PARENTAL INPUT</vt:lpstr>
      <vt:lpstr>AVOIDING DISPUTES- PARENTAL INPUT</vt:lpstr>
      <vt:lpstr>AVOIDING DISPUTES- PARENTAL INPUT</vt:lpstr>
      <vt:lpstr>AVOIDING DISPUTES- PARENTAL INPUT</vt:lpstr>
      <vt:lpstr>AVOIDING DISPUTES- PARENTAL INPUT</vt:lpstr>
      <vt:lpstr>AVOIDING DISPUTES- PARENTAL INPUT</vt:lpstr>
      <vt:lpstr>AVOIDING DISPUTES- PARENTAL INPUT</vt:lpstr>
      <vt:lpstr>AVOIDING DISPUTES- PARENTAL INPUT</vt:lpstr>
      <vt:lpstr>AVOIDING DISPUTES- PARENTAL INPUT</vt:lpstr>
      <vt:lpstr>AVOIDING DISPUTES- PARENTAL INPUT</vt:lpstr>
      <vt:lpstr>AVOIDING DISPUTES- PARENTAL INPUT</vt:lpstr>
      <vt:lpstr>AVOIDING DISPUTES- PARENTAL INPUT</vt:lpstr>
      <vt:lpstr>RESPONDING TO REQUESTS FOR RECORDS</vt:lpstr>
      <vt:lpstr>RECORDS REQUESTS IN SUPPORT OF DISPUTES</vt:lpstr>
      <vt:lpstr>RECORDS REQUESTS IN SUPPORT OF DISPUTES</vt:lpstr>
      <vt:lpstr>RECORDS REQUESTS IN SUPPORT OF DISPUTES</vt:lpstr>
      <vt:lpstr>RECORDS REQUESTS IN SUPPORT OF DISPUTES</vt:lpstr>
      <vt:lpstr>RECORDS REQUESTS IN SUPPORT OF DISPUTES</vt:lpstr>
      <vt:lpstr>RECORDS REQUESTS IN SUPPORT OF DISPUTES</vt:lpstr>
      <vt:lpstr>RECORDS REQUESTS IN SUPPORT OF DISPUTES</vt:lpstr>
      <vt:lpstr>RECORDS REQUESTS IN SUPPORT OF DISPUTES</vt:lpstr>
      <vt:lpstr>RECORDS REQUESTS IN SUPPORT OF DISPUTES</vt:lpstr>
      <vt:lpstr>RESPONDING TO IEE REQUESTS</vt:lpstr>
      <vt:lpstr>IEEs &amp; DISPUTE AVOIDANCE</vt:lpstr>
      <vt:lpstr>IEEs &amp; DISPUTE AVOIDANCE</vt:lpstr>
      <vt:lpstr>IEEs &amp; DISPUTE AVOIDANCE</vt:lpstr>
      <vt:lpstr>IEEs &amp; DISPUTE AVOIDANCE</vt:lpstr>
      <vt:lpstr>IEEs &amp; DISPUTE AVOIDANCE</vt:lpstr>
      <vt:lpstr>IEEs &amp; DISPUTE AVOIDANCE</vt:lpstr>
      <vt:lpstr>BEST PRACTICES FOR SRO/LAW ENFORCEMENT INVOLVEMENT IN DISCIPLINARY ISSUES WITH STUDENTS WITH DISABILITIES</vt:lpstr>
      <vt:lpstr>SRO/LAW ENFORCEMENT INVOLVEMENT</vt:lpstr>
      <vt:lpstr>SRO/LE INVOLVEMENT</vt:lpstr>
      <vt:lpstr>SRO/LE INVOLVEMENT</vt:lpstr>
      <vt:lpstr>SRO/LE INVOLVEMENT</vt:lpstr>
      <vt:lpstr>SRO/LE INVOLVEMENT</vt:lpstr>
      <vt:lpstr>SRO/LE INVOLVEMENT</vt:lpstr>
      <vt:lpstr>SRO/LE INVOLVEMENT</vt:lpstr>
      <vt:lpstr>SRO/LE INVOLVEMENT</vt:lpstr>
      <vt:lpstr>SRO/LE INVOLVEMENT</vt:lpstr>
      <vt:lpstr>Question &amp; Answer Time</vt:lpstr>
      <vt:lpstr>STAY IN TOUCH!</vt:lpstr>
      <vt:lpstr>  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Dispute Resolution Issues- What to Do When a Complaint is Received or Appears Imminent, and How to Avoid Disputes</dc:title>
  <dc:creator>Anne S. Magnelli</dc:creator>
  <cp:lastModifiedBy>Dennise Sanchez</cp:lastModifiedBy>
  <cp:revision>168</cp:revision>
  <dcterms:created xsi:type="dcterms:W3CDTF">2025-03-07T19:21:24Z</dcterms:created>
  <dcterms:modified xsi:type="dcterms:W3CDTF">2025-03-10T19:35:51Z</dcterms:modified>
</cp:coreProperties>
</file>