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x="18288000" cy="10287000"/>
  <p:notesSz cx="6858000" cy="9144000"/>
  <p:embeddedFontLst>
    <p:embeddedFont>
      <p:font typeface="Clear Sans Bold" charset="1" panose="020B0803030202020304"/>
      <p:regular r:id="rId45"/>
    </p:embeddedFont>
    <p:embeddedFont>
      <p:font typeface="Clear Sans" charset="1" panose="020B0503030202020304"/>
      <p:regular r:id="rId46"/>
    </p:embeddedFont>
    <p:embeddedFont>
      <p:font typeface="Clear Sans Bold Italics" charset="1" panose="020B0803030202090304"/>
      <p:regular r:id="rId47"/>
    </p:embeddedFont>
    <p:embeddedFont>
      <p:font typeface="Clear Sans Italics" charset="1" panose="020B0503030202090304"/>
      <p:regular r:id="rId48"/>
    </p:embeddedFont>
    <p:embeddedFont>
      <p:font typeface="Clear Sans Medium" charset="1" panose="020B0603030202020304"/>
      <p:regular r:id="rId49"/>
    </p:embeddedFont>
    <p:embeddedFont>
      <p:font typeface="Arimo Bold Italics" charset="1" panose="020B0704020202090204"/>
      <p:regular r:id="rId50"/>
    </p:embeddedFont>
    <p:embeddedFont>
      <p:font typeface="Arimo Italics" charset="1" panose="020B0604020202090204"/>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 Id="rId3" Target="../media/image49.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12" Target="../media/image29.png" Type="http://schemas.openxmlformats.org/officeDocument/2006/relationships/image"/><Relationship Id="rId13" Target="../media/image30.sv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 Id="rId3" Target="../media/image57.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59.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0.png" Type="http://schemas.openxmlformats.org/officeDocument/2006/relationships/image"/><Relationship Id="rId3" Target="../media/image61.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12" Target="../media/image29.png" Type="http://schemas.openxmlformats.org/officeDocument/2006/relationships/image"/><Relationship Id="rId13" Target="../media/image30.sv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5.png" Type="http://schemas.openxmlformats.org/officeDocument/2006/relationships/image"/><Relationship Id="rId3" Target="../media/image66.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67.png" Type="http://schemas.openxmlformats.org/officeDocument/2006/relationships/image"/><Relationship Id="rId5" Target="../media/image68.svg" Type="http://schemas.openxmlformats.org/officeDocument/2006/relationships/image"/><Relationship Id="rId6" Target="https://www.specialedconnection.com/LrpSecStoryTool/servlet/GetCase?cite=80+IDELR+197" TargetMode="External" Type="http://schemas.openxmlformats.org/officeDocument/2006/relationships/hyperlink"/></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9.png" Type="http://schemas.openxmlformats.org/officeDocument/2006/relationships/image"/><Relationship Id="rId3" Target="../media/image7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12" Target="../media/image29.png" Type="http://schemas.openxmlformats.org/officeDocument/2006/relationships/image"/><Relationship Id="rId13" Target="../media/image30.sv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grpSp>
        <p:nvGrpSpPr>
          <p:cNvPr name="Group 2" id="2"/>
          <p:cNvGrpSpPr/>
          <p:nvPr/>
        </p:nvGrpSpPr>
        <p:grpSpPr>
          <a:xfrm rot="0">
            <a:off x="8902142" y="1662989"/>
            <a:ext cx="8862039" cy="7246212"/>
            <a:chOff x="0" y="0"/>
            <a:chExt cx="11816052" cy="9661616"/>
          </a:xfrm>
        </p:grpSpPr>
        <p:sp>
          <p:nvSpPr>
            <p:cNvPr name="TextBox 3" id="3"/>
            <p:cNvSpPr txBox="true"/>
            <p:nvPr/>
          </p:nvSpPr>
          <p:spPr>
            <a:xfrm rot="0">
              <a:off x="0" y="1368999"/>
              <a:ext cx="11816052" cy="6859059"/>
            </a:xfrm>
            <a:prstGeom prst="rect">
              <a:avLst/>
            </a:prstGeom>
          </p:spPr>
          <p:txBody>
            <a:bodyPr anchor="t" rtlCol="false" tIns="0" lIns="0" bIns="0" rIns="0">
              <a:spAutoFit/>
            </a:bodyPr>
            <a:lstStyle/>
            <a:p>
              <a:pPr algn="l">
                <a:lnSpc>
                  <a:spcPts val="8000"/>
                </a:lnSpc>
              </a:pPr>
              <a:r>
                <a:rPr lang="en-US" sz="8000" b="true">
                  <a:solidFill>
                    <a:srgbClr val="F7B4A7"/>
                  </a:solidFill>
                  <a:latin typeface="Clear Sans Bold"/>
                  <a:ea typeface="Clear Sans Bold"/>
                  <a:cs typeface="Clear Sans Bold"/>
                  <a:sym typeface="Clear Sans Bold"/>
                </a:rPr>
                <a:t>School Choice and the Impact on Public Schools’ Obligations Under the IDEA</a:t>
              </a:r>
            </a:p>
          </p:txBody>
        </p:sp>
        <p:sp>
          <p:nvSpPr>
            <p:cNvPr name="TextBox 4" id="4"/>
            <p:cNvSpPr txBox="true"/>
            <p:nvPr/>
          </p:nvSpPr>
          <p:spPr>
            <a:xfrm rot="0">
              <a:off x="0" y="-47625"/>
              <a:ext cx="11816052" cy="525145"/>
            </a:xfrm>
            <a:prstGeom prst="rect">
              <a:avLst/>
            </a:prstGeom>
          </p:spPr>
          <p:txBody>
            <a:bodyPr anchor="t" rtlCol="false" tIns="0" lIns="0" bIns="0" rIns="0">
              <a:spAutoFit/>
            </a:bodyPr>
            <a:lstStyle/>
            <a:p>
              <a:pPr algn="l">
                <a:lnSpc>
                  <a:spcPts val="3359"/>
                </a:lnSpc>
              </a:pPr>
            </a:p>
          </p:txBody>
        </p:sp>
        <p:sp>
          <p:nvSpPr>
            <p:cNvPr name="TextBox 5" id="5"/>
            <p:cNvSpPr txBox="true"/>
            <p:nvPr/>
          </p:nvSpPr>
          <p:spPr>
            <a:xfrm rot="0">
              <a:off x="0" y="8909987"/>
              <a:ext cx="11816052" cy="751628"/>
            </a:xfrm>
            <a:prstGeom prst="rect">
              <a:avLst/>
            </a:prstGeom>
          </p:spPr>
          <p:txBody>
            <a:bodyPr anchor="t" rtlCol="false" tIns="0" lIns="0" bIns="0" rIns="0">
              <a:spAutoFit/>
            </a:bodyPr>
            <a:lstStyle/>
            <a:p>
              <a:pPr algn="l">
                <a:lnSpc>
                  <a:spcPts val="4759"/>
                </a:lnSpc>
              </a:pPr>
            </a:p>
          </p:txBody>
        </p:sp>
      </p:grpSp>
      <p:sp>
        <p:nvSpPr>
          <p:cNvPr name="Freeform 6" id="6"/>
          <p:cNvSpPr/>
          <p:nvPr/>
        </p:nvSpPr>
        <p:spPr>
          <a:xfrm flipH="false" flipV="false" rot="0">
            <a:off x="1182834" y="-1921745"/>
            <a:ext cx="6755642" cy="4114800"/>
          </a:xfrm>
          <a:custGeom>
            <a:avLst/>
            <a:gdLst/>
            <a:ahLst/>
            <a:cxnLst/>
            <a:rect r="r" b="b" t="t" l="l"/>
            <a:pathLst>
              <a:path h="4114800" w="6755642">
                <a:moveTo>
                  <a:pt x="0" y="0"/>
                </a:moveTo>
                <a:lnTo>
                  <a:pt x="6755642" y="0"/>
                </a:lnTo>
                <a:lnTo>
                  <a:pt x="67556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6303834" y="1790711"/>
            <a:ext cx="1194327" cy="2586142"/>
          </a:xfrm>
          <a:custGeom>
            <a:avLst/>
            <a:gdLst/>
            <a:ahLst/>
            <a:cxnLst/>
            <a:rect r="r" b="b" t="t" l="l"/>
            <a:pathLst>
              <a:path h="2586142" w="1194327">
                <a:moveTo>
                  <a:pt x="0" y="0"/>
                </a:moveTo>
                <a:lnTo>
                  <a:pt x="1194327" y="0"/>
                </a:lnTo>
                <a:lnTo>
                  <a:pt x="1194327" y="2586142"/>
                </a:lnTo>
                <a:lnTo>
                  <a:pt x="0" y="25861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true" flipV="false" rot="0">
            <a:off x="2095190" y="2021154"/>
            <a:ext cx="5357753" cy="5591583"/>
          </a:xfrm>
          <a:custGeom>
            <a:avLst/>
            <a:gdLst/>
            <a:ahLst/>
            <a:cxnLst/>
            <a:rect r="r" b="b" t="t" l="l"/>
            <a:pathLst>
              <a:path h="5591583" w="5357753">
                <a:moveTo>
                  <a:pt x="5357753" y="0"/>
                </a:moveTo>
                <a:lnTo>
                  <a:pt x="0" y="0"/>
                </a:lnTo>
                <a:lnTo>
                  <a:pt x="0" y="5591582"/>
                </a:lnTo>
                <a:lnTo>
                  <a:pt x="5357753" y="5591582"/>
                </a:lnTo>
                <a:lnTo>
                  <a:pt x="535775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947148" y="1264426"/>
            <a:ext cx="3144039" cy="2440918"/>
          </a:xfrm>
          <a:custGeom>
            <a:avLst/>
            <a:gdLst/>
            <a:ahLst/>
            <a:cxnLst/>
            <a:rect r="r" b="b" t="t" l="l"/>
            <a:pathLst>
              <a:path h="2440918" w="3144039">
                <a:moveTo>
                  <a:pt x="0" y="0"/>
                </a:moveTo>
                <a:lnTo>
                  <a:pt x="3144040" y="0"/>
                </a:lnTo>
                <a:lnTo>
                  <a:pt x="3144040" y="2440918"/>
                </a:lnTo>
                <a:lnTo>
                  <a:pt x="0" y="244091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624872" y="5005800"/>
            <a:ext cx="1894295" cy="4252500"/>
          </a:xfrm>
          <a:custGeom>
            <a:avLst/>
            <a:gdLst/>
            <a:ahLst/>
            <a:cxnLst/>
            <a:rect r="r" b="b" t="t" l="l"/>
            <a:pathLst>
              <a:path h="4252500" w="1894295">
                <a:moveTo>
                  <a:pt x="0" y="0"/>
                </a:moveTo>
                <a:lnTo>
                  <a:pt x="1894295" y="0"/>
                </a:lnTo>
                <a:lnTo>
                  <a:pt x="1894295" y="4252500"/>
                </a:lnTo>
                <a:lnTo>
                  <a:pt x="0" y="42525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4011803" y="7612736"/>
            <a:ext cx="3486358" cy="4114800"/>
          </a:xfrm>
          <a:custGeom>
            <a:avLst/>
            <a:gdLst/>
            <a:ahLst/>
            <a:cxnLst/>
            <a:rect r="r" b="b" t="t" l="l"/>
            <a:pathLst>
              <a:path h="4114800" w="3486358">
                <a:moveTo>
                  <a:pt x="0" y="0"/>
                </a:moveTo>
                <a:lnTo>
                  <a:pt x="3486358" y="0"/>
                </a:lnTo>
                <a:lnTo>
                  <a:pt x="3486358"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8662060" y="8956826"/>
            <a:ext cx="8862039" cy="851536"/>
          </a:xfrm>
          <a:prstGeom prst="rect">
            <a:avLst/>
          </a:prstGeom>
        </p:spPr>
        <p:txBody>
          <a:bodyPr anchor="t" rtlCol="false" tIns="0" lIns="0" bIns="0" rIns="0">
            <a:spAutoFit/>
          </a:bodyPr>
          <a:lstStyle/>
          <a:p>
            <a:pPr algn="ctr">
              <a:lnSpc>
                <a:spcPts val="3360"/>
              </a:lnSpc>
            </a:pPr>
            <a:r>
              <a:rPr lang="en-US" sz="3200" b="true">
                <a:solidFill>
                  <a:srgbClr val="FFFFFF"/>
                </a:solidFill>
                <a:latin typeface="Clear Sans Bold"/>
                <a:ea typeface="Clear Sans Bold"/>
                <a:cs typeface="Clear Sans Bold"/>
                <a:sym typeface="Clear Sans Bold"/>
              </a:rPr>
              <a:t>Nicole Jenkins, Esq.</a:t>
            </a:r>
          </a:p>
          <a:p>
            <a:pPr algn="ctr">
              <a:lnSpc>
                <a:spcPts val="3360"/>
              </a:lnSpc>
              <a:spcBef>
                <a:spcPct val="0"/>
              </a:spcBef>
            </a:pPr>
            <a:r>
              <a:rPr lang="en-US" b="true" sz="3200">
                <a:solidFill>
                  <a:srgbClr val="FFFFFF"/>
                </a:solidFill>
                <a:latin typeface="Clear Sans Bold"/>
                <a:ea typeface="Clear Sans Bold"/>
                <a:cs typeface="Clear Sans Bold"/>
                <a:sym typeface="Clear Sans Bold"/>
              </a:rPr>
              <a:t>Anderson, Julian &amp; Hull, LLP</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94DDDE"/>
        </a:solidFill>
      </p:bgPr>
    </p:bg>
    <p:spTree>
      <p:nvGrpSpPr>
        <p:cNvPr id="1" name=""/>
        <p:cNvGrpSpPr/>
        <p:nvPr/>
      </p:nvGrpSpPr>
      <p:grpSpPr>
        <a:xfrm>
          <a:off x="0" y="0"/>
          <a:ext cx="0" cy="0"/>
          <a:chOff x="0" y="0"/>
          <a:chExt cx="0" cy="0"/>
        </a:xfrm>
      </p:grpSpPr>
      <p:sp>
        <p:nvSpPr>
          <p:cNvPr name="AutoShape 2" id="2"/>
          <p:cNvSpPr/>
          <p:nvPr/>
        </p:nvSpPr>
        <p:spPr>
          <a:xfrm>
            <a:off x="2804010" y="3798744"/>
            <a:ext cx="2530900" cy="28575"/>
          </a:xfrm>
          <a:prstGeom prst="line">
            <a:avLst/>
          </a:prstGeom>
          <a:ln cap="flat" w="28575">
            <a:solidFill>
              <a:srgbClr val="31356E"/>
            </a:solidFill>
            <a:prstDash val="solid"/>
            <a:headEnd type="none" len="sm" w="sm"/>
            <a:tailEnd type="none" len="sm" w="sm"/>
          </a:ln>
        </p:spPr>
      </p:sp>
      <p:sp>
        <p:nvSpPr>
          <p:cNvPr name="AutoShape 3" id="3"/>
          <p:cNvSpPr/>
          <p:nvPr/>
        </p:nvSpPr>
        <p:spPr>
          <a:xfrm>
            <a:off x="6235623" y="3798744"/>
            <a:ext cx="2362771" cy="28575"/>
          </a:xfrm>
          <a:prstGeom prst="line">
            <a:avLst/>
          </a:prstGeom>
          <a:ln cap="flat" w="28575">
            <a:solidFill>
              <a:srgbClr val="31356E"/>
            </a:solidFill>
            <a:prstDash val="solid"/>
            <a:headEnd type="none" len="sm" w="sm"/>
            <a:tailEnd type="none" len="sm" w="sm"/>
          </a:ln>
        </p:spPr>
      </p:sp>
      <p:sp>
        <p:nvSpPr>
          <p:cNvPr name="AutoShape 4" id="4"/>
          <p:cNvSpPr/>
          <p:nvPr/>
        </p:nvSpPr>
        <p:spPr>
          <a:xfrm>
            <a:off x="9499106" y="3798744"/>
            <a:ext cx="2657273" cy="28575"/>
          </a:xfrm>
          <a:prstGeom prst="line">
            <a:avLst/>
          </a:prstGeom>
          <a:ln cap="flat" w="28575">
            <a:solidFill>
              <a:srgbClr val="31356E"/>
            </a:solidFill>
            <a:prstDash val="solid"/>
            <a:headEnd type="none" len="sm" w="sm"/>
            <a:tailEnd type="none" len="sm" w="sm"/>
          </a:ln>
        </p:spPr>
      </p:sp>
      <p:sp>
        <p:nvSpPr>
          <p:cNvPr name="AutoShape 5" id="5"/>
          <p:cNvSpPr/>
          <p:nvPr/>
        </p:nvSpPr>
        <p:spPr>
          <a:xfrm>
            <a:off x="13057092" y="3798744"/>
            <a:ext cx="2426898" cy="28575"/>
          </a:xfrm>
          <a:prstGeom prst="line">
            <a:avLst/>
          </a:prstGeom>
          <a:ln cap="flat" w="28575">
            <a:solidFill>
              <a:srgbClr val="31356E"/>
            </a:solidFill>
            <a:prstDash val="solid"/>
            <a:headEnd type="none" len="sm" w="sm"/>
            <a:tailEnd type="none" len="sm" w="sm"/>
          </a:ln>
        </p:spPr>
      </p:sp>
      <p:grpSp>
        <p:nvGrpSpPr>
          <p:cNvPr name="Group 6" id="6"/>
          <p:cNvGrpSpPr/>
          <p:nvPr/>
        </p:nvGrpSpPr>
        <p:grpSpPr>
          <a:xfrm rot="0">
            <a:off x="1903298" y="3371020"/>
            <a:ext cx="900712" cy="884024"/>
            <a:chOff x="0" y="0"/>
            <a:chExt cx="825825" cy="810524"/>
          </a:xfrm>
        </p:grpSpPr>
        <p:sp>
          <p:nvSpPr>
            <p:cNvPr name="Freeform 7" id="7"/>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8" id="8"/>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u="none">
                  <a:solidFill>
                    <a:srgbClr val="2B4B82"/>
                  </a:solidFill>
                  <a:latin typeface="Clear Sans Bold"/>
                  <a:ea typeface="Clear Sans Bold"/>
                  <a:cs typeface="Clear Sans Bold"/>
                  <a:sym typeface="Clear Sans Bold"/>
                </a:rPr>
                <a:t>1</a:t>
              </a:r>
            </a:p>
          </p:txBody>
        </p:sp>
      </p:grpSp>
      <p:grpSp>
        <p:nvGrpSpPr>
          <p:cNvPr name="Group 9" id="9"/>
          <p:cNvGrpSpPr/>
          <p:nvPr/>
        </p:nvGrpSpPr>
        <p:grpSpPr>
          <a:xfrm rot="0">
            <a:off x="5298471" y="3371020"/>
            <a:ext cx="900712" cy="884024"/>
            <a:chOff x="0" y="0"/>
            <a:chExt cx="825825" cy="810524"/>
          </a:xfrm>
        </p:grpSpPr>
        <p:sp>
          <p:nvSpPr>
            <p:cNvPr name="Freeform 10" id="10"/>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11" id="11"/>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a:solidFill>
                    <a:srgbClr val="2B4B82"/>
                  </a:solidFill>
                  <a:latin typeface="Clear Sans Bold"/>
                  <a:ea typeface="Clear Sans Bold"/>
                  <a:cs typeface="Clear Sans Bold"/>
                  <a:sym typeface="Clear Sans Bold"/>
                </a:rPr>
                <a:t>2</a:t>
              </a:r>
            </a:p>
          </p:txBody>
        </p:sp>
      </p:grpSp>
      <p:sp>
        <p:nvSpPr>
          <p:cNvPr name="TextBox 12" id="12"/>
          <p:cNvSpPr txBox="true"/>
          <p:nvPr/>
        </p:nvSpPr>
        <p:spPr>
          <a:xfrm rot="0">
            <a:off x="7819046" y="4197894"/>
            <a:ext cx="2649908" cy="476497"/>
          </a:xfrm>
          <a:prstGeom prst="rect">
            <a:avLst/>
          </a:prstGeom>
        </p:spPr>
        <p:txBody>
          <a:bodyPr anchor="t" rtlCol="false" tIns="0" lIns="0" bIns="0" rIns="0">
            <a:spAutoFit/>
          </a:bodyPr>
          <a:lstStyle/>
          <a:p>
            <a:pPr algn="ctr" marL="0" indent="0" lvl="0">
              <a:lnSpc>
                <a:spcPts val="3919"/>
              </a:lnSpc>
            </a:pPr>
            <a:r>
              <a:rPr lang="en-US" b="true" sz="2799" spc="279" u="none">
                <a:solidFill>
                  <a:srgbClr val="2B4B82"/>
                </a:solidFill>
                <a:latin typeface="Clear Sans Bold"/>
                <a:ea typeface="Clear Sans Bold"/>
                <a:cs typeface="Clear Sans Bold"/>
                <a:sym typeface="Clear Sans Bold"/>
              </a:rPr>
              <a:t>STEP</a:t>
            </a:r>
          </a:p>
        </p:txBody>
      </p:sp>
      <p:grpSp>
        <p:nvGrpSpPr>
          <p:cNvPr name="Group 13" id="13"/>
          <p:cNvGrpSpPr/>
          <p:nvPr/>
        </p:nvGrpSpPr>
        <p:grpSpPr>
          <a:xfrm rot="0">
            <a:off x="8693644" y="3371020"/>
            <a:ext cx="900712" cy="884024"/>
            <a:chOff x="0" y="0"/>
            <a:chExt cx="825825" cy="810524"/>
          </a:xfrm>
        </p:grpSpPr>
        <p:sp>
          <p:nvSpPr>
            <p:cNvPr name="Freeform 14" id="14"/>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15" id="15"/>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a:solidFill>
                    <a:srgbClr val="2B4B82"/>
                  </a:solidFill>
                  <a:latin typeface="Clear Sans Bold"/>
                  <a:ea typeface="Clear Sans Bold"/>
                  <a:cs typeface="Clear Sans Bold"/>
                  <a:sym typeface="Clear Sans Bold"/>
                </a:rPr>
                <a:t>3</a:t>
              </a:r>
            </a:p>
          </p:txBody>
        </p:sp>
      </p:grpSp>
      <p:grpSp>
        <p:nvGrpSpPr>
          <p:cNvPr name="Group 16" id="16"/>
          <p:cNvGrpSpPr/>
          <p:nvPr/>
        </p:nvGrpSpPr>
        <p:grpSpPr>
          <a:xfrm rot="0">
            <a:off x="12088817" y="3371020"/>
            <a:ext cx="900712" cy="884024"/>
            <a:chOff x="0" y="0"/>
            <a:chExt cx="825825" cy="810524"/>
          </a:xfrm>
        </p:grpSpPr>
        <p:sp>
          <p:nvSpPr>
            <p:cNvPr name="Freeform 17" id="17"/>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18" id="18"/>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a:solidFill>
                    <a:srgbClr val="2B4B82"/>
                  </a:solidFill>
                  <a:latin typeface="Clear Sans Bold"/>
                  <a:ea typeface="Clear Sans Bold"/>
                  <a:cs typeface="Clear Sans Bold"/>
                  <a:sym typeface="Clear Sans Bold"/>
                </a:rPr>
                <a:t>4</a:t>
              </a:r>
            </a:p>
          </p:txBody>
        </p:sp>
      </p:grpSp>
      <p:grpSp>
        <p:nvGrpSpPr>
          <p:cNvPr name="Group 19" id="19"/>
          <p:cNvGrpSpPr/>
          <p:nvPr/>
        </p:nvGrpSpPr>
        <p:grpSpPr>
          <a:xfrm rot="0">
            <a:off x="15483990" y="3371020"/>
            <a:ext cx="900712" cy="884024"/>
            <a:chOff x="0" y="0"/>
            <a:chExt cx="825825" cy="810524"/>
          </a:xfrm>
        </p:grpSpPr>
        <p:sp>
          <p:nvSpPr>
            <p:cNvPr name="Freeform 20" id="20"/>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21" id="21"/>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a:solidFill>
                    <a:srgbClr val="2B4B82"/>
                  </a:solidFill>
                  <a:latin typeface="Clear Sans Bold"/>
                  <a:ea typeface="Clear Sans Bold"/>
                  <a:cs typeface="Clear Sans Bold"/>
                  <a:sym typeface="Clear Sans Bold"/>
                </a:rPr>
                <a:t>5</a:t>
              </a:r>
            </a:p>
          </p:txBody>
        </p:sp>
      </p:grpSp>
      <p:sp>
        <p:nvSpPr>
          <p:cNvPr name="TextBox 22" id="22"/>
          <p:cNvSpPr txBox="true"/>
          <p:nvPr/>
        </p:nvSpPr>
        <p:spPr>
          <a:xfrm rot="0">
            <a:off x="1028700" y="1325050"/>
            <a:ext cx="16135350" cy="883920"/>
          </a:xfrm>
          <a:prstGeom prst="rect">
            <a:avLst/>
          </a:prstGeom>
        </p:spPr>
        <p:txBody>
          <a:bodyPr anchor="t" rtlCol="false" tIns="0" lIns="0" bIns="0" rIns="0">
            <a:spAutoFit/>
          </a:bodyPr>
          <a:lstStyle/>
          <a:p>
            <a:pPr algn="ctr">
              <a:lnSpc>
                <a:spcPts val="6719"/>
              </a:lnSpc>
            </a:pPr>
            <a:r>
              <a:rPr lang="en-US" b="true" sz="6399">
                <a:solidFill>
                  <a:srgbClr val="2B4B82"/>
                </a:solidFill>
                <a:latin typeface="Clear Sans Bold"/>
                <a:ea typeface="Clear Sans Bold"/>
                <a:cs typeface="Clear Sans Bold"/>
                <a:sym typeface="Clear Sans Bold"/>
              </a:rPr>
              <a:t>Child Find </a:t>
            </a:r>
          </a:p>
        </p:txBody>
      </p:sp>
      <p:grpSp>
        <p:nvGrpSpPr>
          <p:cNvPr name="Group 23" id="23"/>
          <p:cNvGrpSpPr/>
          <p:nvPr/>
        </p:nvGrpSpPr>
        <p:grpSpPr>
          <a:xfrm rot="0">
            <a:off x="4547992" y="4410627"/>
            <a:ext cx="2537628" cy="4070032"/>
            <a:chOff x="0" y="0"/>
            <a:chExt cx="3383505" cy="5426709"/>
          </a:xfrm>
        </p:grpSpPr>
        <p:sp>
          <p:nvSpPr>
            <p:cNvPr name="TextBox 24" id="24"/>
            <p:cNvSpPr txBox="true"/>
            <p:nvPr/>
          </p:nvSpPr>
          <p:spPr>
            <a:xfrm rot="0">
              <a:off x="0" y="-57150"/>
              <a:ext cx="3383505" cy="616279"/>
            </a:xfrm>
            <a:prstGeom prst="rect">
              <a:avLst/>
            </a:prstGeom>
          </p:spPr>
          <p:txBody>
            <a:bodyPr anchor="t" rtlCol="false" tIns="0" lIns="0" bIns="0" rIns="0">
              <a:spAutoFit/>
            </a:bodyPr>
            <a:lstStyle/>
            <a:p>
              <a:pPr algn="ctr" marL="0" indent="0" lvl="0">
                <a:lnSpc>
                  <a:spcPts val="3919"/>
                </a:lnSpc>
              </a:pPr>
              <a:r>
                <a:rPr lang="en-US" b="true" sz="2799" spc="279" u="none">
                  <a:solidFill>
                    <a:srgbClr val="2B4B82"/>
                  </a:solidFill>
                  <a:latin typeface="Clear Sans Bold"/>
                  <a:ea typeface="Clear Sans Bold"/>
                  <a:cs typeface="Clear Sans Bold"/>
                  <a:sym typeface="Clear Sans Bold"/>
                </a:rPr>
                <a:t>STEP</a:t>
              </a:r>
            </a:p>
          </p:txBody>
        </p:sp>
        <p:sp>
          <p:nvSpPr>
            <p:cNvPr name="TextBox 25" id="25"/>
            <p:cNvSpPr txBox="true"/>
            <p:nvPr/>
          </p:nvSpPr>
          <p:spPr>
            <a:xfrm rot="0">
              <a:off x="0" y="3478275"/>
              <a:ext cx="3383505" cy="1948433"/>
            </a:xfrm>
            <a:prstGeom prst="rect">
              <a:avLst/>
            </a:prstGeom>
          </p:spPr>
          <p:txBody>
            <a:bodyPr anchor="t" rtlCol="false" tIns="0" lIns="0" bIns="0" rIns="0">
              <a:spAutoFit/>
            </a:bodyPr>
            <a:lstStyle/>
            <a:p>
              <a:pPr algn="ctr">
                <a:lnSpc>
                  <a:spcPts val="2940"/>
                </a:lnSpc>
              </a:pPr>
              <a:r>
                <a:rPr lang="en-US" sz="2100">
                  <a:solidFill>
                    <a:srgbClr val="2B4B82"/>
                  </a:solidFill>
                  <a:latin typeface="Clear Sans"/>
                  <a:ea typeface="Clear Sans"/>
                  <a:cs typeface="Clear Sans"/>
                  <a:sym typeface="Clear Sans"/>
                </a:rPr>
                <a:t>Only the parents or LEA can initiate a request for an initial evaluation. </a:t>
              </a:r>
            </a:p>
          </p:txBody>
        </p:sp>
        <p:sp>
          <p:nvSpPr>
            <p:cNvPr name="TextBox 26" id="26"/>
            <p:cNvSpPr txBox="true"/>
            <p:nvPr/>
          </p:nvSpPr>
          <p:spPr>
            <a:xfrm rot="0">
              <a:off x="0" y="925271"/>
              <a:ext cx="3383505" cy="1642745"/>
            </a:xfrm>
            <a:prstGeom prst="rect">
              <a:avLst/>
            </a:prstGeom>
          </p:spPr>
          <p:txBody>
            <a:bodyPr anchor="t" rtlCol="false" tIns="0" lIns="0" bIns="0" rIns="0">
              <a:spAutoFit/>
            </a:bodyPr>
            <a:lstStyle/>
            <a:p>
              <a:pPr algn="ctr">
                <a:lnSpc>
                  <a:spcPts val="3359"/>
                </a:lnSpc>
              </a:pPr>
              <a:r>
                <a:rPr lang="en-US" b="true" sz="2400">
                  <a:solidFill>
                    <a:srgbClr val="2B4B82"/>
                  </a:solidFill>
                  <a:latin typeface="Clear Sans Bold"/>
                  <a:ea typeface="Clear Sans Bold"/>
                  <a:cs typeface="Clear Sans Bold"/>
                  <a:sym typeface="Clear Sans Bold"/>
                </a:rPr>
                <a:t>Does the child have a suspected disability? </a:t>
              </a:r>
            </a:p>
          </p:txBody>
        </p:sp>
      </p:grpSp>
      <p:grpSp>
        <p:nvGrpSpPr>
          <p:cNvPr name="Group 27" id="27"/>
          <p:cNvGrpSpPr/>
          <p:nvPr/>
        </p:nvGrpSpPr>
        <p:grpSpPr>
          <a:xfrm rot="0">
            <a:off x="1123950" y="4410627"/>
            <a:ext cx="2459408" cy="5082927"/>
            <a:chOff x="0" y="0"/>
            <a:chExt cx="3279211" cy="6777236"/>
          </a:xfrm>
        </p:grpSpPr>
        <p:sp>
          <p:nvSpPr>
            <p:cNvPr name="TextBox 28" id="28"/>
            <p:cNvSpPr txBox="true"/>
            <p:nvPr/>
          </p:nvSpPr>
          <p:spPr>
            <a:xfrm rot="0">
              <a:off x="0" y="-57150"/>
              <a:ext cx="3279211" cy="622723"/>
            </a:xfrm>
            <a:prstGeom prst="rect">
              <a:avLst/>
            </a:prstGeom>
          </p:spPr>
          <p:txBody>
            <a:bodyPr anchor="t" rtlCol="false" tIns="0" lIns="0" bIns="0" rIns="0">
              <a:spAutoFit/>
            </a:bodyPr>
            <a:lstStyle/>
            <a:p>
              <a:pPr algn="ctr">
                <a:lnSpc>
                  <a:spcPts val="3919"/>
                </a:lnSpc>
              </a:pPr>
              <a:r>
                <a:rPr lang="en-US" b="true" sz="2799" spc="279">
                  <a:solidFill>
                    <a:srgbClr val="2B4B82"/>
                  </a:solidFill>
                  <a:latin typeface="Clear Sans Bold"/>
                  <a:ea typeface="Clear Sans Bold"/>
                  <a:cs typeface="Clear Sans Bold"/>
                  <a:sym typeface="Clear Sans Bold"/>
                </a:rPr>
                <a:t>STEP</a:t>
              </a:r>
            </a:p>
          </p:txBody>
        </p:sp>
        <p:sp>
          <p:nvSpPr>
            <p:cNvPr name="TextBox 29" id="29"/>
            <p:cNvSpPr txBox="true"/>
            <p:nvPr/>
          </p:nvSpPr>
          <p:spPr>
            <a:xfrm rot="0">
              <a:off x="0" y="2363892"/>
              <a:ext cx="3279211" cy="4413344"/>
            </a:xfrm>
            <a:prstGeom prst="rect">
              <a:avLst/>
            </a:prstGeom>
          </p:spPr>
          <p:txBody>
            <a:bodyPr anchor="t" rtlCol="false" tIns="0" lIns="0" bIns="0" rIns="0">
              <a:spAutoFit/>
            </a:bodyPr>
            <a:lstStyle/>
            <a:p>
              <a:pPr algn="ctr">
                <a:lnSpc>
                  <a:spcPts val="2940"/>
                </a:lnSpc>
              </a:pPr>
              <a:r>
                <a:rPr lang="en-US" sz="2100">
                  <a:solidFill>
                    <a:srgbClr val="2B4B82"/>
                  </a:solidFill>
                  <a:latin typeface="Clear Sans"/>
                  <a:ea typeface="Clear Sans"/>
                  <a:cs typeface="Clear Sans"/>
                  <a:sym typeface="Clear Sans"/>
                </a:rPr>
                <a:t>The LEA in which the private school is located or where the parent resides is responsible. Meet with stakeholders and coordinate with the responsible LEA as necessary.  </a:t>
              </a:r>
            </a:p>
          </p:txBody>
        </p:sp>
        <p:sp>
          <p:nvSpPr>
            <p:cNvPr name="TextBox 30" id="30"/>
            <p:cNvSpPr txBox="true"/>
            <p:nvPr/>
          </p:nvSpPr>
          <p:spPr>
            <a:xfrm rot="0">
              <a:off x="0" y="919681"/>
              <a:ext cx="3279211" cy="1083945"/>
            </a:xfrm>
            <a:prstGeom prst="rect">
              <a:avLst/>
            </a:prstGeom>
          </p:spPr>
          <p:txBody>
            <a:bodyPr anchor="t" rtlCol="false" tIns="0" lIns="0" bIns="0" rIns="0">
              <a:spAutoFit/>
            </a:bodyPr>
            <a:lstStyle/>
            <a:p>
              <a:pPr algn="ctr">
                <a:lnSpc>
                  <a:spcPts val="3359"/>
                </a:lnSpc>
              </a:pPr>
              <a:r>
                <a:rPr lang="en-US" b="true" sz="2400">
                  <a:solidFill>
                    <a:srgbClr val="2B4B82"/>
                  </a:solidFill>
                  <a:latin typeface="Clear Sans Bold"/>
                  <a:ea typeface="Clear Sans Bold"/>
                  <a:cs typeface="Clear Sans Bold"/>
                  <a:sym typeface="Clear Sans Bold"/>
                </a:rPr>
                <a:t>Determine the responsible LEA.</a:t>
              </a:r>
            </a:p>
          </p:txBody>
        </p:sp>
      </p:grpSp>
      <p:sp>
        <p:nvSpPr>
          <p:cNvPr name="TextBox 31" id="31"/>
          <p:cNvSpPr txBox="true"/>
          <p:nvPr/>
        </p:nvSpPr>
        <p:spPr>
          <a:xfrm rot="0">
            <a:off x="7819046" y="8129880"/>
            <a:ext cx="2649908" cy="1842968"/>
          </a:xfrm>
          <a:prstGeom prst="rect">
            <a:avLst/>
          </a:prstGeom>
        </p:spPr>
        <p:txBody>
          <a:bodyPr anchor="t" rtlCol="false" tIns="0" lIns="0" bIns="0" rIns="0">
            <a:spAutoFit/>
          </a:bodyPr>
          <a:lstStyle/>
          <a:p>
            <a:pPr algn="ctr">
              <a:lnSpc>
                <a:spcPts val="2940"/>
              </a:lnSpc>
            </a:pPr>
            <a:r>
              <a:rPr lang="en-US" sz="2100">
                <a:solidFill>
                  <a:srgbClr val="2B4B82"/>
                </a:solidFill>
                <a:latin typeface="Clear Sans"/>
                <a:ea typeface="Clear Sans"/>
                <a:cs typeface="Clear Sans"/>
                <a:sym typeface="Clear Sans"/>
              </a:rPr>
              <a:t>The responsible LEA has 60 days from obtaining parental consent to evaluate the student.</a:t>
            </a:r>
          </a:p>
        </p:txBody>
      </p:sp>
      <p:sp>
        <p:nvSpPr>
          <p:cNvPr name="TextBox 32" id="32"/>
          <p:cNvSpPr txBox="true"/>
          <p:nvPr/>
        </p:nvSpPr>
        <p:spPr>
          <a:xfrm rot="0">
            <a:off x="7819046" y="4937091"/>
            <a:ext cx="2649908" cy="2501265"/>
          </a:xfrm>
          <a:prstGeom prst="rect">
            <a:avLst/>
          </a:prstGeom>
        </p:spPr>
        <p:txBody>
          <a:bodyPr anchor="t" rtlCol="false" tIns="0" lIns="0" bIns="0" rIns="0">
            <a:spAutoFit/>
          </a:bodyPr>
          <a:lstStyle/>
          <a:p>
            <a:pPr algn="ctr">
              <a:lnSpc>
                <a:spcPts val="3359"/>
              </a:lnSpc>
            </a:pPr>
            <a:r>
              <a:rPr lang="en-US" b="true" sz="2400">
                <a:solidFill>
                  <a:srgbClr val="2B4B82"/>
                </a:solidFill>
                <a:latin typeface="Clear Sans Bold"/>
                <a:ea typeface="Clear Sans Bold"/>
                <a:cs typeface="Clear Sans Bold"/>
                <a:sym typeface="Clear Sans Bold"/>
              </a:rPr>
              <a:t>If yes, obtain parental consent and send out a PWN with a proposed Assessment Plan. </a:t>
            </a:r>
          </a:p>
        </p:txBody>
      </p:sp>
      <p:grpSp>
        <p:nvGrpSpPr>
          <p:cNvPr name="Group 33" id="33"/>
          <p:cNvGrpSpPr/>
          <p:nvPr/>
        </p:nvGrpSpPr>
        <p:grpSpPr>
          <a:xfrm rot="0">
            <a:off x="11200618" y="4416496"/>
            <a:ext cx="2825749" cy="5126422"/>
            <a:chOff x="0" y="0"/>
            <a:chExt cx="3767665" cy="6835229"/>
          </a:xfrm>
        </p:grpSpPr>
        <p:sp>
          <p:nvSpPr>
            <p:cNvPr name="TextBox 34" id="34"/>
            <p:cNvSpPr txBox="true"/>
            <p:nvPr/>
          </p:nvSpPr>
          <p:spPr>
            <a:xfrm rot="0">
              <a:off x="0" y="-57150"/>
              <a:ext cx="3767665" cy="616279"/>
            </a:xfrm>
            <a:prstGeom prst="rect">
              <a:avLst/>
            </a:prstGeom>
          </p:spPr>
          <p:txBody>
            <a:bodyPr anchor="t" rtlCol="false" tIns="0" lIns="0" bIns="0" rIns="0">
              <a:spAutoFit/>
            </a:bodyPr>
            <a:lstStyle/>
            <a:p>
              <a:pPr algn="ctr" marL="0" indent="0" lvl="0">
                <a:lnSpc>
                  <a:spcPts val="3919"/>
                </a:lnSpc>
              </a:pPr>
              <a:r>
                <a:rPr lang="en-US" b="true" sz="2799" spc="279" u="none">
                  <a:solidFill>
                    <a:srgbClr val="2B4B82"/>
                  </a:solidFill>
                  <a:latin typeface="Clear Sans Bold"/>
                  <a:ea typeface="Clear Sans Bold"/>
                  <a:cs typeface="Clear Sans Bold"/>
                  <a:sym typeface="Clear Sans Bold"/>
                </a:rPr>
                <a:t>STEP</a:t>
              </a:r>
            </a:p>
          </p:txBody>
        </p:sp>
        <p:sp>
          <p:nvSpPr>
            <p:cNvPr name="TextBox 35" id="35"/>
            <p:cNvSpPr txBox="true"/>
            <p:nvPr/>
          </p:nvSpPr>
          <p:spPr>
            <a:xfrm rot="0">
              <a:off x="0" y="2914867"/>
              <a:ext cx="3767665" cy="3920361"/>
            </a:xfrm>
            <a:prstGeom prst="rect">
              <a:avLst/>
            </a:prstGeom>
          </p:spPr>
          <p:txBody>
            <a:bodyPr anchor="t" rtlCol="false" tIns="0" lIns="0" bIns="0" rIns="0">
              <a:spAutoFit/>
            </a:bodyPr>
            <a:lstStyle/>
            <a:p>
              <a:pPr algn="ctr">
                <a:lnSpc>
                  <a:spcPts val="2940"/>
                </a:lnSpc>
              </a:pPr>
              <a:r>
                <a:rPr lang="en-US" sz="2100">
                  <a:solidFill>
                    <a:srgbClr val="2B4B82"/>
                  </a:solidFill>
                  <a:latin typeface="Clear Sans"/>
                  <a:ea typeface="Clear Sans"/>
                  <a:cs typeface="Clear Sans"/>
                  <a:sym typeface="Clear Sans"/>
                </a:rPr>
                <a:t>If a parent requests an initial evaluation but the LEA does not agree that the student has a suspected disability, send PWN with basis for declining to evaluate. </a:t>
              </a:r>
            </a:p>
          </p:txBody>
        </p:sp>
        <p:sp>
          <p:nvSpPr>
            <p:cNvPr name="TextBox 36" id="36"/>
            <p:cNvSpPr txBox="true"/>
            <p:nvPr/>
          </p:nvSpPr>
          <p:spPr>
            <a:xfrm rot="0">
              <a:off x="0" y="925271"/>
              <a:ext cx="3767665" cy="1642745"/>
            </a:xfrm>
            <a:prstGeom prst="rect">
              <a:avLst/>
            </a:prstGeom>
          </p:spPr>
          <p:txBody>
            <a:bodyPr anchor="t" rtlCol="false" tIns="0" lIns="0" bIns="0" rIns="0">
              <a:spAutoFit/>
            </a:bodyPr>
            <a:lstStyle/>
            <a:p>
              <a:pPr algn="ctr">
                <a:lnSpc>
                  <a:spcPts val="3359"/>
                </a:lnSpc>
              </a:pPr>
              <a:r>
                <a:rPr lang="en-US" b="true" sz="2400">
                  <a:solidFill>
                    <a:srgbClr val="2B4B82"/>
                  </a:solidFill>
                  <a:latin typeface="Clear Sans Bold"/>
                  <a:ea typeface="Clear Sans Bold"/>
                  <a:cs typeface="Clear Sans Bold"/>
                  <a:sym typeface="Clear Sans Bold"/>
                </a:rPr>
                <a:t>If no, document the reason for denial when appropriate.</a:t>
              </a:r>
            </a:p>
          </p:txBody>
        </p:sp>
      </p:grpSp>
      <p:grpSp>
        <p:nvGrpSpPr>
          <p:cNvPr name="Group 37" id="37"/>
          <p:cNvGrpSpPr/>
          <p:nvPr/>
        </p:nvGrpSpPr>
        <p:grpSpPr>
          <a:xfrm rot="0">
            <a:off x="14521558" y="4410627"/>
            <a:ext cx="2825576" cy="4816479"/>
            <a:chOff x="0" y="0"/>
            <a:chExt cx="3767435" cy="6421972"/>
          </a:xfrm>
        </p:grpSpPr>
        <p:sp>
          <p:nvSpPr>
            <p:cNvPr name="TextBox 38" id="38"/>
            <p:cNvSpPr txBox="true"/>
            <p:nvPr/>
          </p:nvSpPr>
          <p:spPr>
            <a:xfrm rot="0">
              <a:off x="0" y="-57150"/>
              <a:ext cx="3767435" cy="616279"/>
            </a:xfrm>
            <a:prstGeom prst="rect">
              <a:avLst/>
            </a:prstGeom>
          </p:spPr>
          <p:txBody>
            <a:bodyPr anchor="t" rtlCol="false" tIns="0" lIns="0" bIns="0" rIns="0">
              <a:spAutoFit/>
            </a:bodyPr>
            <a:lstStyle/>
            <a:p>
              <a:pPr algn="ctr" marL="0" indent="0" lvl="0">
                <a:lnSpc>
                  <a:spcPts val="3919"/>
                </a:lnSpc>
              </a:pPr>
              <a:r>
                <a:rPr lang="en-US" b="true" sz="2799" spc="279" u="none">
                  <a:solidFill>
                    <a:srgbClr val="2B4B82"/>
                  </a:solidFill>
                  <a:latin typeface="Clear Sans Bold"/>
                  <a:ea typeface="Clear Sans Bold"/>
                  <a:cs typeface="Clear Sans Bold"/>
                  <a:sym typeface="Clear Sans Bold"/>
                </a:rPr>
                <a:t>STEP</a:t>
              </a:r>
            </a:p>
          </p:txBody>
        </p:sp>
        <p:sp>
          <p:nvSpPr>
            <p:cNvPr name="TextBox 39" id="39"/>
            <p:cNvSpPr txBox="true"/>
            <p:nvPr/>
          </p:nvSpPr>
          <p:spPr>
            <a:xfrm rot="0">
              <a:off x="0" y="3473667"/>
              <a:ext cx="3767435" cy="2948305"/>
            </a:xfrm>
            <a:prstGeom prst="rect">
              <a:avLst/>
            </a:prstGeom>
          </p:spPr>
          <p:txBody>
            <a:bodyPr anchor="t" rtlCol="false" tIns="0" lIns="0" bIns="0" rIns="0">
              <a:spAutoFit/>
            </a:bodyPr>
            <a:lstStyle/>
            <a:p>
              <a:pPr algn="ctr">
                <a:lnSpc>
                  <a:spcPts val="2940"/>
                </a:lnSpc>
              </a:pPr>
              <a:r>
                <a:rPr lang="en-US" sz="2100">
                  <a:solidFill>
                    <a:srgbClr val="2B4B82"/>
                  </a:solidFill>
                  <a:latin typeface="Clear Sans"/>
                  <a:ea typeface="Clear Sans"/>
                  <a:cs typeface="Clear Sans"/>
                  <a:sym typeface="Clear Sans"/>
                </a:rPr>
                <a:t>If the student is eligible for services, will they receive them via an IEP, in the public school setting, or via an ISP? </a:t>
              </a:r>
            </a:p>
          </p:txBody>
        </p:sp>
        <p:sp>
          <p:nvSpPr>
            <p:cNvPr name="TextBox 40" id="40"/>
            <p:cNvSpPr txBox="true"/>
            <p:nvPr/>
          </p:nvSpPr>
          <p:spPr>
            <a:xfrm rot="0">
              <a:off x="0" y="925271"/>
              <a:ext cx="3767435" cy="2201545"/>
            </a:xfrm>
            <a:prstGeom prst="rect">
              <a:avLst/>
            </a:prstGeom>
          </p:spPr>
          <p:txBody>
            <a:bodyPr anchor="t" rtlCol="false" tIns="0" lIns="0" bIns="0" rIns="0">
              <a:spAutoFit/>
            </a:bodyPr>
            <a:lstStyle/>
            <a:p>
              <a:pPr algn="ctr">
                <a:lnSpc>
                  <a:spcPts val="3359"/>
                </a:lnSpc>
              </a:pPr>
              <a:r>
                <a:rPr lang="en-US" b="true" sz="2400">
                  <a:solidFill>
                    <a:srgbClr val="2B4B82"/>
                  </a:solidFill>
                  <a:latin typeface="Clear Sans Bold"/>
                  <a:ea typeface="Clear Sans Bold"/>
                  <a:cs typeface="Clear Sans Bold"/>
                  <a:sym typeface="Clear Sans Bold"/>
                </a:rPr>
                <a:t>Determine how and where the special education services will be provided.</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645615" y="-1154409"/>
            <a:ext cx="4597438" cy="2842053"/>
          </a:xfrm>
          <a:custGeom>
            <a:avLst/>
            <a:gdLst/>
            <a:ahLst/>
            <a:cxnLst/>
            <a:rect r="r" b="b" t="t" l="l"/>
            <a:pathLst>
              <a:path h="2842053" w="4597438">
                <a:moveTo>
                  <a:pt x="0" y="0"/>
                </a:moveTo>
                <a:lnTo>
                  <a:pt x="4597438" y="0"/>
                </a:lnTo>
                <a:lnTo>
                  <a:pt x="4597438" y="2842052"/>
                </a:lnTo>
                <a:lnTo>
                  <a:pt x="0" y="28420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1207503" y="390596"/>
            <a:ext cx="2076668" cy="1276207"/>
          </a:xfrm>
          <a:custGeom>
            <a:avLst/>
            <a:gdLst/>
            <a:ahLst/>
            <a:cxnLst/>
            <a:rect r="r" b="b" t="t" l="l"/>
            <a:pathLst>
              <a:path h="1276207" w="2076668">
                <a:moveTo>
                  <a:pt x="2076669" y="0"/>
                </a:moveTo>
                <a:lnTo>
                  <a:pt x="0" y="0"/>
                </a:lnTo>
                <a:lnTo>
                  <a:pt x="0" y="1276208"/>
                </a:lnTo>
                <a:lnTo>
                  <a:pt x="2076669" y="1276208"/>
                </a:lnTo>
                <a:lnTo>
                  <a:pt x="207666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794348" y="-2447996"/>
            <a:ext cx="3837986" cy="4114800"/>
          </a:xfrm>
          <a:custGeom>
            <a:avLst/>
            <a:gdLst/>
            <a:ahLst/>
            <a:cxnLst/>
            <a:rect r="r" b="b" t="t" l="l"/>
            <a:pathLst>
              <a:path h="4114800" w="3837986">
                <a:moveTo>
                  <a:pt x="0" y="0"/>
                </a:moveTo>
                <a:lnTo>
                  <a:pt x="3837986" y="0"/>
                </a:lnTo>
                <a:lnTo>
                  <a:pt x="383798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713934" y="-3950201"/>
            <a:ext cx="5357753" cy="5591583"/>
          </a:xfrm>
          <a:custGeom>
            <a:avLst/>
            <a:gdLst/>
            <a:ahLst/>
            <a:cxnLst/>
            <a:rect r="r" b="b" t="t" l="l"/>
            <a:pathLst>
              <a:path h="5591583" w="5357753">
                <a:moveTo>
                  <a:pt x="0" y="0"/>
                </a:moveTo>
                <a:lnTo>
                  <a:pt x="5357752" y="0"/>
                </a:lnTo>
                <a:lnTo>
                  <a:pt x="5357752" y="5591583"/>
                </a:lnTo>
                <a:lnTo>
                  <a:pt x="0" y="55915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aphicFrame>
        <p:nvGraphicFramePr>
          <p:cNvPr name="Table 6" id="6"/>
          <p:cNvGraphicFramePr>
            <a:graphicFrameLocks noGrp="true"/>
          </p:cNvGraphicFramePr>
          <p:nvPr/>
        </p:nvGraphicFramePr>
        <p:xfrm>
          <a:off x="1028700" y="1687643"/>
          <a:ext cx="16230600" cy="7829550"/>
        </p:xfrm>
        <a:graphic>
          <a:graphicData uri="http://schemas.openxmlformats.org/drawingml/2006/table">
            <a:tbl>
              <a:tblPr/>
              <a:tblGrid>
                <a:gridCol w="16230600"/>
              </a:tblGrid>
              <a:tr h="1563991">
                <a:tc>
                  <a:txBody>
                    <a:bodyPr anchor="t" rtlCol="false"/>
                    <a:lstStyle/>
                    <a:p>
                      <a:pPr algn="l">
                        <a:lnSpc>
                          <a:spcPts val="6600"/>
                        </a:lnSpc>
                        <a:defRPr/>
                      </a:pPr>
                      <a:endParaRPr lang="en-US" sz="1100"/>
                    </a:p>
                  </a:txBody>
                  <a:tcPr marL="190500" marR="190500" marT="190500" marB="190500" anchor="t">
                    <a:lnL cmpd="sng" algn="ctr" cap="flat" w="57150">
                      <a:solidFill>
                        <a:srgbClr val="FEFEFE"/>
                      </a:solidFill>
                      <a:prstDash val="solid"/>
                      <a:round/>
                      <a:headEnd type="none" w="med" len="med"/>
                      <a:tailEnd type="none" w="med" len="med"/>
                    </a:lnL>
                    <a:lnR cmpd="sng" algn="ctr" cap="flat" w="57150">
                      <a:solidFill>
                        <a:srgbClr val="FEFEFE"/>
                      </a:solidFill>
                      <a:prstDash val="solid"/>
                      <a:round/>
                      <a:headEnd type="none" w="med" len="med"/>
                      <a:tailEnd type="none" w="med" len="med"/>
                    </a:lnR>
                    <a:lnT cmpd="sng" algn="ctr" cap="flat" w="57150">
                      <a:solidFill>
                        <a:srgbClr val="FEFEFE"/>
                      </a:solidFill>
                      <a:prstDash val="solid"/>
                      <a:round/>
                      <a:headEnd type="none" w="med" len="med"/>
                      <a:tailEnd type="none" w="med" len="med"/>
                    </a:lnT>
                    <a:lnB cmpd="sng" algn="ctr" cap="flat" w="57150">
                      <a:solidFill>
                        <a:srgbClr val="FEFEFE"/>
                      </a:solidFill>
                      <a:prstDash val="solid"/>
                      <a:round/>
                      <a:headEnd type="none" w="med" len="med"/>
                      <a:tailEnd type="none" w="med" len="med"/>
                    </a:lnB>
                  </a:tcPr>
                </a:tc>
              </a:tr>
              <a:tr h="6265559">
                <a:tc>
                  <a:txBody>
                    <a:bodyPr anchor="t" rtlCol="false"/>
                    <a:lstStyle/>
                    <a:p>
                      <a:pPr algn="l">
                        <a:lnSpc>
                          <a:spcPts val="3779"/>
                        </a:lnSpc>
                        <a:defRPr/>
                      </a:pPr>
                      <a:endParaRPr lang="en-US" sz="1100"/>
                    </a:p>
                    <a:p>
                      <a:pPr algn="l" marL="582928" indent="-291464" lvl="1">
                        <a:lnSpc>
                          <a:spcPts val="3779"/>
                        </a:lnSpc>
                        <a:buFont typeface="Arial"/>
                        <a:buChar char="•"/>
                      </a:pPr>
                      <a:r>
                        <a:rPr lang="en-US" sz="2699">
                          <a:solidFill>
                            <a:srgbClr val="2B4B82"/>
                          </a:solidFill>
                          <a:latin typeface="Clear Sans"/>
                          <a:ea typeface="Clear Sans"/>
                          <a:cs typeface="Clear Sans"/>
                          <a:sym typeface="Clear Sans"/>
                        </a:rPr>
                        <a:t>Review the district’s current Child Find policies and procedures. Revise and update if necessary. </a:t>
                      </a:r>
                    </a:p>
                    <a:p>
                      <a:pPr algn="l" marL="1165857" indent="-388619" lvl="2">
                        <a:lnSpc>
                          <a:spcPts val="3779"/>
                        </a:lnSpc>
                        <a:buFont typeface="Arial"/>
                        <a:buChar char="⚬"/>
                      </a:pPr>
                      <a:r>
                        <a:rPr lang="en-US" sz="2699">
                          <a:solidFill>
                            <a:srgbClr val="2B4B82"/>
                          </a:solidFill>
                          <a:latin typeface="Clear Sans"/>
                          <a:ea typeface="Clear Sans"/>
                          <a:cs typeface="Clear Sans"/>
                          <a:sym typeface="Clear Sans"/>
                        </a:rPr>
                        <a:t>Consider: do current policies and practices reach students who may be home-schooled or enrolled in private school?</a:t>
                      </a:r>
                    </a:p>
                    <a:p>
                      <a:pPr algn="l" marL="582928" indent="-291464" lvl="1">
                        <a:lnSpc>
                          <a:spcPts val="3779"/>
                        </a:lnSpc>
                        <a:buFont typeface="Arial"/>
                        <a:buChar char="•"/>
                      </a:pPr>
                      <a:r>
                        <a:rPr lang="en-US" sz="2699">
                          <a:solidFill>
                            <a:srgbClr val="2B4B82"/>
                          </a:solidFill>
                          <a:latin typeface="Clear Sans"/>
                          <a:ea typeface="Clear Sans"/>
                          <a:cs typeface="Clear Sans"/>
                          <a:sym typeface="Clear Sans"/>
                        </a:rPr>
                        <a:t>Update staff training and protocols; make sure staff is aware that </a:t>
                      </a:r>
                      <a:r>
                        <a:rPr lang="en-US" sz="2699" u="sng">
                          <a:solidFill>
                            <a:srgbClr val="2B4B82"/>
                          </a:solidFill>
                          <a:latin typeface="Clear Sans"/>
                          <a:ea typeface="Clear Sans"/>
                          <a:cs typeface="Clear Sans"/>
                          <a:sym typeface="Clear Sans"/>
                        </a:rPr>
                        <a:t>all</a:t>
                      </a:r>
                      <a:r>
                        <a:rPr lang="en-US" sz="2699">
                          <a:solidFill>
                            <a:srgbClr val="2B4B82"/>
                          </a:solidFill>
                          <a:latin typeface="Clear Sans"/>
                          <a:ea typeface="Clear Sans"/>
                          <a:cs typeface="Clear Sans"/>
                          <a:sym typeface="Clear Sans"/>
                        </a:rPr>
                        <a:t> children are covered, including those who may be enrolled online or only participate in the district in a limited capacity (such as extra-curriculars). </a:t>
                      </a:r>
                    </a:p>
                    <a:p>
                      <a:pPr algn="l" marL="582928" indent="-291464" lvl="1">
                        <a:lnSpc>
                          <a:spcPts val="3779"/>
                        </a:lnSpc>
                        <a:buFont typeface="Arial"/>
                        <a:buChar char="•"/>
                      </a:pPr>
                      <a:r>
                        <a:rPr lang="en-US" sz="2699">
                          <a:solidFill>
                            <a:srgbClr val="2B4B82"/>
                          </a:solidFill>
                          <a:latin typeface="Clear Sans"/>
                          <a:ea typeface="Clear Sans"/>
                          <a:cs typeface="Clear Sans"/>
                          <a:sym typeface="Clear Sans"/>
                        </a:rPr>
                        <a:t>Provide procedural safeguards when the district meets with parents/guardians to discuss special education, even if the student is not enrolled or does not already receive special education services. </a:t>
                      </a:r>
                    </a:p>
                    <a:p>
                      <a:pPr algn="l" marL="582928" indent="-291464" lvl="1">
                        <a:lnSpc>
                          <a:spcPts val="3779"/>
                        </a:lnSpc>
                        <a:buFont typeface="Arial"/>
                        <a:buChar char="•"/>
                      </a:pPr>
                      <a:r>
                        <a:rPr lang="en-US" sz="2699">
                          <a:solidFill>
                            <a:srgbClr val="2B4B82"/>
                          </a:solidFill>
                          <a:latin typeface="Clear Sans"/>
                          <a:ea typeface="Clear Sans"/>
                          <a:cs typeface="Clear Sans"/>
                          <a:sym typeface="Clear Sans"/>
                        </a:rPr>
                        <a:t>Track the number of children identified within the LEA’s jurisdiction on an annual basis  to inform the district’s expenditure obligations for parentally-placed students under 34 C.F.R. 300.132(a). </a:t>
                      </a:r>
                    </a:p>
                  </a:txBody>
                  <a:tcPr marL="190500" marR="190500" marT="190500" marB="190500" anchor="t">
                    <a:lnL cmpd="sng" algn="ctr" cap="flat" w="57150">
                      <a:solidFill>
                        <a:srgbClr val="FEFEFE"/>
                      </a:solidFill>
                      <a:prstDash val="solid"/>
                      <a:round/>
                      <a:headEnd type="none" w="med" len="med"/>
                      <a:tailEnd type="none" w="med" len="med"/>
                    </a:lnL>
                    <a:lnR cmpd="sng" algn="ctr" cap="flat" w="57150">
                      <a:solidFill>
                        <a:srgbClr val="FEFEFE"/>
                      </a:solidFill>
                      <a:prstDash val="solid"/>
                      <a:round/>
                      <a:headEnd type="none" w="med" len="med"/>
                      <a:tailEnd type="none" w="med" len="med"/>
                    </a:lnR>
                    <a:lnT cmpd="sng" algn="ctr" cap="flat" w="57150">
                      <a:solidFill>
                        <a:srgbClr val="FEFEFE"/>
                      </a:solidFill>
                      <a:prstDash val="solid"/>
                      <a:round/>
                      <a:headEnd type="none" w="med" len="med"/>
                      <a:tailEnd type="none" w="med" len="med"/>
                    </a:lnT>
                    <a:lnB cmpd="sng" algn="ctr" cap="flat" w="57150">
                      <a:solidFill>
                        <a:srgbClr val="FEFEFE"/>
                      </a:solidFill>
                      <a:prstDash val="solid"/>
                      <a:round/>
                      <a:headEnd type="none" w="med" len="med"/>
                      <a:tailEnd type="none" w="med" len="med"/>
                    </a:lnB>
                  </a:tcPr>
                </a:tc>
              </a:tr>
            </a:tbl>
          </a:graphicData>
        </a:graphic>
      </p:graphicFrame>
      <p:sp>
        <p:nvSpPr>
          <p:cNvPr name="TextBox 7" id="7"/>
          <p:cNvSpPr txBox="true"/>
          <p:nvPr/>
        </p:nvSpPr>
        <p:spPr>
          <a:xfrm rot="0">
            <a:off x="2944334" y="2270495"/>
            <a:ext cx="12191256" cy="775335"/>
          </a:xfrm>
          <a:prstGeom prst="rect">
            <a:avLst/>
          </a:prstGeom>
        </p:spPr>
        <p:txBody>
          <a:bodyPr anchor="t" rtlCol="false" tIns="0" lIns="0" bIns="0" rIns="0">
            <a:spAutoFit/>
          </a:bodyPr>
          <a:lstStyle/>
          <a:p>
            <a:pPr algn="ctr">
              <a:lnSpc>
                <a:spcPts val="5985"/>
              </a:lnSpc>
              <a:spcBef>
                <a:spcPct val="0"/>
              </a:spcBef>
            </a:pPr>
            <a:r>
              <a:rPr lang="en-US" b="true" sz="5700">
                <a:solidFill>
                  <a:srgbClr val="2B4B82"/>
                </a:solidFill>
                <a:latin typeface="Clear Sans Bold"/>
                <a:ea typeface="Clear Sans Bold"/>
                <a:cs typeface="Clear Sans Bold"/>
                <a:sym typeface="Clear Sans Bold"/>
              </a:rPr>
              <a:t>Child Find: Recommended Practices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1028700" y="2070794"/>
            <a:ext cx="16064310" cy="7736852"/>
            <a:chOff x="0" y="0"/>
            <a:chExt cx="21419080" cy="10315803"/>
          </a:xfrm>
        </p:grpSpPr>
        <p:sp>
          <p:nvSpPr>
            <p:cNvPr name="TextBox 3" id="3"/>
            <p:cNvSpPr txBox="true"/>
            <p:nvPr/>
          </p:nvSpPr>
          <p:spPr>
            <a:xfrm rot="0">
              <a:off x="0" y="47625"/>
              <a:ext cx="21419080" cy="9654901"/>
            </a:xfrm>
            <a:prstGeom prst="rect">
              <a:avLst/>
            </a:prstGeom>
          </p:spPr>
          <p:txBody>
            <a:bodyPr anchor="t" rtlCol="false" tIns="0" lIns="0" bIns="0" rIns="0">
              <a:spAutoFit/>
            </a:bodyPr>
            <a:lstStyle/>
            <a:p>
              <a:pPr algn="just">
                <a:lnSpc>
                  <a:spcPts val="3218"/>
                </a:lnSpc>
              </a:pPr>
              <a:r>
                <a:rPr lang="en-US" sz="3064">
                  <a:solidFill>
                    <a:srgbClr val="2B4B82"/>
                  </a:solidFill>
                  <a:latin typeface="Clear Sans"/>
                  <a:ea typeface="Clear Sans"/>
                  <a:cs typeface="Clear Sans"/>
                  <a:sym typeface="Clear Sans"/>
                </a:rPr>
                <a:t>In 2012, a Due Process Complaint was filed by parents against the Los Angeles and Glendale Unified School Districts on behalf of their private school student. The parents alleged that the districts failed to distribute information about Child Find.  </a:t>
              </a:r>
            </a:p>
            <a:p>
              <a:pPr algn="just">
                <a:lnSpc>
                  <a:spcPts val="3218"/>
                </a:lnSpc>
              </a:pPr>
            </a:p>
            <a:p>
              <a:pPr algn="just">
                <a:lnSpc>
                  <a:spcPts val="3218"/>
                </a:lnSpc>
              </a:pPr>
              <a:r>
                <a:rPr lang="en-US" sz="3064">
                  <a:solidFill>
                    <a:srgbClr val="2B4B82"/>
                  </a:solidFill>
                  <a:latin typeface="Clear Sans"/>
                  <a:ea typeface="Clear Sans"/>
                  <a:cs typeface="Clear Sans"/>
                  <a:sym typeface="Clear Sans"/>
                </a:rPr>
                <a:t>The ALJ found in favor of the districts, noting: </a:t>
              </a:r>
            </a:p>
            <a:p>
              <a:pPr algn="just">
                <a:lnSpc>
                  <a:spcPts val="3218"/>
                </a:lnSpc>
              </a:pPr>
            </a:p>
            <a:p>
              <a:pPr algn="just" marL="661692" indent="-330846" lvl="1">
                <a:lnSpc>
                  <a:spcPts val="4290"/>
                </a:lnSpc>
                <a:buFont typeface="Arial"/>
                <a:buChar char="•"/>
              </a:pPr>
              <a:r>
                <a:rPr lang="en-US" sz="3064">
                  <a:solidFill>
                    <a:srgbClr val="2B4B82"/>
                  </a:solidFill>
                  <a:latin typeface="Clear Sans"/>
                  <a:ea typeface="Clear Sans"/>
                  <a:cs typeface="Clear Sans"/>
                  <a:sym typeface="Clear Sans"/>
                </a:rPr>
                <a:t>the </a:t>
              </a:r>
              <a:r>
                <a:rPr lang="en-US" b="true" sz="3064">
                  <a:solidFill>
                    <a:srgbClr val="2B4B82"/>
                  </a:solidFill>
                  <a:latin typeface="Clear Sans Bold"/>
                  <a:ea typeface="Clear Sans Bold"/>
                  <a:cs typeface="Clear Sans Bold"/>
                  <a:sym typeface="Clear Sans Bold"/>
                </a:rPr>
                <a:t>IDEA did not require the districts to directly notify each household</a:t>
              </a:r>
              <a:r>
                <a:rPr lang="en-US" sz="3064">
                  <a:solidFill>
                    <a:srgbClr val="2B4B82"/>
                  </a:solidFill>
                  <a:latin typeface="Clear Sans"/>
                  <a:ea typeface="Clear Sans"/>
                  <a:cs typeface="Clear Sans"/>
                  <a:sym typeface="Clear Sans"/>
                </a:rPr>
                <a:t> in its borders about Child Find.</a:t>
              </a:r>
            </a:p>
            <a:p>
              <a:pPr algn="just" marL="661692" indent="-330846" lvl="1">
                <a:lnSpc>
                  <a:spcPts val="4290"/>
                </a:lnSpc>
                <a:buFont typeface="Arial"/>
                <a:buChar char="•"/>
              </a:pPr>
              <a:r>
                <a:rPr lang="en-US" sz="3064">
                  <a:solidFill>
                    <a:srgbClr val="2B4B82"/>
                  </a:solidFill>
                  <a:latin typeface="Clear Sans"/>
                  <a:ea typeface="Clear Sans"/>
                  <a:cs typeface="Clear Sans"/>
                  <a:sym typeface="Clear Sans"/>
                </a:rPr>
                <a:t>The districts met their obligation by </a:t>
              </a:r>
              <a:r>
                <a:rPr lang="en-US" b="true" sz="3064">
                  <a:solidFill>
                    <a:srgbClr val="2B4B82"/>
                  </a:solidFill>
                  <a:latin typeface="Clear Sans Bold"/>
                  <a:ea typeface="Clear Sans Bold"/>
                  <a:cs typeface="Clear Sans Bold"/>
                  <a:sym typeface="Clear Sans Bold"/>
                </a:rPr>
                <a:t>publishing newspaper ads</a:t>
              </a:r>
              <a:r>
                <a:rPr lang="en-US" sz="3064">
                  <a:solidFill>
                    <a:srgbClr val="2B4B82"/>
                  </a:solidFill>
                  <a:latin typeface="Clear Sans"/>
                  <a:ea typeface="Clear Sans"/>
                  <a:cs typeface="Clear Sans"/>
                  <a:sym typeface="Clear Sans"/>
                </a:rPr>
                <a:t>; </a:t>
              </a:r>
              <a:r>
                <a:rPr lang="en-US" b="true" sz="3064">
                  <a:solidFill>
                    <a:srgbClr val="2B4B82"/>
                  </a:solidFill>
                  <a:latin typeface="Clear Sans Bold"/>
                  <a:ea typeface="Clear Sans Bold"/>
                  <a:cs typeface="Clear Sans Bold"/>
                  <a:sym typeface="Clear Sans Bold"/>
                </a:rPr>
                <a:t>distributing informational brochures</a:t>
              </a:r>
              <a:r>
                <a:rPr lang="en-US" sz="3064">
                  <a:solidFill>
                    <a:srgbClr val="2B4B82"/>
                  </a:solidFill>
                  <a:latin typeface="Clear Sans"/>
                  <a:ea typeface="Clear Sans"/>
                  <a:cs typeface="Clear Sans"/>
                  <a:sym typeface="Clear Sans"/>
                </a:rPr>
                <a:t> an</a:t>
              </a:r>
              <a:r>
                <a:rPr lang="en-US" b="true" sz="3064">
                  <a:solidFill>
                    <a:srgbClr val="2B4B82"/>
                  </a:solidFill>
                  <a:latin typeface="Clear Sans Bold"/>
                  <a:ea typeface="Clear Sans Bold"/>
                  <a:cs typeface="Clear Sans Bold"/>
                  <a:sym typeface="Clear Sans Bold"/>
                </a:rPr>
                <a:t>d posters to private schools</a:t>
              </a:r>
              <a:r>
                <a:rPr lang="en-US" sz="3064">
                  <a:solidFill>
                    <a:srgbClr val="2B4B82"/>
                  </a:solidFill>
                  <a:latin typeface="Clear Sans"/>
                  <a:ea typeface="Clear Sans"/>
                  <a:cs typeface="Clear Sans"/>
                  <a:sym typeface="Clear Sans"/>
                </a:rPr>
                <a:t>, </a:t>
              </a:r>
              <a:r>
                <a:rPr lang="en-US" b="true" sz="3064">
                  <a:solidFill>
                    <a:srgbClr val="2B4B82"/>
                  </a:solidFill>
                  <a:latin typeface="Clear Sans Bold"/>
                  <a:ea typeface="Clear Sans Bold"/>
                  <a:cs typeface="Clear Sans Bold"/>
                  <a:sym typeface="Clear Sans Bold"/>
                </a:rPr>
                <a:t>libraries</a:t>
              </a:r>
              <a:r>
                <a:rPr lang="en-US" sz="3064">
                  <a:solidFill>
                    <a:srgbClr val="2B4B82"/>
                  </a:solidFill>
                  <a:latin typeface="Clear Sans"/>
                  <a:ea typeface="Clear Sans"/>
                  <a:cs typeface="Clear Sans"/>
                  <a:sym typeface="Clear Sans"/>
                </a:rPr>
                <a:t>, </a:t>
              </a:r>
              <a:r>
                <a:rPr lang="en-US" b="true" sz="3064">
                  <a:solidFill>
                    <a:srgbClr val="2B4B82"/>
                  </a:solidFill>
                  <a:latin typeface="Clear Sans Bold"/>
                  <a:ea typeface="Clear Sans Bold"/>
                  <a:cs typeface="Clear Sans Bold"/>
                  <a:sym typeface="Clear Sans Bold"/>
                </a:rPr>
                <a:t>social service agencies</a:t>
              </a:r>
              <a:r>
                <a:rPr lang="en-US" sz="3064">
                  <a:solidFill>
                    <a:srgbClr val="2B4B82"/>
                  </a:solidFill>
                  <a:latin typeface="Clear Sans"/>
                  <a:ea typeface="Clear Sans"/>
                  <a:cs typeface="Clear Sans"/>
                  <a:sym typeface="Clear Sans"/>
                </a:rPr>
                <a:t>, and </a:t>
              </a:r>
              <a:r>
                <a:rPr lang="en-US" b="true" sz="3064">
                  <a:solidFill>
                    <a:srgbClr val="2B4B82"/>
                  </a:solidFill>
                  <a:latin typeface="Clear Sans Bold"/>
                  <a:ea typeface="Clear Sans Bold"/>
                  <a:cs typeface="Clear Sans Bold"/>
                  <a:sym typeface="Clear Sans Bold"/>
                </a:rPr>
                <a:t>health centers</a:t>
              </a:r>
              <a:r>
                <a:rPr lang="en-US" sz="3064">
                  <a:solidFill>
                    <a:srgbClr val="2B4B82"/>
                  </a:solidFill>
                  <a:latin typeface="Clear Sans"/>
                  <a:ea typeface="Clear Sans"/>
                  <a:cs typeface="Clear Sans"/>
                  <a:sym typeface="Clear Sans"/>
                </a:rPr>
                <a:t>; and </a:t>
              </a:r>
              <a:r>
                <a:rPr lang="en-US" b="true" sz="3064">
                  <a:solidFill>
                    <a:srgbClr val="2B4B82"/>
                  </a:solidFill>
                  <a:latin typeface="Clear Sans Bold"/>
                  <a:ea typeface="Clear Sans Bold"/>
                  <a:cs typeface="Clear Sans Bold"/>
                  <a:sym typeface="Clear Sans Bold"/>
                </a:rPr>
                <a:t>holding community meetings about Child Find</a:t>
              </a:r>
              <a:r>
                <a:rPr lang="en-US" sz="3064">
                  <a:solidFill>
                    <a:srgbClr val="2B4B82"/>
                  </a:solidFill>
                  <a:latin typeface="Clear Sans"/>
                  <a:ea typeface="Clear Sans"/>
                  <a:cs typeface="Clear Sans"/>
                  <a:sym typeface="Clear Sans"/>
                </a:rPr>
                <a:t>.</a:t>
              </a:r>
            </a:p>
            <a:p>
              <a:pPr algn="just" marL="661692" indent="-330846" lvl="1">
                <a:lnSpc>
                  <a:spcPts val="4290"/>
                </a:lnSpc>
                <a:buFont typeface="Arial"/>
                <a:buChar char="•"/>
              </a:pPr>
              <a:r>
                <a:rPr lang="en-US" sz="3064">
                  <a:solidFill>
                    <a:srgbClr val="2B4B82"/>
                  </a:solidFill>
                  <a:latin typeface="Clear Sans"/>
                  <a:ea typeface="Clear Sans"/>
                  <a:cs typeface="Clear Sans"/>
                  <a:sym typeface="Clear Sans"/>
                </a:rPr>
                <a:t>The district was not responsible if private schools failed to make the provided information available to parents.  </a:t>
              </a:r>
            </a:p>
            <a:p>
              <a:pPr algn="just" marL="661692" indent="-330846" lvl="1">
                <a:lnSpc>
                  <a:spcPts val="4290"/>
                </a:lnSpc>
                <a:buFont typeface="Arial"/>
                <a:buChar char="•"/>
              </a:pPr>
              <a:r>
                <a:rPr lang="en-US" sz="3064">
                  <a:solidFill>
                    <a:srgbClr val="2B4B82"/>
                  </a:solidFill>
                  <a:latin typeface="Clear Sans"/>
                  <a:ea typeface="Clear Sans"/>
                  <a:cs typeface="Clear Sans"/>
                  <a:sym typeface="Clear Sans"/>
                </a:rPr>
                <a:t>The Child Find activities were clearly working based on the sheer number of inquiries the districts received. </a:t>
              </a:r>
            </a:p>
          </p:txBody>
        </p:sp>
        <p:sp>
          <p:nvSpPr>
            <p:cNvPr name="TextBox 4" id="4"/>
            <p:cNvSpPr txBox="true"/>
            <p:nvPr/>
          </p:nvSpPr>
          <p:spPr>
            <a:xfrm rot="0">
              <a:off x="0" y="9996322"/>
              <a:ext cx="21419080" cy="319481"/>
            </a:xfrm>
            <a:prstGeom prst="rect">
              <a:avLst/>
            </a:prstGeom>
          </p:spPr>
          <p:txBody>
            <a:bodyPr anchor="t" rtlCol="false" tIns="0" lIns="0" bIns="0" rIns="0">
              <a:spAutoFit/>
            </a:bodyPr>
            <a:lstStyle/>
            <a:p>
              <a:pPr algn="l">
                <a:lnSpc>
                  <a:spcPts val="1944"/>
                </a:lnSpc>
              </a:pPr>
            </a:p>
          </p:txBody>
        </p:sp>
      </p:grpSp>
      <p:sp>
        <p:nvSpPr>
          <p:cNvPr name="TextBox 5" id="5"/>
          <p:cNvSpPr txBox="true"/>
          <p:nvPr/>
        </p:nvSpPr>
        <p:spPr>
          <a:xfrm rot="0">
            <a:off x="7258919" y="617854"/>
            <a:ext cx="4139357" cy="745491"/>
          </a:xfrm>
          <a:prstGeom prst="rect">
            <a:avLst/>
          </a:prstGeom>
        </p:spPr>
        <p:txBody>
          <a:bodyPr anchor="t" rtlCol="false" tIns="0" lIns="0" bIns="0" rIns="0">
            <a:spAutoFit/>
          </a:bodyPr>
          <a:lstStyle/>
          <a:p>
            <a:pPr algn="ctr">
              <a:lnSpc>
                <a:spcPts val="6159"/>
              </a:lnSpc>
              <a:spcBef>
                <a:spcPct val="0"/>
              </a:spcBef>
            </a:pPr>
            <a:r>
              <a:rPr lang="en-US" b="true" sz="4399">
                <a:solidFill>
                  <a:srgbClr val="2B4B82"/>
                </a:solidFill>
                <a:latin typeface="Clear Sans Medium"/>
                <a:ea typeface="Clear Sans Medium"/>
                <a:cs typeface="Clear Sans Medium"/>
                <a:sym typeface="Clear Sans Medium"/>
              </a:rPr>
              <a:t>Decision of Note</a:t>
            </a:r>
          </a:p>
        </p:txBody>
      </p:sp>
      <p:sp>
        <p:nvSpPr>
          <p:cNvPr name="Freeform 6" id="6"/>
          <p:cNvSpPr/>
          <p:nvPr/>
        </p:nvSpPr>
        <p:spPr>
          <a:xfrm flipH="false" flipV="false" rot="0">
            <a:off x="5309673" y="0"/>
            <a:ext cx="1622730" cy="1637617"/>
          </a:xfrm>
          <a:custGeom>
            <a:avLst/>
            <a:gdLst/>
            <a:ahLst/>
            <a:cxnLst/>
            <a:rect r="r" b="b" t="t" l="l"/>
            <a:pathLst>
              <a:path h="1637617" w="1622730">
                <a:moveTo>
                  <a:pt x="0" y="0"/>
                </a:moveTo>
                <a:lnTo>
                  <a:pt x="1622730" y="0"/>
                </a:lnTo>
                <a:lnTo>
                  <a:pt x="1622730" y="1637617"/>
                </a:lnTo>
                <a:lnTo>
                  <a:pt x="0" y="16376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p:cSld>
    <p:bg>
      <p:bgPr>
        <a:solidFill>
          <a:srgbClr val="94DDDE"/>
        </a:solidFill>
      </p:bgPr>
    </p:bg>
    <p:spTree>
      <p:nvGrpSpPr>
        <p:cNvPr id="1" name=""/>
        <p:cNvGrpSpPr/>
        <p:nvPr/>
      </p:nvGrpSpPr>
      <p:grpSpPr>
        <a:xfrm>
          <a:off x="0" y="0"/>
          <a:ext cx="0" cy="0"/>
          <a:chOff x="0" y="0"/>
          <a:chExt cx="0" cy="0"/>
        </a:xfrm>
      </p:grpSpPr>
      <p:sp>
        <p:nvSpPr>
          <p:cNvPr name="AutoShape 2" id="2"/>
          <p:cNvSpPr/>
          <p:nvPr/>
        </p:nvSpPr>
        <p:spPr>
          <a:xfrm>
            <a:off x="2804010" y="3798744"/>
            <a:ext cx="2530900" cy="28575"/>
          </a:xfrm>
          <a:prstGeom prst="line">
            <a:avLst/>
          </a:prstGeom>
          <a:ln cap="flat" w="28575">
            <a:solidFill>
              <a:srgbClr val="31356E"/>
            </a:solidFill>
            <a:prstDash val="solid"/>
            <a:headEnd type="none" len="sm" w="sm"/>
            <a:tailEnd type="none" len="sm" w="sm"/>
          </a:ln>
        </p:spPr>
      </p:sp>
      <p:sp>
        <p:nvSpPr>
          <p:cNvPr name="AutoShape 3" id="3"/>
          <p:cNvSpPr/>
          <p:nvPr/>
        </p:nvSpPr>
        <p:spPr>
          <a:xfrm>
            <a:off x="6235623" y="3798744"/>
            <a:ext cx="2362771" cy="28575"/>
          </a:xfrm>
          <a:prstGeom prst="line">
            <a:avLst/>
          </a:prstGeom>
          <a:ln cap="flat" w="28575">
            <a:solidFill>
              <a:srgbClr val="31356E"/>
            </a:solidFill>
            <a:prstDash val="solid"/>
            <a:headEnd type="none" len="sm" w="sm"/>
            <a:tailEnd type="none" len="sm" w="sm"/>
          </a:ln>
        </p:spPr>
      </p:sp>
      <p:sp>
        <p:nvSpPr>
          <p:cNvPr name="AutoShape 4" id="4"/>
          <p:cNvSpPr/>
          <p:nvPr/>
        </p:nvSpPr>
        <p:spPr>
          <a:xfrm>
            <a:off x="9499106" y="3798744"/>
            <a:ext cx="2657273" cy="28575"/>
          </a:xfrm>
          <a:prstGeom prst="line">
            <a:avLst/>
          </a:prstGeom>
          <a:ln cap="flat" w="28575">
            <a:solidFill>
              <a:srgbClr val="31356E"/>
            </a:solidFill>
            <a:prstDash val="solid"/>
            <a:headEnd type="none" len="sm" w="sm"/>
            <a:tailEnd type="none" len="sm" w="sm"/>
          </a:ln>
        </p:spPr>
      </p:sp>
      <p:sp>
        <p:nvSpPr>
          <p:cNvPr name="AutoShape 5" id="5"/>
          <p:cNvSpPr/>
          <p:nvPr/>
        </p:nvSpPr>
        <p:spPr>
          <a:xfrm>
            <a:off x="13057092" y="3798744"/>
            <a:ext cx="2426898" cy="28575"/>
          </a:xfrm>
          <a:prstGeom prst="line">
            <a:avLst/>
          </a:prstGeom>
          <a:ln cap="flat" w="28575">
            <a:solidFill>
              <a:srgbClr val="31356E"/>
            </a:solidFill>
            <a:prstDash val="solid"/>
            <a:headEnd type="none" len="sm" w="sm"/>
            <a:tailEnd type="none" len="sm" w="sm"/>
          </a:ln>
        </p:spPr>
      </p:sp>
      <p:grpSp>
        <p:nvGrpSpPr>
          <p:cNvPr name="Group 6" id="6"/>
          <p:cNvGrpSpPr/>
          <p:nvPr/>
        </p:nvGrpSpPr>
        <p:grpSpPr>
          <a:xfrm rot="0">
            <a:off x="1903298" y="3371020"/>
            <a:ext cx="900712" cy="884024"/>
            <a:chOff x="0" y="0"/>
            <a:chExt cx="825825" cy="810524"/>
          </a:xfrm>
        </p:grpSpPr>
        <p:sp>
          <p:nvSpPr>
            <p:cNvPr name="Freeform 7" id="7"/>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8" id="8"/>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u="none">
                  <a:solidFill>
                    <a:srgbClr val="2B4B82"/>
                  </a:solidFill>
                  <a:latin typeface="Clear Sans Bold"/>
                  <a:ea typeface="Clear Sans Bold"/>
                  <a:cs typeface="Clear Sans Bold"/>
                  <a:sym typeface="Clear Sans Bold"/>
                </a:rPr>
                <a:t>1</a:t>
              </a:r>
            </a:p>
          </p:txBody>
        </p:sp>
      </p:grpSp>
      <p:grpSp>
        <p:nvGrpSpPr>
          <p:cNvPr name="Group 9" id="9"/>
          <p:cNvGrpSpPr/>
          <p:nvPr/>
        </p:nvGrpSpPr>
        <p:grpSpPr>
          <a:xfrm rot="0">
            <a:off x="5298471" y="3371020"/>
            <a:ext cx="900712" cy="884024"/>
            <a:chOff x="0" y="0"/>
            <a:chExt cx="825825" cy="810524"/>
          </a:xfrm>
        </p:grpSpPr>
        <p:sp>
          <p:nvSpPr>
            <p:cNvPr name="Freeform 10" id="10"/>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11" id="11"/>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a:solidFill>
                    <a:srgbClr val="2B4B82"/>
                  </a:solidFill>
                  <a:latin typeface="Clear Sans Bold"/>
                  <a:ea typeface="Clear Sans Bold"/>
                  <a:cs typeface="Clear Sans Bold"/>
                  <a:sym typeface="Clear Sans Bold"/>
                </a:rPr>
                <a:t>2</a:t>
              </a:r>
            </a:p>
          </p:txBody>
        </p:sp>
      </p:grpSp>
      <p:sp>
        <p:nvSpPr>
          <p:cNvPr name="TextBox 12" id="12"/>
          <p:cNvSpPr txBox="true"/>
          <p:nvPr/>
        </p:nvSpPr>
        <p:spPr>
          <a:xfrm rot="0">
            <a:off x="7819046" y="4197894"/>
            <a:ext cx="2649908" cy="476497"/>
          </a:xfrm>
          <a:prstGeom prst="rect">
            <a:avLst/>
          </a:prstGeom>
        </p:spPr>
        <p:txBody>
          <a:bodyPr anchor="t" rtlCol="false" tIns="0" lIns="0" bIns="0" rIns="0">
            <a:spAutoFit/>
          </a:bodyPr>
          <a:lstStyle/>
          <a:p>
            <a:pPr algn="ctr" marL="0" indent="0" lvl="0">
              <a:lnSpc>
                <a:spcPts val="3919"/>
              </a:lnSpc>
            </a:pPr>
            <a:r>
              <a:rPr lang="en-US" b="true" sz="2799" spc="279" u="none">
                <a:solidFill>
                  <a:srgbClr val="2B4B82"/>
                </a:solidFill>
                <a:latin typeface="Clear Sans Bold"/>
                <a:ea typeface="Clear Sans Bold"/>
                <a:cs typeface="Clear Sans Bold"/>
                <a:sym typeface="Clear Sans Bold"/>
              </a:rPr>
              <a:t>STEP</a:t>
            </a:r>
          </a:p>
        </p:txBody>
      </p:sp>
      <p:grpSp>
        <p:nvGrpSpPr>
          <p:cNvPr name="Group 13" id="13"/>
          <p:cNvGrpSpPr/>
          <p:nvPr/>
        </p:nvGrpSpPr>
        <p:grpSpPr>
          <a:xfrm rot="0">
            <a:off x="8693644" y="3371020"/>
            <a:ext cx="900712" cy="884024"/>
            <a:chOff x="0" y="0"/>
            <a:chExt cx="825825" cy="810524"/>
          </a:xfrm>
        </p:grpSpPr>
        <p:sp>
          <p:nvSpPr>
            <p:cNvPr name="Freeform 14" id="14"/>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15" id="15"/>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a:solidFill>
                    <a:srgbClr val="2B4B82"/>
                  </a:solidFill>
                  <a:latin typeface="Clear Sans Bold"/>
                  <a:ea typeface="Clear Sans Bold"/>
                  <a:cs typeface="Clear Sans Bold"/>
                  <a:sym typeface="Clear Sans Bold"/>
                </a:rPr>
                <a:t>3</a:t>
              </a:r>
            </a:p>
          </p:txBody>
        </p:sp>
      </p:grpSp>
      <p:grpSp>
        <p:nvGrpSpPr>
          <p:cNvPr name="Group 16" id="16"/>
          <p:cNvGrpSpPr/>
          <p:nvPr/>
        </p:nvGrpSpPr>
        <p:grpSpPr>
          <a:xfrm rot="0">
            <a:off x="12088817" y="3371020"/>
            <a:ext cx="900712" cy="884024"/>
            <a:chOff x="0" y="0"/>
            <a:chExt cx="825825" cy="810524"/>
          </a:xfrm>
        </p:grpSpPr>
        <p:sp>
          <p:nvSpPr>
            <p:cNvPr name="Freeform 17" id="17"/>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18" id="18"/>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a:solidFill>
                    <a:srgbClr val="2B4B82"/>
                  </a:solidFill>
                  <a:latin typeface="Clear Sans Bold"/>
                  <a:ea typeface="Clear Sans Bold"/>
                  <a:cs typeface="Clear Sans Bold"/>
                  <a:sym typeface="Clear Sans Bold"/>
                </a:rPr>
                <a:t>4</a:t>
              </a:r>
            </a:p>
          </p:txBody>
        </p:sp>
      </p:grpSp>
      <p:grpSp>
        <p:nvGrpSpPr>
          <p:cNvPr name="Group 19" id="19"/>
          <p:cNvGrpSpPr/>
          <p:nvPr/>
        </p:nvGrpSpPr>
        <p:grpSpPr>
          <a:xfrm rot="0">
            <a:off x="15483990" y="3371020"/>
            <a:ext cx="900712" cy="884024"/>
            <a:chOff x="0" y="0"/>
            <a:chExt cx="825825" cy="810524"/>
          </a:xfrm>
        </p:grpSpPr>
        <p:sp>
          <p:nvSpPr>
            <p:cNvPr name="Freeform 20" id="20"/>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21" id="21"/>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a:solidFill>
                    <a:srgbClr val="2B4B82"/>
                  </a:solidFill>
                  <a:latin typeface="Clear Sans Bold"/>
                  <a:ea typeface="Clear Sans Bold"/>
                  <a:cs typeface="Clear Sans Bold"/>
                  <a:sym typeface="Clear Sans Bold"/>
                </a:rPr>
                <a:t>5</a:t>
              </a:r>
            </a:p>
          </p:txBody>
        </p:sp>
      </p:grpSp>
      <p:grpSp>
        <p:nvGrpSpPr>
          <p:cNvPr name="Group 22" id="22"/>
          <p:cNvGrpSpPr/>
          <p:nvPr/>
        </p:nvGrpSpPr>
        <p:grpSpPr>
          <a:xfrm rot="0">
            <a:off x="7619218" y="4727377"/>
            <a:ext cx="3086100" cy="5421956"/>
            <a:chOff x="0" y="0"/>
            <a:chExt cx="812800" cy="1428005"/>
          </a:xfrm>
        </p:grpSpPr>
        <p:sp>
          <p:nvSpPr>
            <p:cNvPr name="Freeform 23" id="23"/>
            <p:cNvSpPr/>
            <p:nvPr/>
          </p:nvSpPr>
          <p:spPr>
            <a:xfrm flipH="false" flipV="false" rot="0">
              <a:off x="0" y="0"/>
              <a:ext cx="812800" cy="1428005"/>
            </a:xfrm>
            <a:custGeom>
              <a:avLst/>
              <a:gdLst/>
              <a:ahLst/>
              <a:cxnLst/>
              <a:rect r="r" b="b" t="t" l="l"/>
              <a:pathLst>
                <a:path h="1428005" w="812800">
                  <a:moveTo>
                    <a:pt x="127941" y="0"/>
                  </a:moveTo>
                  <a:lnTo>
                    <a:pt x="684859" y="0"/>
                  </a:lnTo>
                  <a:cubicBezTo>
                    <a:pt x="718791" y="0"/>
                    <a:pt x="751333" y="13479"/>
                    <a:pt x="775327" y="37473"/>
                  </a:cubicBezTo>
                  <a:cubicBezTo>
                    <a:pt x="799321" y="61467"/>
                    <a:pt x="812800" y="94009"/>
                    <a:pt x="812800" y="127941"/>
                  </a:cubicBezTo>
                  <a:lnTo>
                    <a:pt x="812800" y="1300064"/>
                  </a:lnTo>
                  <a:cubicBezTo>
                    <a:pt x="812800" y="1333996"/>
                    <a:pt x="799321" y="1366538"/>
                    <a:pt x="775327" y="1390532"/>
                  </a:cubicBezTo>
                  <a:cubicBezTo>
                    <a:pt x="751333" y="1414526"/>
                    <a:pt x="718791" y="1428005"/>
                    <a:pt x="684859" y="1428005"/>
                  </a:cubicBezTo>
                  <a:lnTo>
                    <a:pt x="127941" y="1428005"/>
                  </a:lnTo>
                  <a:cubicBezTo>
                    <a:pt x="94009" y="1428005"/>
                    <a:pt x="61467" y="1414526"/>
                    <a:pt x="37473" y="1390532"/>
                  </a:cubicBezTo>
                  <a:cubicBezTo>
                    <a:pt x="13479" y="1366538"/>
                    <a:pt x="0" y="1333996"/>
                    <a:pt x="0" y="1300064"/>
                  </a:cubicBezTo>
                  <a:lnTo>
                    <a:pt x="0" y="127941"/>
                  </a:lnTo>
                  <a:cubicBezTo>
                    <a:pt x="0" y="94009"/>
                    <a:pt x="13479" y="61467"/>
                    <a:pt x="37473" y="37473"/>
                  </a:cubicBezTo>
                  <a:cubicBezTo>
                    <a:pt x="61467" y="13479"/>
                    <a:pt x="94009" y="0"/>
                    <a:pt x="127941" y="0"/>
                  </a:cubicBezTo>
                  <a:close/>
                </a:path>
              </a:pathLst>
            </a:custGeom>
            <a:solidFill>
              <a:srgbClr val="FFFFFF"/>
            </a:solidFill>
          </p:spPr>
        </p:sp>
        <p:sp>
          <p:nvSpPr>
            <p:cNvPr name="TextBox 24" id="24"/>
            <p:cNvSpPr txBox="true"/>
            <p:nvPr/>
          </p:nvSpPr>
          <p:spPr>
            <a:xfrm>
              <a:off x="0" y="-47625"/>
              <a:ext cx="812800" cy="1475630"/>
            </a:xfrm>
            <a:prstGeom prst="rect">
              <a:avLst/>
            </a:prstGeom>
          </p:spPr>
          <p:txBody>
            <a:bodyPr anchor="ctr" rtlCol="false" tIns="50800" lIns="50800" bIns="50800" rIns="50800"/>
            <a:lstStyle/>
            <a:p>
              <a:pPr algn="ctr">
                <a:lnSpc>
                  <a:spcPts val="3359"/>
                </a:lnSpc>
              </a:pPr>
            </a:p>
          </p:txBody>
        </p:sp>
      </p:grpSp>
      <p:sp>
        <p:nvSpPr>
          <p:cNvPr name="TextBox 25" id="25"/>
          <p:cNvSpPr txBox="true"/>
          <p:nvPr/>
        </p:nvSpPr>
        <p:spPr>
          <a:xfrm rot="0">
            <a:off x="1076325" y="1114425"/>
            <a:ext cx="16135350" cy="883920"/>
          </a:xfrm>
          <a:prstGeom prst="rect">
            <a:avLst/>
          </a:prstGeom>
        </p:spPr>
        <p:txBody>
          <a:bodyPr anchor="t" rtlCol="false" tIns="0" lIns="0" bIns="0" rIns="0">
            <a:spAutoFit/>
          </a:bodyPr>
          <a:lstStyle/>
          <a:p>
            <a:pPr algn="ctr">
              <a:lnSpc>
                <a:spcPts val="6719"/>
              </a:lnSpc>
            </a:pPr>
            <a:r>
              <a:rPr lang="en-US" b="true" sz="6399">
                <a:solidFill>
                  <a:srgbClr val="2B4B82"/>
                </a:solidFill>
                <a:latin typeface="Clear Sans Bold"/>
                <a:ea typeface="Clear Sans Bold"/>
                <a:cs typeface="Clear Sans Bold"/>
                <a:sym typeface="Clear Sans Bold"/>
              </a:rPr>
              <a:t>Child Find </a:t>
            </a:r>
          </a:p>
        </p:txBody>
      </p:sp>
      <p:grpSp>
        <p:nvGrpSpPr>
          <p:cNvPr name="Group 26" id="26"/>
          <p:cNvGrpSpPr/>
          <p:nvPr/>
        </p:nvGrpSpPr>
        <p:grpSpPr>
          <a:xfrm rot="0">
            <a:off x="4547992" y="4410627"/>
            <a:ext cx="2537628" cy="4070032"/>
            <a:chOff x="0" y="0"/>
            <a:chExt cx="3383505" cy="5426709"/>
          </a:xfrm>
        </p:grpSpPr>
        <p:sp>
          <p:nvSpPr>
            <p:cNvPr name="TextBox 27" id="27"/>
            <p:cNvSpPr txBox="true"/>
            <p:nvPr/>
          </p:nvSpPr>
          <p:spPr>
            <a:xfrm rot="0">
              <a:off x="0" y="-57150"/>
              <a:ext cx="3383505" cy="616279"/>
            </a:xfrm>
            <a:prstGeom prst="rect">
              <a:avLst/>
            </a:prstGeom>
          </p:spPr>
          <p:txBody>
            <a:bodyPr anchor="t" rtlCol="false" tIns="0" lIns="0" bIns="0" rIns="0">
              <a:spAutoFit/>
            </a:bodyPr>
            <a:lstStyle/>
            <a:p>
              <a:pPr algn="ctr" marL="0" indent="0" lvl="0">
                <a:lnSpc>
                  <a:spcPts val="3919"/>
                </a:lnSpc>
              </a:pPr>
              <a:r>
                <a:rPr lang="en-US" b="true" sz="2799" spc="279" u="none">
                  <a:solidFill>
                    <a:srgbClr val="2B4B82"/>
                  </a:solidFill>
                  <a:latin typeface="Clear Sans Bold"/>
                  <a:ea typeface="Clear Sans Bold"/>
                  <a:cs typeface="Clear Sans Bold"/>
                  <a:sym typeface="Clear Sans Bold"/>
                </a:rPr>
                <a:t>STEP</a:t>
              </a:r>
            </a:p>
          </p:txBody>
        </p:sp>
        <p:sp>
          <p:nvSpPr>
            <p:cNvPr name="TextBox 28" id="28"/>
            <p:cNvSpPr txBox="true"/>
            <p:nvPr/>
          </p:nvSpPr>
          <p:spPr>
            <a:xfrm rot="0">
              <a:off x="0" y="3478275"/>
              <a:ext cx="3383505" cy="1948433"/>
            </a:xfrm>
            <a:prstGeom prst="rect">
              <a:avLst/>
            </a:prstGeom>
          </p:spPr>
          <p:txBody>
            <a:bodyPr anchor="t" rtlCol="false" tIns="0" lIns="0" bIns="0" rIns="0">
              <a:spAutoFit/>
            </a:bodyPr>
            <a:lstStyle/>
            <a:p>
              <a:pPr algn="ctr">
                <a:lnSpc>
                  <a:spcPts val="2940"/>
                </a:lnSpc>
              </a:pPr>
              <a:r>
                <a:rPr lang="en-US" sz="2100">
                  <a:solidFill>
                    <a:srgbClr val="2B4B82"/>
                  </a:solidFill>
                  <a:latin typeface="Clear Sans"/>
                  <a:ea typeface="Clear Sans"/>
                  <a:cs typeface="Clear Sans"/>
                  <a:sym typeface="Clear Sans"/>
                </a:rPr>
                <a:t>Only the parents or LEA can initiate a request for an initial evaluation. </a:t>
              </a:r>
            </a:p>
          </p:txBody>
        </p:sp>
        <p:sp>
          <p:nvSpPr>
            <p:cNvPr name="TextBox 29" id="29"/>
            <p:cNvSpPr txBox="true"/>
            <p:nvPr/>
          </p:nvSpPr>
          <p:spPr>
            <a:xfrm rot="0">
              <a:off x="0" y="925271"/>
              <a:ext cx="3383505" cy="1642745"/>
            </a:xfrm>
            <a:prstGeom prst="rect">
              <a:avLst/>
            </a:prstGeom>
          </p:spPr>
          <p:txBody>
            <a:bodyPr anchor="t" rtlCol="false" tIns="0" lIns="0" bIns="0" rIns="0">
              <a:spAutoFit/>
            </a:bodyPr>
            <a:lstStyle/>
            <a:p>
              <a:pPr algn="ctr">
                <a:lnSpc>
                  <a:spcPts val="3359"/>
                </a:lnSpc>
              </a:pPr>
              <a:r>
                <a:rPr lang="en-US" sz="2400">
                  <a:solidFill>
                    <a:srgbClr val="2B4B82"/>
                  </a:solidFill>
                  <a:latin typeface="Clear Sans"/>
                  <a:ea typeface="Clear Sans"/>
                  <a:cs typeface="Clear Sans"/>
                  <a:sym typeface="Clear Sans"/>
                </a:rPr>
                <a:t>Does the child have a suspected disability? </a:t>
              </a:r>
            </a:p>
          </p:txBody>
        </p:sp>
      </p:grpSp>
      <p:grpSp>
        <p:nvGrpSpPr>
          <p:cNvPr name="Group 30" id="30"/>
          <p:cNvGrpSpPr/>
          <p:nvPr/>
        </p:nvGrpSpPr>
        <p:grpSpPr>
          <a:xfrm rot="0">
            <a:off x="1123950" y="4410627"/>
            <a:ext cx="2459408" cy="5082927"/>
            <a:chOff x="0" y="0"/>
            <a:chExt cx="3279211" cy="6777236"/>
          </a:xfrm>
        </p:grpSpPr>
        <p:sp>
          <p:nvSpPr>
            <p:cNvPr name="TextBox 31" id="31"/>
            <p:cNvSpPr txBox="true"/>
            <p:nvPr/>
          </p:nvSpPr>
          <p:spPr>
            <a:xfrm rot="0">
              <a:off x="0" y="-57150"/>
              <a:ext cx="3279211" cy="622723"/>
            </a:xfrm>
            <a:prstGeom prst="rect">
              <a:avLst/>
            </a:prstGeom>
          </p:spPr>
          <p:txBody>
            <a:bodyPr anchor="t" rtlCol="false" tIns="0" lIns="0" bIns="0" rIns="0">
              <a:spAutoFit/>
            </a:bodyPr>
            <a:lstStyle/>
            <a:p>
              <a:pPr algn="ctr">
                <a:lnSpc>
                  <a:spcPts val="3919"/>
                </a:lnSpc>
              </a:pPr>
              <a:r>
                <a:rPr lang="en-US" b="true" sz="2799" spc="279">
                  <a:solidFill>
                    <a:srgbClr val="2B4B82"/>
                  </a:solidFill>
                  <a:latin typeface="Clear Sans Bold"/>
                  <a:ea typeface="Clear Sans Bold"/>
                  <a:cs typeface="Clear Sans Bold"/>
                  <a:sym typeface="Clear Sans Bold"/>
                </a:rPr>
                <a:t>STEP</a:t>
              </a:r>
            </a:p>
          </p:txBody>
        </p:sp>
        <p:sp>
          <p:nvSpPr>
            <p:cNvPr name="TextBox 32" id="32"/>
            <p:cNvSpPr txBox="true"/>
            <p:nvPr/>
          </p:nvSpPr>
          <p:spPr>
            <a:xfrm rot="0">
              <a:off x="0" y="2363892"/>
              <a:ext cx="3279211" cy="4413344"/>
            </a:xfrm>
            <a:prstGeom prst="rect">
              <a:avLst/>
            </a:prstGeom>
          </p:spPr>
          <p:txBody>
            <a:bodyPr anchor="t" rtlCol="false" tIns="0" lIns="0" bIns="0" rIns="0">
              <a:spAutoFit/>
            </a:bodyPr>
            <a:lstStyle/>
            <a:p>
              <a:pPr algn="ctr">
                <a:lnSpc>
                  <a:spcPts val="2940"/>
                </a:lnSpc>
              </a:pPr>
              <a:r>
                <a:rPr lang="en-US" sz="2100">
                  <a:solidFill>
                    <a:srgbClr val="2B4B82"/>
                  </a:solidFill>
                  <a:latin typeface="Clear Sans"/>
                  <a:ea typeface="Clear Sans"/>
                  <a:cs typeface="Clear Sans"/>
                  <a:sym typeface="Clear Sans"/>
                </a:rPr>
                <a:t>The LEA in which the private school is located or where the parent resides is responsible. Meet with stakeholders and coordinate with the responsible LEA as necessary.  </a:t>
              </a:r>
            </a:p>
          </p:txBody>
        </p:sp>
        <p:sp>
          <p:nvSpPr>
            <p:cNvPr name="TextBox 33" id="33"/>
            <p:cNvSpPr txBox="true"/>
            <p:nvPr/>
          </p:nvSpPr>
          <p:spPr>
            <a:xfrm rot="0">
              <a:off x="0" y="919681"/>
              <a:ext cx="3279211" cy="1083945"/>
            </a:xfrm>
            <a:prstGeom prst="rect">
              <a:avLst/>
            </a:prstGeom>
          </p:spPr>
          <p:txBody>
            <a:bodyPr anchor="t" rtlCol="false" tIns="0" lIns="0" bIns="0" rIns="0">
              <a:spAutoFit/>
            </a:bodyPr>
            <a:lstStyle/>
            <a:p>
              <a:pPr algn="ctr">
                <a:lnSpc>
                  <a:spcPts val="3359"/>
                </a:lnSpc>
              </a:pPr>
              <a:r>
                <a:rPr lang="en-US" sz="2400">
                  <a:solidFill>
                    <a:srgbClr val="2B4B82"/>
                  </a:solidFill>
                  <a:latin typeface="Clear Sans"/>
                  <a:ea typeface="Clear Sans"/>
                  <a:cs typeface="Clear Sans"/>
                  <a:sym typeface="Clear Sans"/>
                </a:rPr>
                <a:t>Determine the responsible LEA.</a:t>
              </a:r>
            </a:p>
          </p:txBody>
        </p:sp>
      </p:grpSp>
      <p:sp>
        <p:nvSpPr>
          <p:cNvPr name="TextBox 34" id="34"/>
          <p:cNvSpPr txBox="true"/>
          <p:nvPr/>
        </p:nvSpPr>
        <p:spPr>
          <a:xfrm rot="0">
            <a:off x="7819046" y="8129880"/>
            <a:ext cx="2649908" cy="1851660"/>
          </a:xfrm>
          <a:prstGeom prst="rect">
            <a:avLst/>
          </a:prstGeom>
        </p:spPr>
        <p:txBody>
          <a:bodyPr anchor="t" rtlCol="false" tIns="0" lIns="0" bIns="0" rIns="0">
            <a:spAutoFit/>
          </a:bodyPr>
          <a:lstStyle/>
          <a:p>
            <a:pPr algn="ctr">
              <a:lnSpc>
                <a:spcPts val="2940"/>
              </a:lnSpc>
            </a:pPr>
            <a:r>
              <a:rPr lang="en-US" b="true" sz="2100">
                <a:solidFill>
                  <a:srgbClr val="2B4B82"/>
                </a:solidFill>
                <a:latin typeface="Clear Sans Bold"/>
                <a:ea typeface="Clear Sans Bold"/>
                <a:cs typeface="Clear Sans Bold"/>
                <a:sym typeface="Clear Sans Bold"/>
              </a:rPr>
              <a:t>The responsible LEA has 60 days from obtaining parental consent to evaluate the student.</a:t>
            </a:r>
          </a:p>
        </p:txBody>
      </p:sp>
      <p:sp>
        <p:nvSpPr>
          <p:cNvPr name="TextBox 35" id="35"/>
          <p:cNvSpPr txBox="true"/>
          <p:nvPr/>
        </p:nvSpPr>
        <p:spPr>
          <a:xfrm rot="0">
            <a:off x="7819046" y="4937091"/>
            <a:ext cx="2649908" cy="2501265"/>
          </a:xfrm>
          <a:prstGeom prst="rect">
            <a:avLst/>
          </a:prstGeom>
        </p:spPr>
        <p:txBody>
          <a:bodyPr anchor="t" rtlCol="false" tIns="0" lIns="0" bIns="0" rIns="0">
            <a:spAutoFit/>
          </a:bodyPr>
          <a:lstStyle/>
          <a:p>
            <a:pPr algn="ctr">
              <a:lnSpc>
                <a:spcPts val="3359"/>
              </a:lnSpc>
            </a:pPr>
            <a:r>
              <a:rPr lang="en-US" b="true" sz="2400">
                <a:solidFill>
                  <a:srgbClr val="2B4B82"/>
                </a:solidFill>
                <a:latin typeface="Clear Sans Bold"/>
                <a:ea typeface="Clear Sans Bold"/>
                <a:cs typeface="Clear Sans Bold"/>
                <a:sym typeface="Clear Sans Bold"/>
              </a:rPr>
              <a:t>If yes, obtain parental consent and send out a PWN with a proposed Assessment Plan. </a:t>
            </a:r>
          </a:p>
        </p:txBody>
      </p:sp>
      <p:grpSp>
        <p:nvGrpSpPr>
          <p:cNvPr name="Group 36" id="36"/>
          <p:cNvGrpSpPr/>
          <p:nvPr/>
        </p:nvGrpSpPr>
        <p:grpSpPr>
          <a:xfrm rot="0">
            <a:off x="11200618" y="4416496"/>
            <a:ext cx="2825749" cy="5126422"/>
            <a:chOff x="0" y="0"/>
            <a:chExt cx="3767665" cy="6835229"/>
          </a:xfrm>
        </p:grpSpPr>
        <p:sp>
          <p:nvSpPr>
            <p:cNvPr name="TextBox 37" id="37"/>
            <p:cNvSpPr txBox="true"/>
            <p:nvPr/>
          </p:nvSpPr>
          <p:spPr>
            <a:xfrm rot="0">
              <a:off x="0" y="-57150"/>
              <a:ext cx="3767665" cy="616279"/>
            </a:xfrm>
            <a:prstGeom prst="rect">
              <a:avLst/>
            </a:prstGeom>
          </p:spPr>
          <p:txBody>
            <a:bodyPr anchor="t" rtlCol="false" tIns="0" lIns="0" bIns="0" rIns="0">
              <a:spAutoFit/>
            </a:bodyPr>
            <a:lstStyle/>
            <a:p>
              <a:pPr algn="ctr" marL="0" indent="0" lvl="0">
                <a:lnSpc>
                  <a:spcPts val="3919"/>
                </a:lnSpc>
              </a:pPr>
              <a:r>
                <a:rPr lang="en-US" b="true" sz="2799" spc="279" u="none">
                  <a:solidFill>
                    <a:srgbClr val="2B4B82"/>
                  </a:solidFill>
                  <a:latin typeface="Clear Sans Bold"/>
                  <a:ea typeface="Clear Sans Bold"/>
                  <a:cs typeface="Clear Sans Bold"/>
                  <a:sym typeface="Clear Sans Bold"/>
                </a:rPr>
                <a:t>STEP</a:t>
              </a:r>
            </a:p>
          </p:txBody>
        </p:sp>
        <p:sp>
          <p:nvSpPr>
            <p:cNvPr name="TextBox 38" id="38"/>
            <p:cNvSpPr txBox="true"/>
            <p:nvPr/>
          </p:nvSpPr>
          <p:spPr>
            <a:xfrm rot="0">
              <a:off x="0" y="2914867"/>
              <a:ext cx="3767665" cy="3920361"/>
            </a:xfrm>
            <a:prstGeom prst="rect">
              <a:avLst/>
            </a:prstGeom>
          </p:spPr>
          <p:txBody>
            <a:bodyPr anchor="t" rtlCol="false" tIns="0" lIns="0" bIns="0" rIns="0">
              <a:spAutoFit/>
            </a:bodyPr>
            <a:lstStyle/>
            <a:p>
              <a:pPr algn="ctr">
                <a:lnSpc>
                  <a:spcPts val="2940"/>
                </a:lnSpc>
              </a:pPr>
              <a:r>
                <a:rPr lang="en-US" sz="2100">
                  <a:solidFill>
                    <a:srgbClr val="2B4B82"/>
                  </a:solidFill>
                  <a:latin typeface="Clear Sans"/>
                  <a:ea typeface="Clear Sans"/>
                  <a:cs typeface="Clear Sans"/>
                  <a:sym typeface="Clear Sans"/>
                </a:rPr>
                <a:t>If a parent requests an initial evaluation but the LEA does not agree that the student has a suspected disability, send PWN with basis for declining to evaluate. </a:t>
              </a:r>
            </a:p>
          </p:txBody>
        </p:sp>
        <p:sp>
          <p:nvSpPr>
            <p:cNvPr name="TextBox 39" id="39"/>
            <p:cNvSpPr txBox="true"/>
            <p:nvPr/>
          </p:nvSpPr>
          <p:spPr>
            <a:xfrm rot="0">
              <a:off x="0" y="925271"/>
              <a:ext cx="3767665" cy="1642745"/>
            </a:xfrm>
            <a:prstGeom prst="rect">
              <a:avLst/>
            </a:prstGeom>
          </p:spPr>
          <p:txBody>
            <a:bodyPr anchor="t" rtlCol="false" tIns="0" lIns="0" bIns="0" rIns="0">
              <a:spAutoFit/>
            </a:bodyPr>
            <a:lstStyle/>
            <a:p>
              <a:pPr algn="ctr">
                <a:lnSpc>
                  <a:spcPts val="3359"/>
                </a:lnSpc>
              </a:pPr>
              <a:r>
                <a:rPr lang="en-US" sz="2400">
                  <a:solidFill>
                    <a:srgbClr val="2B4B82"/>
                  </a:solidFill>
                  <a:latin typeface="Clear Sans"/>
                  <a:ea typeface="Clear Sans"/>
                  <a:cs typeface="Clear Sans"/>
                  <a:sym typeface="Clear Sans"/>
                </a:rPr>
                <a:t>If no, document the reason for denial when appropriate.</a:t>
              </a:r>
            </a:p>
          </p:txBody>
        </p:sp>
      </p:grpSp>
      <p:grpSp>
        <p:nvGrpSpPr>
          <p:cNvPr name="Group 40" id="40"/>
          <p:cNvGrpSpPr/>
          <p:nvPr/>
        </p:nvGrpSpPr>
        <p:grpSpPr>
          <a:xfrm rot="0">
            <a:off x="14521558" y="4410627"/>
            <a:ext cx="2825576" cy="4816479"/>
            <a:chOff x="0" y="0"/>
            <a:chExt cx="3767435" cy="6421972"/>
          </a:xfrm>
        </p:grpSpPr>
        <p:sp>
          <p:nvSpPr>
            <p:cNvPr name="TextBox 41" id="41"/>
            <p:cNvSpPr txBox="true"/>
            <p:nvPr/>
          </p:nvSpPr>
          <p:spPr>
            <a:xfrm rot="0">
              <a:off x="0" y="-57150"/>
              <a:ext cx="3767435" cy="616279"/>
            </a:xfrm>
            <a:prstGeom prst="rect">
              <a:avLst/>
            </a:prstGeom>
          </p:spPr>
          <p:txBody>
            <a:bodyPr anchor="t" rtlCol="false" tIns="0" lIns="0" bIns="0" rIns="0">
              <a:spAutoFit/>
            </a:bodyPr>
            <a:lstStyle/>
            <a:p>
              <a:pPr algn="ctr" marL="0" indent="0" lvl="0">
                <a:lnSpc>
                  <a:spcPts val="3919"/>
                </a:lnSpc>
              </a:pPr>
              <a:r>
                <a:rPr lang="en-US" b="true" sz="2799" spc="279" u="none">
                  <a:solidFill>
                    <a:srgbClr val="2B4B82"/>
                  </a:solidFill>
                  <a:latin typeface="Clear Sans Bold"/>
                  <a:ea typeface="Clear Sans Bold"/>
                  <a:cs typeface="Clear Sans Bold"/>
                  <a:sym typeface="Clear Sans Bold"/>
                </a:rPr>
                <a:t>STEP</a:t>
              </a:r>
            </a:p>
          </p:txBody>
        </p:sp>
        <p:sp>
          <p:nvSpPr>
            <p:cNvPr name="TextBox 42" id="42"/>
            <p:cNvSpPr txBox="true"/>
            <p:nvPr/>
          </p:nvSpPr>
          <p:spPr>
            <a:xfrm rot="0">
              <a:off x="0" y="3473667"/>
              <a:ext cx="3767435" cy="2948305"/>
            </a:xfrm>
            <a:prstGeom prst="rect">
              <a:avLst/>
            </a:prstGeom>
          </p:spPr>
          <p:txBody>
            <a:bodyPr anchor="t" rtlCol="false" tIns="0" lIns="0" bIns="0" rIns="0">
              <a:spAutoFit/>
            </a:bodyPr>
            <a:lstStyle/>
            <a:p>
              <a:pPr algn="ctr">
                <a:lnSpc>
                  <a:spcPts val="2940"/>
                </a:lnSpc>
              </a:pPr>
              <a:r>
                <a:rPr lang="en-US" sz="2100">
                  <a:solidFill>
                    <a:srgbClr val="2B4B82"/>
                  </a:solidFill>
                  <a:latin typeface="Clear Sans"/>
                  <a:ea typeface="Clear Sans"/>
                  <a:cs typeface="Clear Sans"/>
                  <a:sym typeface="Clear Sans"/>
                </a:rPr>
                <a:t>If the student is eligible for services, will they receive them via an IEP, in the public school setting, or via an ISP? </a:t>
              </a:r>
            </a:p>
          </p:txBody>
        </p:sp>
        <p:sp>
          <p:nvSpPr>
            <p:cNvPr name="TextBox 43" id="43"/>
            <p:cNvSpPr txBox="true"/>
            <p:nvPr/>
          </p:nvSpPr>
          <p:spPr>
            <a:xfrm rot="0">
              <a:off x="0" y="925271"/>
              <a:ext cx="3767435" cy="2201545"/>
            </a:xfrm>
            <a:prstGeom prst="rect">
              <a:avLst/>
            </a:prstGeom>
          </p:spPr>
          <p:txBody>
            <a:bodyPr anchor="t" rtlCol="false" tIns="0" lIns="0" bIns="0" rIns="0">
              <a:spAutoFit/>
            </a:bodyPr>
            <a:lstStyle/>
            <a:p>
              <a:pPr algn="ctr">
                <a:lnSpc>
                  <a:spcPts val="3359"/>
                </a:lnSpc>
              </a:pPr>
              <a:r>
                <a:rPr lang="en-US" sz="2400">
                  <a:solidFill>
                    <a:srgbClr val="2B4B82"/>
                  </a:solidFill>
                  <a:latin typeface="Clear Sans"/>
                  <a:ea typeface="Clear Sans"/>
                  <a:cs typeface="Clear Sans"/>
                  <a:sym typeface="Clear Sans"/>
                </a:rPr>
                <a:t>Determine how and where the special education services will be provided.</a:t>
              </a:r>
            </a:p>
          </p:txBody>
        </p:sp>
      </p:grpSp>
    </p:spTree>
  </p:cSld>
  <p:clrMapOvr>
    <a:masterClrMapping/>
  </p:clrMapOvr>
</p:sld>
</file>

<file path=ppt/slides/slide14.xml><?xml version="1.0" encoding="utf-8"?>
<p:sld xmlns:p="http://schemas.openxmlformats.org/presentationml/2006/main" xmlns:a="http://schemas.openxmlformats.org/drawingml/2006/main">
  <p:cSld>
    <p:bg>
      <p:bgPr>
        <a:solidFill>
          <a:srgbClr val="94DDDE"/>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209967" y="322681"/>
          <a:ext cx="17868066" cy="9641637"/>
        </p:xfrm>
        <a:graphic>
          <a:graphicData uri="http://schemas.openxmlformats.org/drawingml/2006/table">
            <a:tbl>
              <a:tblPr/>
              <a:tblGrid>
                <a:gridCol w="17868066"/>
              </a:tblGrid>
              <a:tr h="1774983">
                <a:tc>
                  <a:txBody>
                    <a:bodyPr anchor="t" rtlCol="false"/>
                    <a:lstStyle/>
                    <a:p>
                      <a:pPr algn="ctr">
                        <a:lnSpc>
                          <a:spcPts val="6720"/>
                        </a:lnSpc>
                        <a:defRPr/>
                      </a:pPr>
                      <a:r>
                        <a:rPr lang="en-US" sz="5600">
                          <a:solidFill>
                            <a:srgbClr val="004E81"/>
                          </a:solidFill>
                          <a:latin typeface="Clear Sans"/>
                          <a:ea typeface="Clear Sans"/>
                          <a:cs typeface="Clear Sans"/>
                          <a:sym typeface="Clear Sans"/>
                        </a:rPr>
                        <a:t>Parental Consent</a:t>
                      </a:r>
                      <a:endParaRPr lang="en-US" sz="1100"/>
                    </a:p>
                  </a:txBody>
                  <a:tcPr marL="190500" marR="190500" marT="190500" marB="190500" anchor="t">
                    <a:lnL cmpd="sng" algn="ctr" cap="flat" w="57150">
                      <a:solidFill>
                        <a:srgbClr val="FEFEFE"/>
                      </a:solidFill>
                      <a:prstDash val="solid"/>
                      <a:round/>
                      <a:headEnd type="none" w="med" len="med"/>
                      <a:tailEnd type="none" w="med" len="med"/>
                    </a:lnL>
                    <a:lnR cmpd="sng" algn="ctr" cap="flat" w="57150">
                      <a:solidFill>
                        <a:srgbClr val="FEFEFE"/>
                      </a:solidFill>
                      <a:prstDash val="solid"/>
                      <a:round/>
                      <a:headEnd type="none" w="med" len="med"/>
                      <a:tailEnd type="none" w="med" len="med"/>
                    </a:lnR>
                    <a:lnT cmpd="sng" algn="ctr" cap="flat" w="57150">
                      <a:solidFill>
                        <a:srgbClr val="FEFEFE"/>
                      </a:solidFill>
                      <a:prstDash val="solid"/>
                      <a:round/>
                      <a:headEnd type="none" w="med" len="med"/>
                      <a:tailEnd type="none" w="med" len="med"/>
                    </a:lnT>
                    <a:lnB cmpd="sng" algn="ctr" cap="flat" w="57150">
                      <a:solidFill>
                        <a:srgbClr val="FEFEFE"/>
                      </a:solidFill>
                      <a:prstDash val="solid"/>
                      <a:round/>
                      <a:headEnd type="none" w="med" len="med"/>
                      <a:tailEnd type="none" w="med" len="med"/>
                    </a:lnB>
                    <a:solidFill>
                      <a:srgbClr val="D4EDEF"/>
                    </a:solidFill>
                  </a:tcPr>
                </a:tc>
              </a:tr>
              <a:tr h="7866654">
                <a:tc>
                  <a:txBody>
                    <a:bodyPr anchor="t" rtlCol="false"/>
                    <a:lstStyle/>
                    <a:p>
                      <a:pPr algn="l">
                        <a:lnSpc>
                          <a:spcPts val="3639"/>
                        </a:lnSpc>
                        <a:defRPr/>
                      </a:pPr>
                      <a:r>
                        <a:rPr lang="en-US" sz="2599" i="true" b="true">
                          <a:solidFill>
                            <a:srgbClr val="2B4B82"/>
                          </a:solidFill>
                          <a:latin typeface="Clear Sans Bold Italics"/>
                          <a:ea typeface="Clear Sans Bold Italics"/>
                          <a:cs typeface="Clear Sans Bold Italics"/>
                          <a:sym typeface="Clear Sans Bold Italics"/>
                        </a:rPr>
                        <a:t>What’s required?</a:t>
                      </a:r>
                      <a:endParaRPr lang="en-US" sz="1100"/>
                    </a:p>
                    <a:p>
                      <a:pPr algn="l">
                        <a:lnSpc>
                          <a:spcPts val="3639"/>
                        </a:lnSpc>
                      </a:pPr>
                    </a:p>
                    <a:p>
                      <a:pPr algn="l">
                        <a:lnSpc>
                          <a:spcPts val="3639"/>
                        </a:lnSpc>
                      </a:pPr>
                      <a:r>
                        <a:rPr lang="en-US" sz="2599">
                          <a:solidFill>
                            <a:srgbClr val="2B4B82"/>
                          </a:solidFill>
                          <a:latin typeface="Clear Sans"/>
                          <a:ea typeface="Clear Sans"/>
                          <a:cs typeface="Clear Sans"/>
                          <a:sym typeface="Clear Sans"/>
                        </a:rPr>
                        <a:t>Signed, written agreement from parents for specifically-identified assessments and/or services. The written language must be in the parents’ native language, explain that consent is voluntary, can be revoked at any time, and describe the records (if any) that will be released and to whom. </a:t>
                      </a:r>
                    </a:p>
                    <a:p>
                      <a:pPr algn="l">
                        <a:lnSpc>
                          <a:spcPts val="3639"/>
                        </a:lnSpc>
                      </a:pPr>
                    </a:p>
                    <a:p>
                      <a:pPr algn="l">
                        <a:lnSpc>
                          <a:spcPts val="3639"/>
                        </a:lnSpc>
                      </a:pPr>
                      <a:r>
                        <a:rPr lang="en-US" sz="2599" i="true" b="true">
                          <a:solidFill>
                            <a:srgbClr val="2B4B82"/>
                          </a:solidFill>
                          <a:latin typeface="Clear Sans Bold Italics"/>
                          <a:ea typeface="Clear Sans Bold Italics"/>
                          <a:cs typeface="Clear Sans Bold Italics"/>
                          <a:sym typeface="Clear Sans Bold Italics"/>
                        </a:rPr>
                        <a:t>When is parental consent required? </a:t>
                      </a:r>
                    </a:p>
                    <a:p>
                      <a:pPr algn="l">
                        <a:lnSpc>
                          <a:spcPts val="3639"/>
                        </a:lnSpc>
                      </a:pPr>
                    </a:p>
                    <a:p>
                      <a:pPr algn="l">
                        <a:lnSpc>
                          <a:spcPts val="3639"/>
                        </a:lnSpc>
                      </a:pPr>
                      <a:r>
                        <a:rPr lang="en-US" sz="2599">
                          <a:solidFill>
                            <a:srgbClr val="2B4B82"/>
                          </a:solidFill>
                          <a:latin typeface="Clear Sans"/>
                          <a:ea typeface="Clear Sans"/>
                          <a:cs typeface="Clear Sans"/>
                          <a:sym typeface="Clear Sans"/>
                        </a:rPr>
                        <a:t>Prior to initial evaluations, reevaluations, and the initial provision of special education and related services. </a:t>
                      </a:r>
                      <a:r>
                        <a:rPr lang="en-US" sz="2599" i="true">
                          <a:solidFill>
                            <a:srgbClr val="2B4B82"/>
                          </a:solidFill>
                          <a:latin typeface="Clear Sans Italics"/>
                          <a:ea typeface="Clear Sans Italics"/>
                          <a:cs typeface="Clear Sans Italics"/>
                          <a:sym typeface="Clear Sans Italics"/>
                        </a:rPr>
                        <a:t>See also </a:t>
                      </a:r>
                      <a:r>
                        <a:rPr lang="en-US" sz="2599">
                          <a:solidFill>
                            <a:srgbClr val="2B4B82"/>
                          </a:solidFill>
                          <a:latin typeface="Clear Sans"/>
                          <a:ea typeface="Clear Sans"/>
                          <a:cs typeface="Clear Sans"/>
                          <a:sym typeface="Clear Sans"/>
                        </a:rPr>
                        <a:t>34 CFR 300.300 for specific rules pertaining to wards of the state and when consent is revoked or can’t be obtained from parents. (Note that the IDEA expressly prohibits using the consent override provision to evaluate parentally placed students, </a:t>
                      </a:r>
                      <a:r>
                        <a:rPr lang="en-US" sz="2599" i="true">
                          <a:solidFill>
                            <a:srgbClr val="2B4B82"/>
                          </a:solidFill>
                          <a:latin typeface="Clear Sans Italics"/>
                          <a:ea typeface="Clear Sans Italics"/>
                          <a:cs typeface="Clear Sans Italics"/>
                          <a:sym typeface="Clear Sans Italics"/>
                        </a:rPr>
                        <a:t>see </a:t>
                      </a:r>
                      <a:r>
                        <a:rPr lang="en-US" sz="2599">
                          <a:solidFill>
                            <a:srgbClr val="2B4B82"/>
                          </a:solidFill>
                          <a:latin typeface="Clear Sans"/>
                          <a:ea typeface="Clear Sans"/>
                          <a:cs typeface="Clear Sans"/>
                          <a:sym typeface="Clear Sans"/>
                        </a:rPr>
                        <a:t>34 CFR 300.300(d)(4)). </a:t>
                      </a:r>
                    </a:p>
                    <a:p>
                      <a:pPr algn="l">
                        <a:lnSpc>
                          <a:spcPts val="3639"/>
                        </a:lnSpc>
                      </a:pPr>
                    </a:p>
                    <a:p>
                      <a:pPr algn="l">
                        <a:lnSpc>
                          <a:spcPts val="3639"/>
                        </a:lnSpc>
                      </a:pPr>
                      <a:r>
                        <a:rPr lang="en-US" sz="2599" i="true" b="true">
                          <a:solidFill>
                            <a:srgbClr val="2B4B82"/>
                          </a:solidFill>
                          <a:latin typeface="Clear Sans Bold Italics"/>
                          <a:ea typeface="Clear Sans Bold Italics"/>
                          <a:cs typeface="Clear Sans Bold Italics"/>
                          <a:sym typeface="Clear Sans Bold Italics"/>
                        </a:rPr>
                        <a:t>When is parental consent </a:t>
                      </a:r>
                      <a:r>
                        <a:rPr lang="en-US" b="true" sz="2599" i="true" u="sng">
                          <a:solidFill>
                            <a:srgbClr val="2B4B82"/>
                          </a:solidFill>
                          <a:latin typeface="Clear Sans Bold Italics"/>
                          <a:ea typeface="Clear Sans Bold Italics"/>
                          <a:cs typeface="Clear Sans Bold Italics"/>
                          <a:sym typeface="Clear Sans Bold Italics"/>
                        </a:rPr>
                        <a:t>not</a:t>
                      </a:r>
                      <a:r>
                        <a:rPr lang="en-US" sz="2599" i="true" b="true">
                          <a:solidFill>
                            <a:srgbClr val="2B4B82"/>
                          </a:solidFill>
                          <a:latin typeface="Clear Sans Bold Italics"/>
                          <a:ea typeface="Clear Sans Bold Italics"/>
                          <a:cs typeface="Clear Sans Bold Italics"/>
                          <a:sym typeface="Clear Sans Bold Italics"/>
                        </a:rPr>
                        <a:t> required?</a:t>
                      </a:r>
                    </a:p>
                    <a:p>
                      <a:pPr algn="l">
                        <a:lnSpc>
                          <a:spcPts val="3639"/>
                        </a:lnSpc>
                      </a:pPr>
                    </a:p>
                    <a:p>
                      <a:pPr algn="l">
                        <a:lnSpc>
                          <a:spcPts val="3639"/>
                        </a:lnSpc>
                      </a:pPr>
                      <a:r>
                        <a:rPr lang="en-US" sz="2599">
                          <a:solidFill>
                            <a:srgbClr val="2B4B82"/>
                          </a:solidFill>
                          <a:latin typeface="Clear Sans"/>
                          <a:ea typeface="Clear Sans"/>
                          <a:cs typeface="Clear Sans"/>
                          <a:sym typeface="Clear Sans"/>
                        </a:rPr>
                        <a:t> Whenever the school is administering an assessment that’s given to all students. Example: Istation assessments. </a:t>
                      </a:r>
                    </a:p>
                  </a:txBody>
                  <a:tcPr marL="190500" marR="190500" marT="190500" marB="190500" anchor="t">
                    <a:lnL cmpd="sng" algn="ctr" cap="flat" w="57150">
                      <a:solidFill>
                        <a:srgbClr val="FEFEFE"/>
                      </a:solidFill>
                      <a:prstDash val="solid"/>
                      <a:round/>
                      <a:headEnd type="none" w="med" len="med"/>
                      <a:tailEnd type="none" w="med" len="med"/>
                    </a:lnL>
                    <a:lnR cmpd="sng" algn="ctr" cap="flat" w="57150">
                      <a:solidFill>
                        <a:srgbClr val="FEFEFE"/>
                      </a:solidFill>
                      <a:prstDash val="solid"/>
                      <a:round/>
                      <a:headEnd type="none" w="med" len="med"/>
                      <a:tailEnd type="none" w="med" len="med"/>
                    </a:lnR>
                    <a:lnT cmpd="sng" algn="ctr" cap="flat" w="57150">
                      <a:solidFill>
                        <a:srgbClr val="FEFEFE"/>
                      </a:solidFill>
                      <a:prstDash val="solid"/>
                      <a:round/>
                      <a:headEnd type="none" w="med" len="med"/>
                      <a:tailEnd type="none" w="med" len="med"/>
                    </a:lnT>
                    <a:lnB cmpd="sng" algn="ctr" cap="flat" w="57150">
                      <a:solidFill>
                        <a:srgbClr val="FEFEFE"/>
                      </a:solidFill>
                      <a:prstDash val="solid"/>
                      <a:round/>
                      <a:headEnd type="none" w="med" len="med"/>
                      <a:tailEnd type="none" w="med" len="med"/>
                    </a:lnB>
                    <a:solidFill>
                      <a:srgbClr val="D4EDEF"/>
                    </a:solidFill>
                  </a:tcPr>
                </a:tc>
              </a:tr>
            </a:tbl>
          </a:graphicData>
        </a:graphic>
      </p:graphicFrame>
    </p:spTree>
  </p:cSld>
  <p:clrMapOvr>
    <a:masterClrMapping/>
  </p:clrMapOvr>
</p:sld>
</file>

<file path=ppt/slides/slide15.xml><?xml version="1.0" encoding="utf-8"?>
<p:sld xmlns:p="http://schemas.openxmlformats.org/presentationml/2006/main" xmlns:a="http://schemas.openxmlformats.org/drawingml/2006/main">
  <p:cSld>
    <p:bg>
      <p:bgPr>
        <a:solidFill>
          <a:srgbClr val="94DDDE"/>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209967" y="857250"/>
          <a:ext cx="17868066" cy="8887716"/>
        </p:xfrm>
        <a:graphic>
          <a:graphicData uri="http://schemas.openxmlformats.org/drawingml/2006/table">
            <a:tbl>
              <a:tblPr/>
              <a:tblGrid>
                <a:gridCol w="17868066"/>
              </a:tblGrid>
              <a:tr h="1775881">
                <a:tc>
                  <a:txBody>
                    <a:bodyPr anchor="t" rtlCol="false"/>
                    <a:lstStyle/>
                    <a:p>
                      <a:pPr algn="ctr">
                        <a:lnSpc>
                          <a:spcPts val="6720"/>
                        </a:lnSpc>
                        <a:defRPr/>
                      </a:pPr>
                      <a:r>
                        <a:rPr lang="en-US" sz="5600">
                          <a:solidFill>
                            <a:srgbClr val="004E81"/>
                          </a:solidFill>
                          <a:latin typeface="Clear Sans"/>
                          <a:ea typeface="Clear Sans"/>
                          <a:cs typeface="Clear Sans"/>
                          <a:sym typeface="Clear Sans"/>
                        </a:rPr>
                        <a:t>Parental Consent</a:t>
                      </a:r>
                      <a:endParaRPr lang="en-US" sz="1100"/>
                    </a:p>
                  </a:txBody>
                  <a:tcPr marL="190500" marR="190500" marT="190500" marB="190500" anchor="t">
                    <a:lnL cmpd="sng" algn="ctr" cap="flat" w="57150">
                      <a:solidFill>
                        <a:srgbClr val="FEFEFE"/>
                      </a:solidFill>
                      <a:prstDash val="solid"/>
                      <a:round/>
                      <a:headEnd type="none" w="med" len="med"/>
                      <a:tailEnd type="none" w="med" len="med"/>
                    </a:lnL>
                    <a:lnR cmpd="sng" algn="ctr" cap="flat" w="57150">
                      <a:solidFill>
                        <a:srgbClr val="FEFEFE"/>
                      </a:solidFill>
                      <a:prstDash val="solid"/>
                      <a:round/>
                      <a:headEnd type="none" w="med" len="med"/>
                      <a:tailEnd type="none" w="med" len="med"/>
                    </a:lnR>
                    <a:lnT cmpd="sng" algn="ctr" cap="flat" w="57150">
                      <a:solidFill>
                        <a:srgbClr val="FEFEFE"/>
                      </a:solidFill>
                      <a:prstDash val="solid"/>
                      <a:round/>
                      <a:headEnd type="none" w="med" len="med"/>
                      <a:tailEnd type="none" w="med" len="med"/>
                    </a:lnT>
                    <a:lnB cmpd="sng" algn="ctr" cap="flat" w="57150">
                      <a:solidFill>
                        <a:srgbClr val="FEFEFE"/>
                      </a:solidFill>
                      <a:prstDash val="solid"/>
                      <a:round/>
                      <a:headEnd type="none" w="med" len="med"/>
                      <a:tailEnd type="none" w="med" len="med"/>
                    </a:lnB>
                    <a:solidFill>
                      <a:srgbClr val="D4EDEF"/>
                    </a:solidFill>
                  </a:tcPr>
                </a:tc>
              </a:tr>
              <a:tr h="7111835">
                <a:tc>
                  <a:txBody>
                    <a:bodyPr anchor="t" rtlCol="false"/>
                    <a:lstStyle/>
                    <a:p>
                      <a:pPr algn="l">
                        <a:lnSpc>
                          <a:spcPts val="3639"/>
                        </a:lnSpc>
                        <a:defRPr/>
                      </a:pPr>
                      <a:r>
                        <a:rPr lang="en-US" sz="2599" i="true" b="true">
                          <a:solidFill>
                            <a:srgbClr val="2B4B82"/>
                          </a:solidFill>
                          <a:latin typeface="Clear Sans Bold Italics"/>
                          <a:ea typeface="Clear Sans Bold Italics"/>
                          <a:cs typeface="Clear Sans Bold Italics"/>
                          <a:sym typeface="Clear Sans Bold Italics"/>
                        </a:rPr>
                        <a:t>Also consider the requirements of Idaho Code 33-6001: </a:t>
                      </a:r>
                      <a:endParaRPr lang="en-US" sz="1100"/>
                    </a:p>
                    <a:p>
                      <a:pPr algn="l">
                        <a:lnSpc>
                          <a:spcPts val="3639"/>
                        </a:lnSpc>
                      </a:pPr>
                    </a:p>
                    <a:p>
                      <a:pPr algn="l">
                        <a:lnSpc>
                          <a:spcPts val="3639"/>
                        </a:lnSpc>
                      </a:pPr>
                      <a:r>
                        <a:rPr lang="en-US" sz="2599" i="true" b="true">
                          <a:solidFill>
                            <a:srgbClr val="2B4B82"/>
                          </a:solidFill>
                          <a:latin typeface="Clear Sans Bold Italics"/>
                          <a:ea typeface="Clear Sans Bold Italics"/>
                          <a:cs typeface="Clear Sans Bold Italics"/>
                          <a:sym typeface="Clear Sans Bold Italics"/>
                        </a:rPr>
                        <a:t> (1)</a:t>
                      </a:r>
                      <a:r>
                        <a:rPr lang="en-US" sz="2599" i="true">
                          <a:solidFill>
                            <a:srgbClr val="2B4B82"/>
                          </a:solidFill>
                          <a:latin typeface="Clear Sans Italics"/>
                          <a:ea typeface="Clear Sans Italics"/>
                          <a:cs typeface="Clear Sans Italics"/>
                          <a:sym typeface="Clear Sans Italics"/>
                        </a:rPr>
                        <a:t>“A student’s parent or guardian has the right to reasonable academic accommodation from the child’s public school...”</a:t>
                      </a:r>
                    </a:p>
                    <a:p>
                      <a:pPr algn="l">
                        <a:lnSpc>
                          <a:spcPts val="3639"/>
                        </a:lnSpc>
                      </a:pPr>
                    </a:p>
                    <a:p>
                      <a:pPr algn="l">
                        <a:lnSpc>
                          <a:spcPts val="3639"/>
                        </a:lnSpc>
                      </a:pPr>
                      <a:r>
                        <a:rPr lang="en-US" sz="2599" i="true" b="true">
                          <a:solidFill>
                            <a:srgbClr val="2B4B82"/>
                          </a:solidFill>
                          <a:latin typeface="Clear Sans Bold Italics"/>
                          <a:ea typeface="Clear Sans Bold Italics"/>
                          <a:cs typeface="Clear Sans Bold Italics"/>
                          <a:sym typeface="Clear Sans Bold Italics"/>
                        </a:rPr>
                        <a:t> (7) “</a:t>
                      </a:r>
                      <a:r>
                        <a:rPr lang="en-US" sz="2599" i="true">
                          <a:solidFill>
                            <a:srgbClr val="2B4B82"/>
                          </a:solidFill>
                          <a:latin typeface="Clear Sans Italics"/>
                          <a:ea typeface="Clear Sans Italics"/>
                          <a:cs typeface="Clear Sans Italics"/>
                          <a:sym typeface="Clear Sans Italics"/>
                        </a:rPr>
                        <a:t>Before any public school employee administers any noncurricular-related student survey, well-being questionnaire, or health screening to any student, the employee must first obtain consent from the school’s superintendent or designee. If the content of any such survey, questionnaire, or screening regards an individual student’s... mental or psychological problems, personal family information...[the school shall] obtain the permission of the parent or legal guardian.” </a:t>
                      </a:r>
                    </a:p>
                  </a:txBody>
                  <a:tcPr marL="190500" marR="190500" marT="190500" marB="190500" anchor="t">
                    <a:lnL cmpd="sng" algn="ctr" cap="flat" w="57150">
                      <a:solidFill>
                        <a:srgbClr val="FEFEFE"/>
                      </a:solidFill>
                      <a:prstDash val="solid"/>
                      <a:round/>
                      <a:headEnd type="none" w="med" len="med"/>
                      <a:tailEnd type="none" w="med" len="med"/>
                    </a:lnL>
                    <a:lnR cmpd="sng" algn="ctr" cap="flat" w="57150">
                      <a:solidFill>
                        <a:srgbClr val="FEFEFE"/>
                      </a:solidFill>
                      <a:prstDash val="solid"/>
                      <a:round/>
                      <a:headEnd type="none" w="med" len="med"/>
                      <a:tailEnd type="none" w="med" len="med"/>
                    </a:lnR>
                    <a:lnT cmpd="sng" algn="ctr" cap="flat" w="57150">
                      <a:solidFill>
                        <a:srgbClr val="FEFEFE"/>
                      </a:solidFill>
                      <a:prstDash val="solid"/>
                      <a:round/>
                      <a:headEnd type="none" w="med" len="med"/>
                      <a:tailEnd type="none" w="med" len="med"/>
                    </a:lnT>
                    <a:lnB cmpd="sng" algn="ctr" cap="flat" w="57150">
                      <a:solidFill>
                        <a:srgbClr val="FEFEFE"/>
                      </a:solidFill>
                      <a:prstDash val="solid"/>
                      <a:round/>
                      <a:headEnd type="none" w="med" len="med"/>
                      <a:tailEnd type="none" w="med" len="med"/>
                    </a:lnB>
                    <a:solidFill>
                      <a:srgbClr val="D4EDEF"/>
                    </a:solidFill>
                  </a:tcPr>
                </a:tc>
              </a:tr>
            </a:tbl>
          </a:graphicData>
        </a:graphic>
      </p:graphicFrame>
    </p:spTree>
  </p:cSld>
  <p:clrMapOvr>
    <a:masterClrMapping/>
  </p:clrMapOvr>
</p:sld>
</file>

<file path=ppt/slides/slide16.xml><?xml version="1.0" encoding="utf-8"?>
<p:sld xmlns:p="http://schemas.openxmlformats.org/presentationml/2006/main" xmlns:a="http://schemas.openxmlformats.org/drawingml/2006/main">
  <p:cSld>
    <p:bg>
      <p:bgPr>
        <a:solidFill>
          <a:srgbClr val="94DDDE"/>
        </a:solidFill>
      </p:bgPr>
    </p:bg>
    <p:spTree>
      <p:nvGrpSpPr>
        <p:cNvPr id="1" name=""/>
        <p:cNvGrpSpPr/>
        <p:nvPr/>
      </p:nvGrpSpPr>
      <p:grpSpPr>
        <a:xfrm>
          <a:off x="0" y="0"/>
          <a:ext cx="0" cy="0"/>
          <a:chOff x="0" y="0"/>
          <a:chExt cx="0" cy="0"/>
        </a:xfrm>
      </p:grpSpPr>
      <p:sp>
        <p:nvSpPr>
          <p:cNvPr name="AutoShape 2" id="2"/>
          <p:cNvSpPr/>
          <p:nvPr/>
        </p:nvSpPr>
        <p:spPr>
          <a:xfrm>
            <a:off x="2804010" y="3798744"/>
            <a:ext cx="2530900" cy="28575"/>
          </a:xfrm>
          <a:prstGeom prst="line">
            <a:avLst/>
          </a:prstGeom>
          <a:ln cap="flat" w="28575">
            <a:solidFill>
              <a:srgbClr val="31356E"/>
            </a:solidFill>
            <a:prstDash val="solid"/>
            <a:headEnd type="none" len="sm" w="sm"/>
            <a:tailEnd type="none" len="sm" w="sm"/>
          </a:ln>
        </p:spPr>
      </p:sp>
      <p:sp>
        <p:nvSpPr>
          <p:cNvPr name="AutoShape 3" id="3"/>
          <p:cNvSpPr/>
          <p:nvPr/>
        </p:nvSpPr>
        <p:spPr>
          <a:xfrm>
            <a:off x="6235623" y="3798744"/>
            <a:ext cx="2362771" cy="28575"/>
          </a:xfrm>
          <a:prstGeom prst="line">
            <a:avLst/>
          </a:prstGeom>
          <a:ln cap="flat" w="28575">
            <a:solidFill>
              <a:srgbClr val="31356E"/>
            </a:solidFill>
            <a:prstDash val="solid"/>
            <a:headEnd type="none" len="sm" w="sm"/>
            <a:tailEnd type="none" len="sm" w="sm"/>
          </a:ln>
        </p:spPr>
      </p:sp>
      <p:sp>
        <p:nvSpPr>
          <p:cNvPr name="AutoShape 4" id="4"/>
          <p:cNvSpPr/>
          <p:nvPr/>
        </p:nvSpPr>
        <p:spPr>
          <a:xfrm>
            <a:off x="9499106" y="3798744"/>
            <a:ext cx="2657273" cy="28575"/>
          </a:xfrm>
          <a:prstGeom prst="line">
            <a:avLst/>
          </a:prstGeom>
          <a:ln cap="flat" w="28575">
            <a:solidFill>
              <a:srgbClr val="31356E"/>
            </a:solidFill>
            <a:prstDash val="solid"/>
            <a:headEnd type="none" len="sm" w="sm"/>
            <a:tailEnd type="none" len="sm" w="sm"/>
          </a:ln>
        </p:spPr>
      </p:sp>
      <p:sp>
        <p:nvSpPr>
          <p:cNvPr name="AutoShape 5" id="5"/>
          <p:cNvSpPr/>
          <p:nvPr/>
        </p:nvSpPr>
        <p:spPr>
          <a:xfrm>
            <a:off x="13057092" y="3798744"/>
            <a:ext cx="2426898" cy="28575"/>
          </a:xfrm>
          <a:prstGeom prst="line">
            <a:avLst/>
          </a:prstGeom>
          <a:ln cap="flat" w="28575">
            <a:solidFill>
              <a:srgbClr val="31356E"/>
            </a:solidFill>
            <a:prstDash val="solid"/>
            <a:headEnd type="none" len="sm" w="sm"/>
            <a:tailEnd type="none" len="sm" w="sm"/>
          </a:ln>
        </p:spPr>
      </p:sp>
      <p:grpSp>
        <p:nvGrpSpPr>
          <p:cNvPr name="Group 6" id="6"/>
          <p:cNvGrpSpPr/>
          <p:nvPr/>
        </p:nvGrpSpPr>
        <p:grpSpPr>
          <a:xfrm rot="0">
            <a:off x="1903298" y="3371020"/>
            <a:ext cx="900712" cy="884024"/>
            <a:chOff x="0" y="0"/>
            <a:chExt cx="825825" cy="810524"/>
          </a:xfrm>
        </p:grpSpPr>
        <p:sp>
          <p:nvSpPr>
            <p:cNvPr name="Freeform 7" id="7"/>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8" id="8"/>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u="none">
                  <a:solidFill>
                    <a:srgbClr val="2B4B82"/>
                  </a:solidFill>
                  <a:latin typeface="Clear Sans Bold"/>
                  <a:ea typeface="Clear Sans Bold"/>
                  <a:cs typeface="Clear Sans Bold"/>
                  <a:sym typeface="Clear Sans Bold"/>
                </a:rPr>
                <a:t>1</a:t>
              </a:r>
            </a:p>
          </p:txBody>
        </p:sp>
      </p:grpSp>
      <p:grpSp>
        <p:nvGrpSpPr>
          <p:cNvPr name="Group 9" id="9"/>
          <p:cNvGrpSpPr/>
          <p:nvPr/>
        </p:nvGrpSpPr>
        <p:grpSpPr>
          <a:xfrm rot="0">
            <a:off x="5298471" y="3371020"/>
            <a:ext cx="900712" cy="884024"/>
            <a:chOff x="0" y="0"/>
            <a:chExt cx="825825" cy="810524"/>
          </a:xfrm>
        </p:grpSpPr>
        <p:sp>
          <p:nvSpPr>
            <p:cNvPr name="Freeform 10" id="10"/>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11" id="11"/>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a:solidFill>
                    <a:srgbClr val="2B4B82"/>
                  </a:solidFill>
                  <a:latin typeface="Clear Sans Bold"/>
                  <a:ea typeface="Clear Sans Bold"/>
                  <a:cs typeface="Clear Sans Bold"/>
                  <a:sym typeface="Clear Sans Bold"/>
                </a:rPr>
                <a:t>2</a:t>
              </a:r>
            </a:p>
          </p:txBody>
        </p:sp>
      </p:grpSp>
      <p:sp>
        <p:nvSpPr>
          <p:cNvPr name="TextBox 12" id="12"/>
          <p:cNvSpPr txBox="true"/>
          <p:nvPr/>
        </p:nvSpPr>
        <p:spPr>
          <a:xfrm rot="0">
            <a:off x="7819046" y="4197894"/>
            <a:ext cx="2649908" cy="476497"/>
          </a:xfrm>
          <a:prstGeom prst="rect">
            <a:avLst/>
          </a:prstGeom>
        </p:spPr>
        <p:txBody>
          <a:bodyPr anchor="t" rtlCol="false" tIns="0" lIns="0" bIns="0" rIns="0">
            <a:spAutoFit/>
          </a:bodyPr>
          <a:lstStyle/>
          <a:p>
            <a:pPr algn="ctr" marL="0" indent="0" lvl="0">
              <a:lnSpc>
                <a:spcPts val="3919"/>
              </a:lnSpc>
            </a:pPr>
            <a:r>
              <a:rPr lang="en-US" b="true" sz="2799" spc="279" u="none">
                <a:solidFill>
                  <a:srgbClr val="2B4B82"/>
                </a:solidFill>
                <a:latin typeface="Clear Sans Bold"/>
                <a:ea typeface="Clear Sans Bold"/>
                <a:cs typeface="Clear Sans Bold"/>
                <a:sym typeface="Clear Sans Bold"/>
              </a:rPr>
              <a:t>STEP</a:t>
            </a:r>
          </a:p>
        </p:txBody>
      </p:sp>
      <p:grpSp>
        <p:nvGrpSpPr>
          <p:cNvPr name="Group 13" id="13"/>
          <p:cNvGrpSpPr/>
          <p:nvPr/>
        </p:nvGrpSpPr>
        <p:grpSpPr>
          <a:xfrm rot="0">
            <a:off x="8693644" y="3371020"/>
            <a:ext cx="900712" cy="884024"/>
            <a:chOff x="0" y="0"/>
            <a:chExt cx="825825" cy="810524"/>
          </a:xfrm>
        </p:grpSpPr>
        <p:sp>
          <p:nvSpPr>
            <p:cNvPr name="Freeform 14" id="14"/>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15" id="15"/>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a:solidFill>
                    <a:srgbClr val="2B4B82"/>
                  </a:solidFill>
                  <a:latin typeface="Clear Sans Bold"/>
                  <a:ea typeface="Clear Sans Bold"/>
                  <a:cs typeface="Clear Sans Bold"/>
                  <a:sym typeface="Clear Sans Bold"/>
                </a:rPr>
                <a:t>3</a:t>
              </a:r>
            </a:p>
          </p:txBody>
        </p:sp>
      </p:grpSp>
      <p:grpSp>
        <p:nvGrpSpPr>
          <p:cNvPr name="Group 16" id="16"/>
          <p:cNvGrpSpPr/>
          <p:nvPr/>
        </p:nvGrpSpPr>
        <p:grpSpPr>
          <a:xfrm rot="0">
            <a:off x="12088817" y="3371020"/>
            <a:ext cx="900712" cy="884024"/>
            <a:chOff x="0" y="0"/>
            <a:chExt cx="825825" cy="810524"/>
          </a:xfrm>
        </p:grpSpPr>
        <p:sp>
          <p:nvSpPr>
            <p:cNvPr name="Freeform 17" id="17"/>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18" id="18"/>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a:solidFill>
                    <a:srgbClr val="2B4B82"/>
                  </a:solidFill>
                  <a:latin typeface="Clear Sans Bold"/>
                  <a:ea typeface="Clear Sans Bold"/>
                  <a:cs typeface="Clear Sans Bold"/>
                  <a:sym typeface="Clear Sans Bold"/>
                </a:rPr>
                <a:t>4</a:t>
              </a:r>
            </a:p>
          </p:txBody>
        </p:sp>
      </p:grpSp>
      <p:grpSp>
        <p:nvGrpSpPr>
          <p:cNvPr name="Group 19" id="19"/>
          <p:cNvGrpSpPr/>
          <p:nvPr/>
        </p:nvGrpSpPr>
        <p:grpSpPr>
          <a:xfrm rot="0">
            <a:off x="15483990" y="3371020"/>
            <a:ext cx="900712" cy="884024"/>
            <a:chOff x="0" y="0"/>
            <a:chExt cx="825825" cy="810524"/>
          </a:xfrm>
        </p:grpSpPr>
        <p:sp>
          <p:nvSpPr>
            <p:cNvPr name="Freeform 20" id="20"/>
            <p:cNvSpPr/>
            <p:nvPr/>
          </p:nvSpPr>
          <p:spPr>
            <a:xfrm flipH="false" flipV="false" rot="0">
              <a:off x="0" y="0"/>
              <a:ext cx="825825" cy="810524"/>
            </a:xfrm>
            <a:custGeom>
              <a:avLst/>
              <a:gdLst/>
              <a:ahLst/>
              <a:cxnLst/>
              <a:rect r="r" b="b" t="t" l="l"/>
              <a:pathLst>
                <a:path h="810524" w="825825">
                  <a:moveTo>
                    <a:pt x="0" y="0"/>
                  </a:moveTo>
                  <a:lnTo>
                    <a:pt x="825825" y="0"/>
                  </a:lnTo>
                  <a:lnTo>
                    <a:pt x="825825" y="810524"/>
                  </a:lnTo>
                  <a:lnTo>
                    <a:pt x="0" y="810524"/>
                  </a:lnTo>
                  <a:close/>
                </a:path>
              </a:pathLst>
            </a:custGeom>
            <a:solidFill>
              <a:srgbClr val="94DDDE"/>
            </a:solidFill>
          </p:spPr>
        </p:sp>
        <p:sp>
          <p:nvSpPr>
            <p:cNvPr name="TextBox 21" id="21"/>
            <p:cNvSpPr txBox="true"/>
            <p:nvPr/>
          </p:nvSpPr>
          <p:spPr>
            <a:xfrm>
              <a:off x="0" y="-76200"/>
              <a:ext cx="825825" cy="886724"/>
            </a:xfrm>
            <a:prstGeom prst="rect">
              <a:avLst/>
            </a:prstGeom>
          </p:spPr>
          <p:txBody>
            <a:bodyPr anchor="ctr" rtlCol="false" tIns="0" lIns="0" bIns="0" rIns="0"/>
            <a:lstStyle/>
            <a:p>
              <a:pPr algn="ctr" marL="0" indent="0" lvl="0">
                <a:lnSpc>
                  <a:spcPts val="6160"/>
                </a:lnSpc>
                <a:spcBef>
                  <a:spcPct val="0"/>
                </a:spcBef>
              </a:pPr>
              <a:r>
                <a:rPr lang="en-US" b="true" sz="4400" spc="752">
                  <a:solidFill>
                    <a:srgbClr val="2B4B82"/>
                  </a:solidFill>
                  <a:latin typeface="Clear Sans Bold"/>
                  <a:ea typeface="Clear Sans Bold"/>
                  <a:cs typeface="Clear Sans Bold"/>
                  <a:sym typeface="Clear Sans Bold"/>
                </a:rPr>
                <a:t>5</a:t>
              </a:r>
            </a:p>
          </p:txBody>
        </p:sp>
      </p:grpSp>
      <p:grpSp>
        <p:nvGrpSpPr>
          <p:cNvPr name="Group 22" id="22"/>
          <p:cNvGrpSpPr/>
          <p:nvPr/>
        </p:nvGrpSpPr>
        <p:grpSpPr>
          <a:xfrm rot="0">
            <a:off x="14391296" y="4984716"/>
            <a:ext cx="3086100" cy="4515751"/>
            <a:chOff x="0" y="0"/>
            <a:chExt cx="812800" cy="1189333"/>
          </a:xfrm>
        </p:grpSpPr>
        <p:sp>
          <p:nvSpPr>
            <p:cNvPr name="Freeform 23" id="23"/>
            <p:cNvSpPr/>
            <p:nvPr/>
          </p:nvSpPr>
          <p:spPr>
            <a:xfrm flipH="false" flipV="false" rot="0">
              <a:off x="0" y="0"/>
              <a:ext cx="812800" cy="1189334"/>
            </a:xfrm>
            <a:custGeom>
              <a:avLst/>
              <a:gdLst/>
              <a:ahLst/>
              <a:cxnLst/>
              <a:rect r="r" b="b" t="t" l="l"/>
              <a:pathLst>
                <a:path h="1189334" w="812800">
                  <a:moveTo>
                    <a:pt x="127941" y="0"/>
                  </a:moveTo>
                  <a:lnTo>
                    <a:pt x="684859" y="0"/>
                  </a:lnTo>
                  <a:cubicBezTo>
                    <a:pt x="718791" y="0"/>
                    <a:pt x="751333" y="13479"/>
                    <a:pt x="775327" y="37473"/>
                  </a:cubicBezTo>
                  <a:cubicBezTo>
                    <a:pt x="799321" y="61467"/>
                    <a:pt x="812800" y="94009"/>
                    <a:pt x="812800" y="127941"/>
                  </a:cubicBezTo>
                  <a:lnTo>
                    <a:pt x="812800" y="1061393"/>
                  </a:lnTo>
                  <a:cubicBezTo>
                    <a:pt x="812800" y="1095325"/>
                    <a:pt x="799321" y="1127867"/>
                    <a:pt x="775327" y="1151861"/>
                  </a:cubicBezTo>
                  <a:cubicBezTo>
                    <a:pt x="751333" y="1175854"/>
                    <a:pt x="718791" y="1189334"/>
                    <a:pt x="684859" y="1189334"/>
                  </a:cubicBezTo>
                  <a:lnTo>
                    <a:pt x="127941" y="1189334"/>
                  </a:lnTo>
                  <a:cubicBezTo>
                    <a:pt x="94009" y="1189334"/>
                    <a:pt x="61467" y="1175854"/>
                    <a:pt x="37473" y="1151861"/>
                  </a:cubicBezTo>
                  <a:cubicBezTo>
                    <a:pt x="13479" y="1127867"/>
                    <a:pt x="0" y="1095325"/>
                    <a:pt x="0" y="1061393"/>
                  </a:cubicBezTo>
                  <a:lnTo>
                    <a:pt x="0" y="127941"/>
                  </a:lnTo>
                  <a:cubicBezTo>
                    <a:pt x="0" y="94009"/>
                    <a:pt x="13479" y="61467"/>
                    <a:pt x="37473" y="37473"/>
                  </a:cubicBezTo>
                  <a:cubicBezTo>
                    <a:pt x="61467" y="13479"/>
                    <a:pt x="94009" y="0"/>
                    <a:pt x="127941" y="0"/>
                  </a:cubicBezTo>
                  <a:close/>
                </a:path>
              </a:pathLst>
            </a:custGeom>
            <a:solidFill>
              <a:srgbClr val="FFFFFF"/>
            </a:solidFill>
          </p:spPr>
        </p:sp>
        <p:sp>
          <p:nvSpPr>
            <p:cNvPr name="TextBox 24" id="24"/>
            <p:cNvSpPr txBox="true"/>
            <p:nvPr/>
          </p:nvSpPr>
          <p:spPr>
            <a:xfrm>
              <a:off x="0" y="-47625"/>
              <a:ext cx="812800" cy="1236958"/>
            </a:xfrm>
            <a:prstGeom prst="rect">
              <a:avLst/>
            </a:prstGeom>
          </p:spPr>
          <p:txBody>
            <a:bodyPr anchor="ctr" rtlCol="false" tIns="50800" lIns="50800" bIns="50800" rIns="50800"/>
            <a:lstStyle/>
            <a:p>
              <a:pPr algn="ctr">
                <a:lnSpc>
                  <a:spcPts val="3359"/>
                </a:lnSpc>
              </a:pPr>
            </a:p>
          </p:txBody>
        </p:sp>
      </p:grpSp>
      <p:sp>
        <p:nvSpPr>
          <p:cNvPr name="TextBox 25" id="25"/>
          <p:cNvSpPr txBox="true"/>
          <p:nvPr/>
        </p:nvSpPr>
        <p:spPr>
          <a:xfrm rot="0">
            <a:off x="1076325" y="1114425"/>
            <a:ext cx="16135350" cy="883920"/>
          </a:xfrm>
          <a:prstGeom prst="rect">
            <a:avLst/>
          </a:prstGeom>
        </p:spPr>
        <p:txBody>
          <a:bodyPr anchor="t" rtlCol="false" tIns="0" lIns="0" bIns="0" rIns="0">
            <a:spAutoFit/>
          </a:bodyPr>
          <a:lstStyle/>
          <a:p>
            <a:pPr algn="ctr">
              <a:lnSpc>
                <a:spcPts val="6719"/>
              </a:lnSpc>
            </a:pPr>
            <a:r>
              <a:rPr lang="en-US" b="true" sz="6399">
                <a:solidFill>
                  <a:srgbClr val="2B4B82"/>
                </a:solidFill>
                <a:latin typeface="Clear Sans Bold"/>
                <a:ea typeface="Clear Sans Bold"/>
                <a:cs typeface="Clear Sans Bold"/>
                <a:sym typeface="Clear Sans Bold"/>
              </a:rPr>
              <a:t>Child Find </a:t>
            </a:r>
          </a:p>
        </p:txBody>
      </p:sp>
      <p:grpSp>
        <p:nvGrpSpPr>
          <p:cNvPr name="Group 26" id="26"/>
          <p:cNvGrpSpPr/>
          <p:nvPr/>
        </p:nvGrpSpPr>
        <p:grpSpPr>
          <a:xfrm rot="0">
            <a:off x="4547992" y="4410627"/>
            <a:ext cx="2537628" cy="4070032"/>
            <a:chOff x="0" y="0"/>
            <a:chExt cx="3383505" cy="5426709"/>
          </a:xfrm>
        </p:grpSpPr>
        <p:sp>
          <p:nvSpPr>
            <p:cNvPr name="TextBox 27" id="27"/>
            <p:cNvSpPr txBox="true"/>
            <p:nvPr/>
          </p:nvSpPr>
          <p:spPr>
            <a:xfrm rot="0">
              <a:off x="0" y="-57150"/>
              <a:ext cx="3383505" cy="616279"/>
            </a:xfrm>
            <a:prstGeom prst="rect">
              <a:avLst/>
            </a:prstGeom>
          </p:spPr>
          <p:txBody>
            <a:bodyPr anchor="t" rtlCol="false" tIns="0" lIns="0" bIns="0" rIns="0">
              <a:spAutoFit/>
            </a:bodyPr>
            <a:lstStyle/>
            <a:p>
              <a:pPr algn="ctr" marL="0" indent="0" lvl="0">
                <a:lnSpc>
                  <a:spcPts val="3919"/>
                </a:lnSpc>
              </a:pPr>
              <a:r>
                <a:rPr lang="en-US" b="true" sz="2799" spc="279" u="none">
                  <a:solidFill>
                    <a:srgbClr val="2B4B82"/>
                  </a:solidFill>
                  <a:latin typeface="Clear Sans Bold"/>
                  <a:ea typeface="Clear Sans Bold"/>
                  <a:cs typeface="Clear Sans Bold"/>
                  <a:sym typeface="Clear Sans Bold"/>
                </a:rPr>
                <a:t>STEP</a:t>
              </a:r>
            </a:p>
          </p:txBody>
        </p:sp>
        <p:sp>
          <p:nvSpPr>
            <p:cNvPr name="TextBox 28" id="28"/>
            <p:cNvSpPr txBox="true"/>
            <p:nvPr/>
          </p:nvSpPr>
          <p:spPr>
            <a:xfrm rot="0">
              <a:off x="0" y="3478275"/>
              <a:ext cx="3383505" cy="1948433"/>
            </a:xfrm>
            <a:prstGeom prst="rect">
              <a:avLst/>
            </a:prstGeom>
          </p:spPr>
          <p:txBody>
            <a:bodyPr anchor="t" rtlCol="false" tIns="0" lIns="0" bIns="0" rIns="0">
              <a:spAutoFit/>
            </a:bodyPr>
            <a:lstStyle/>
            <a:p>
              <a:pPr algn="ctr">
                <a:lnSpc>
                  <a:spcPts val="2940"/>
                </a:lnSpc>
              </a:pPr>
              <a:r>
                <a:rPr lang="en-US" sz="2100">
                  <a:solidFill>
                    <a:srgbClr val="2B4B82"/>
                  </a:solidFill>
                  <a:latin typeface="Clear Sans"/>
                  <a:ea typeface="Clear Sans"/>
                  <a:cs typeface="Clear Sans"/>
                  <a:sym typeface="Clear Sans"/>
                </a:rPr>
                <a:t>Only the parents or LEA can initiate a request for an initial evaluation. </a:t>
              </a:r>
            </a:p>
          </p:txBody>
        </p:sp>
        <p:sp>
          <p:nvSpPr>
            <p:cNvPr name="TextBox 29" id="29"/>
            <p:cNvSpPr txBox="true"/>
            <p:nvPr/>
          </p:nvSpPr>
          <p:spPr>
            <a:xfrm rot="0">
              <a:off x="0" y="925271"/>
              <a:ext cx="3383505" cy="1642745"/>
            </a:xfrm>
            <a:prstGeom prst="rect">
              <a:avLst/>
            </a:prstGeom>
          </p:spPr>
          <p:txBody>
            <a:bodyPr anchor="t" rtlCol="false" tIns="0" lIns="0" bIns="0" rIns="0">
              <a:spAutoFit/>
            </a:bodyPr>
            <a:lstStyle/>
            <a:p>
              <a:pPr algn="ctr">
                <a:lnSpc>
                  <a:spcPts val="3359"/>
                </a:lnSpc>
              </a:pPr>
              <a:r>
                <a:rPr lang="en-US" sz="2400">
                  <a:solidFill>
                    <a:srgbClr val="2B4B82"/>
                  </a:solidFill>
                  <a:latin typeface="Clear Sans"/>
                  <a:ea typeface="Clear Sans"/>
                  <a:cs typeface="Clear Sans"/>
                  <a:sym typeface="Clear Sans"/>
                </a:rPr>
                <a:t>Does the child have a suspected disability? </a:t>
              </a:r>
            </a:p>
          </p:txBody>
        </p:sp>
      </p:grpSp>
      <p:grpSp>
        <p:nvGrpSpPr>
          <p:cNvPr name="Group 30" id="30"/>
          <p:cNvGrpSpPr/>
          <p:nvPr/>
        </p:nvGrpSpPr>
        <p:grpSpPr>
          <a:xfrm rot="0">
            <a:off x="1123950" y="4410627"/>
            <a:ext cx="2459408" cy="5082927"/>
            <a:chOff x="0" y="0"/>
            <a:chExt cx="3279211" cy="6777236"/>
          </a:xfrm>
        </p:grpSpPr>
        <p:sp>
          <p:nvSpPr>
            <p:cNvPr name="TextBox 31" id="31"/>
            <p:cNvSpPr txBox="true"/>
            <p:nvPr/>
          </p:nvSpPr>
          <p:spPr>
            <a:xfrm rot="0">
              <a:off x="0" y="-57150"/>
              <a:ext cx="3279211" cy="622723"/>
            </a:xfrm>
            <a:prstGeom prst="rect">
              <a:avLst/>
            </a:prstGeom>
          </p:spPr>
          <p:txBody>
            <a:bodyPr anchor="t" rtlCol="false" tIns="0" lIns="0" bIns="0" rIns="0">
              <a:spAutoFit/>
            </a:bodyPr>
            <a:lstStyle/>
            <a:p>
              <a:pPr algn="ctr">
                <a:lnSpc>
                  <a:spcPts val="3919"/>
                </a:lnSpc>
              </a:pPr>
              <a:r>
                <a:rPr lang="en-US" b="true" sz="2799" spc="279">
                  <a:solidFill>
                    <a:srgbClr val="2B4B82"/>
                  </a:solidFill>
                  <a:latin typeface="Clear Sans Bold"/>
                  <a:ea typeface="Clear Sans Bold"/>
                  <a:cs typeface="Clear Sans Bold"/>
                  <a:sym typeface="Clear Sans Bold"/>
                </a:rPr>
                <a:t>STEP</a:t>
              </a:r>
            </a:p>
          </p:txBody>
        </p:sp>
        <p:sp>
          <p:nvSpPr>
            <p:cNvPr name="TextBox 32" id="32"/>
            <p:cNvSpPr txBox="true"/>
            <p:nvPr/>
          </p:nvSpPr>
          <p:spPr>
            <a:xfrm rot="0">
              <a:off x="0" y="2363892"/>
              <a:ext cx="3279211" cy="4413344"/>
            </a:xfrm>
            <a:prstGeom prst="rect">
              <a:avLst/>
            </a:prstGeom>
          </p:spPr>
          <p:txBody>
            <a:bodyPr anchor="t" rtlCol="false" tIns="0" lIns="0" bIns="0" rIns="0">
              <a:spAutoFit/>
            </a:bodyPr>
            <a:lstStyle/>
            <a:p>
              <a:pPr algn="ctr">
                <a:lnSpc>
                  <a:spcPts val="2940"/>
                </a:lnSpc>
              </a:pPr>
              <a:r>
                <a:rPr lang="en-US" sz="2100">
                  <a:solidFill>
                    <a:srgbClr val="2B4B82"/>
                  </a:solidFill>
                  <a:latin typeface="Clear Sans"/>
                  <a:ea typeface="Clear Sans"/>
                  <a:cs typeface="Clear Sans"/>
                  <a:sym typeface="Clear Sans"/>
                </a:rPr>
                <a:t>The LEA in which the private school is located or where the parent resides is responsible. Meet with stakeholders and coordinate with the responsible LEA as necessary.  </a:t>
              </a:r>
            </a:p>
          </p:txBody>
        </p:sp>
        <p:sp>
          <p:nvSpPr>
            <p:cNvPr name="TextBox 33" id="33"/>
            <p:cNvSpPr txBox="true"/>
            <p:nvPr/>
          </p:nvSpPr>
          <p:spPr>
            <a:xfrm rot="0">
              <a:off x="0" y="919681"/>
              <a:ext cx="3279211" cy="1083945"/>
            </a:xfrm>
            <a:prstGeom prst="rect">
              <a:avLst/>
            </a:prstGeom>
          </p:spPr>
          <p:txBody>
            <a:bodyPr anchor="t" rtlCol="false" tIns="0" lIns="0" bIns="0" rIns="0">
              <a:spAutoFit/>
            </a:bodyPr>
            <a:lstStyle/>
            <a:p>
              <a:pPr algn="ctr">
                <a:lnSpc>
                  <a:spcPts val="3359"/>
                </a:lnSpc>
              </a:pPr>
              <a:r>
                <a:rPr lang="en-US" sz="2400">
                  <a:solidFill>
                    <a:srgbClr val="2B4B82"/>
                  </a:solidFill>
                  <a:latin typeface="Clear Sans"/>
                  <a:ea typeface="Clear Sans"/>
                  <a:cs typeface="Clear Sans"/>
                  <a:sym typeface="Clear Sans"/>
                </a:rPr>
                <a:t>Determine the responsible LEA.</a:t>
              </a:r>
            </a:p>
          </p:txBody>
        </p:sp>
      </p:grpSp>
      <p:sp>
        <p:nvSpPr>
          <p:cNvPr name="TextBox 34" id="34"/>
          <p:cNvSpPr txBox="true"/>
          <p:nvPr/>
        </p:nvSpPr>
        <p:spPr>
          <a:xfrm rot="0">
            <a:off x="7819046" y="8129880"/>
            <a:ext cx="2649908" cy="1842968"/>
          </a:xfrm>
          <a:prstGeom prst="rect">
            <a:avLst/>
          </a:prstGeom>
        </p:spPr>
        <p:txBody>
          <a:bodyPr anchor="t" rtlCol="false" tIns="0" lIns="0" bIns="0" rIns="0">
            <a:spAutoFit/>
          </a:bodyPr>
          <a:lstStyle/>
          <a:p>
            <a:pPr algn="ctr">
              <a:lnSpc>
                <a:spcPts val="2940"/>
              </a:lnSpc>
            </a:pPr>
            <a:r>
              <a:rPr lang="en-US" sz="2100">
                <a:solidFill>
                  <a:srgbClr val="2B4B82"/>
                </a:solidFill>
                <a:latin typeface="Clear Sans"/>
                <a:ea typeface="Clear Sans"/>
                <a:cs typeface="Clear Sans"/>
                <a:sym typeface="Clear Sans"/>
              </a:rPr>
              <a:t>The responsible LEA has 60 days from obtaining parental consent to evaluate the student.</a:t>
            </a:r>
          </a:p>
        </p:txBody>
      </p:sp>
      <p:sp>
        <p:nvSpPr>
          <p:cNvPr name="TextBox 35" id="35"/>
          <p:cNvSpPr txBox="true"/>
          <p:nvPr/>
        </p:nvSpPr>
        <p:spPr>
          <a:xfrm rot="0">
            <a:off x="7819046" y="4937091"/>
            <a:ext cx="2649908" cy="2501265"/>
          </a:xfrm>
          <a:prstGeom prst="rect">
            <a:avLst/>
          </a:prstGeom>
        </p:spPr>
        <p:txBody>
          <a:bodyPr anchor="t" rtlCol="false" tIns="0" lIns="0" bIns="0" rIns="0">
            <a:spAutoFit/>
          </a:bodyPr>
          <a:lstStyle/>
          <a:p>
            <a:pPr algn="ctr">
              <a:lnSpc>
                <a:spcPts val="3359"/>
              </a:lnSpc>
            </a:pPr>
            <a:r>
              <a:rPr lang="en-US" sz="2400">
                <a:solidFill>
                  <a:srgbClr val="2B4B82"/>
                </a:solidFill>
                <a:latin typeface="Clear Sans"/>
                <a:ea typeface="Clear Sans"/>
                <a:cs typeface="Clear Sans"/>
                <a:sym typeface="Clear Sans"/>
              </a:rPr>
              <a:t>If yes, obtain parental consent and send out a PWN with a proposed Assessment Plan. </a:t>
            </a:r>
          </a:p>
        </p:txBody>
      </p:sp>
      <p:grpSp>
        <p:nvGrpSpPr>
          <p:cNvPr name="Group 36" id="36"/>
          <p:cNvGrpSpPr/>
          <p:nvPr/>
        </p:nvGrpSpPr>
        <p:grpSpPr>
          <a:xfrm rot="0">
            <a:off x="11200618" y="4416496"/>
            <a:ext cx="2825749" cy="5126422"/>
            <a:chOff x="0" y="0"/>
            <a:chExt cx="3767665" cy="6835229"/>
          </a:xfrm>
        </p:grpSpPr>
        <p:sp>
          <p:nvSpPr>
            <p:cNvPr name="TextBox 37" id="37"/>
            <p:cNvSpPr txBox="true"/>
            <p:nvPr/>
          </p:nvSpPr>
          <p:spPr>
            <a:xfrm rot="0">
              <a:off x="0" y="-57150"/>
              <a:ext cx="3767665" cy="616279"/>
            </a:xfrm>
            <a:prstGeom prst="rect">
              <a:avLst/>
            </a:prstGeom>
          </p:spPr>
          <p:txBody>
            <a:bodyPr anchor="t" rtlCol="false" tIns="0" lIns="0" bIns="0" rIns="0">
              <a:spAutoFit/>
            </a:bodyPr>
            <a:lstStyle/>
            <a:p>
              <a:pPr algn="ctr" marL="0" indent="0" lvl="0">
                <a:lnSpc>
                  <a:spcPts val="3919"/>
                </a:lnSpc>
              </a:pPr>
              <a:r>
                <a:rPr lang="en-US" b="true" sz="2799" spc="279" u="none">
                  <a:solidFill>
                    <a:srgbClr val="2B4B82"/>
                  </a:solidFill>
                  <a:latin typeface="Clear Sans Bold"/>
                  <a:ea typeface="Clear Sans Bold"/>
                  <a:cs typeface="Clear Sans Bold"/>
                  <a:sym typeface="Clear Sans Bold"/>
                </a:rPr>
                <a:t>STEP</a:t>
              </a:r>
            </a:p>
          </p:txBody>
        </p:sp>
        <p:sp>
          <p:nvSpPr>
            <p:cNvPr name="TextBox 38" id="38"/>
            <p:cNvSpPr txBox="true"/>
            <p:nvPr/>
          </p:nvSpPr>
          <p:spPr>
            <a:xfrm rot="0">
              <a:off x="0" y="2914867"/>
              <a:ext cx="3767665" cy="3920361"/>
            </a:xfrm>
            <a:prstGeom prst="rect">
              <a:avLst/>
            </a:prstGeom>
          </p:spPr>
          <p:txBody>
            <a:bodyPr anchor="t" rtlCol="false" tIns="0" lIns="0" bIns="0" rIns="0">
              <a:spAutoFit/>
            </a:bodyPr>
            <a:lstStyle/>
            <a:p>
              <a:pPr algn="ctr">
                <a:lnSpc>
                  <a:spcPts val="2940"/>
                </a:lnSpc>
              </a:pPr>
              <a:r>
                <a:rPr lang="en-US" sz="2100">
                  <a:solidFill>
                    <a:srgbClr val="2B4B82"/>
                  </a:solidFill>
                  <a:latin typeface="Clear Sans"/>
                  <a:ea typeface="Clear Sans"/>
                  <a:cs typeface="Clear Sans"/>
                  <a:sym typeface="Clear Sans"/>
                </a:rPr>
                <a:t>If a parent requests an initial evaluation but the LEA does not agree that the student has a suspected disability, send PWN with basis for declining to evaluate. </a:t>
              </a:r>
            </a:p>
          </p:txBody>
        </p:sp>
        <p:sp>
          <p:nvSpPr>
            <p:cNvPr name="TextBox 39" id="39"/>
            <p:cNvSpPr txBox="true"/>
            <p:nvPr/>
          </p:nvSpPr>
          <p:spPr>
            <a:xfrm rot="0">
              <a:off x="0" y="925271"/>
              <a:ext cx="3767665" cy="1642745"/>
            </a:xfrm>
            <a:prstGeom prst="rect">
              <a:avLst/>
            </a:prstGeom>
          </p:spPr>
          <p:txBody>
            <a:bodyPr anchor="t" rtlCol="false" tIns="0" lIns="0" bIns="0" rIns="0">
              <a:spAutoFit/>
            </a:bodyPr>
            <a:lstStyle/>
            <a:p>
              <a:pPr algn="ctr">
                <a:lnSpc>
                  <a:spcPts val="3359"/>
                </a:lnSpc>
              </a:pPr>
              <a:r>
                <a:rPr lang="en-US" sz="2400">
                  <a:solidFill>
                    <a:srgbClr val="2B4B82"/>
                  </a:solidFill>
                  <a:latin typeface="Clear Sans"/>
                  <a:ea typeface="Clear Sans"/>
                  <a:cs typeface="Clear Sans"/>
                  <a:sym typeface="Clear Sans"/>
                </a:rPr>
                <a:t>If no, document the reason for denial when appropriate.</a:t>
              </a:r>
            </a:p>
          </p:txBody>
        </p:sp>
      </p:grpSp>
      <p:grpSp>
        <p:nvGrpSpPr>
          <p:cNvPr name="Group 40" id="40"/>
          <p:cNvGrpSpPr/>
          <p:nvPr/>
        </p:nvGrpSpPr>
        <p:grpSpPr>
          <a:xfrm rot="0">
            <a:off x="14521558" y="4410627"/>
            <a:ext cx="2825576" cy="4816479"/>
            <a:chOff x="0" y="0"/>
            <a:chExt cx="3767435" cy="6421972"/>
          </a:xfrm>
        </p:grpSpPr>
        <p:sp>
          <p:nvSpPr>
            <p:cNvPr name="TextBox 41" id="41"/>
            <p:cNvSpPr txBox="true"/>
            <p:nvPr/>
          </p:nvSpPr>
          <p:spPr>
            <a:xfrm rot="0">
              <a:off x="0" y="-57150"/>
              <a:ext cx="3767435" cy="616279"/>
            </a:xfrm>
            <a:prstGeom prst="rect">
              <a:avLst/>
            </a:prstGeom>
          </p:spPr>
          <p:txBody>
            <a:bodyPr anchor="t" rtlCol="false" tIns="0" lIns="0" bIns="0" rIns="0">
              <a:spAutoFit/>
            </a:bodyPr>
            <a:lstStyle/>
            <a:p>
              <a:pPr algn="ctr" marL="0" indent="0" lvl="0">
                <a:lnSpc>
                  <a:spcPts val="3919"/>
                </a:lnSpc>
              </a:pPr>
              <a:r>
                <a:rPr lang="en-US" b="true" sz="2799" spc="279" u="none">
                  <a:solidFill>
                    <a:srgbClr val="2B4B82"/>
                  </a:solidFill>
                  <a:latin typeface="Clear Sans Bold"/>
                  <a:ea typeface="Clear Sans Bold"/>
                  <a:cs typeface="Clear Sans Bold"/>
                  <a:sym typeface="Clear Sans Bold"/>
                </a:rPr>
                <a:t>STEP</a:t>
              </a:r>
            </a:p>
          </p:txBody>
        </p:sp>
        <p:sp>
          <p:nvSpPr>
            <p:cNvPr name="TextBox 42" id="42"/>
            <p:cNvSpPr txBox="true"/>
            <p:nvPr/>
          </p:nvSpPr>
          <p:spPr>
            <a:xfrm rot="0">
              <a:off x="0" y="3473667"/>
              <a:ext cx="3767435" cy="2948305"/>
            </a:xfrm>
            <a:prstGeom prst="rect">
              <a:avLst/>
            </a:prstGeom>
          </p:spPr>
          <p:txBody>
            <a:bodyPr anchor="t" rtlCol="false" tIns="0" lIns="0" bIns="0" rIns="0">
              <a:spAutoFit/>
            </a:bodyPr>
            <a:lstStyle/>
            <a:p>
              <a:pPr algn="ctr">
                <a:lnSpc>
                  <a:spcPts val="2940"/>
                </a:lnSpc>
              </a:pPr>
              <a:r>
                <a:rPr lang="en-US" b="true" sz="2100">
                  <a:solidFill>
                    <a:srgbClr val="2B4B82"/>
                  </a:solidFill>
                  <a:latin typeface="Clear Sans Bold"/>
                  <a:ea typeface="Clear Sans Bold"/>
                  <a:cs typeface="Clear Sans Bold"/>
                  <a:sym typeface="Clear Sans Bold"/>
                </a:rPr>
                <a:t>If the student is eligible for services, will they receive them via an IEP, in the public school setting, or via an ISP? </a:t>
              </a:r>
            </a:p>
          </p:txBody>
        </p:sp>
        <p:sp>
          <p:nvSpPr>
            <p:cNvPr name="TextBox 43" id="43"/>
            <p:cNvSpPr txBox="true"/>
            <p:nvPr/>
          </p:nvSpPr>
          <p:spPr>
            <a:xfrm rot="0">
              <a:off x="0" y="925271"/>
              <a:ext cx="3767435" cy="2201545"/>
            </a:xfrm>
            <a:prstGeom prst="rect">
              <a:avLst/>
            </a:prstGeom>
          </p:spPr>
          <p:txBody>
            <a:bodyPr anchor="t" rtlCol="false" tIns="0" lIns="0" bIns="0" rIns="0">
              <a:spAutoFit/>
            </a:bodyPr>
            <a:lstStyle/>
            <a:p>
              <a:pPr algn="ctr">
                <a:lnSpc>
                  <a:spcPts val="3359"/>
                </a:lnSpc>
              </a:pPr>
              <a:r>
                <a:rPr lang="en-US" b="true" sz="2400">
                  <a:solidFill>
                    <a:srgbClr val="2B4B82"/>
                  </a:solidFill>
                  <a:latin typeface="Clear Sans Bold"/>
                  <a:ea typeface="Clear Sans Bold"/>
                  <a:cs typeface="Clear Sans Bold"/>
                  <a:sym typeface="Clear Sans Bold"/>
                </a:rPr>
                <a:t>Determine how and where the special education services will be provided.</a:t>
              </a:r>
            </a:p>
          </p:txBody>
        </p:sp>
      </p:grpSp>
    </p:spTree>
  </p:cSld>
  <p:clrMapOvr>
    <a:masterClrMapping/>
  </p:clrMapOvr>
</p:sld>
</file>

<file path=ppt/slides/slide17.xml><?xml version="1.0" encoding="utf-8"?>
<p:sld xmlns:p="http://schemas.openxmlformats.org/presentationml/2006/main" xmlns:a="http://schemas.openxmlformats.org/drawingml/2006/main">
  <p:cSld>
    <p:bg>
      <p:bgPr>
        <a:solidFill>
          <a:srgbClr val="D4EDEF"/>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209967" y="638175"/>
          <a:ext cx="17868066" cy="9315450"/>
        </p:xfrm>
        <a:graphic>
          <a:graphicData uri="http://schemas.openxmlformats.org/drawingml/2006/table">
            <a:tbl>
              <a:tblPr/>
              <a:tblGrid>
                <a:gridCol w="9462159"/>
                <a:gridCol w="8405907"/>
              </a:tblGrid>
              <a:tr h="2070100">
                <a:tc>
                  <a:txBody>
                    <a:bodyPr anchor="t" rtlCol="false"/>
                    <a:lstStyle/>
                    <a:p>
                      <a:pPr algn="l">
                        <a:lnSpc>
                          <a:spcPts val="5520"/>
                        </a:lnSpc>
                        <a:defRPr/>
                      </a:pPr>
                      <a:r>
                        <a:rPr lang="en-US" sz="4600" b="true">
                          <a:solidFill>
                            <a:srgbClr val="2B4B82"/>
                          </a:solidFill>
                          <a:latin typeface="Clear Sans Bold"/>
                          <a:ea typeface="Clear Sans Bold"/>
                          <a:cs typeface="Clear Sans Bold"/>
                          <a:sym typeface="Clear Sans Bold"/>
                        </a:rPr>
                        <a:t>     Individual Education Program</a:t>
                      </a:r>
                      <a:endParaRPr lang="en-US" sz="1100"/>
                    </a:p>
                    <a:p>
                      <a:pPr algn="l">
                        <a:lnSpc>
                          <a:spcPts val="5520"/>
                        </a:lnSpc>
                      </a:pPr>
                      <a:r>
                        <a:rPr lang="en-US" sz="4600" b="true">
                          <a:solidFill>
                            <a:srgbClr val="2B4B82"/>
                          </a:solidFill>
                          <a:latin typeface="Clear Sans Bold"/>
                          <a:ea typeface="Clear Sans Bold"/>
                          <a:cs typeface="Clear Sans Bold"/>
                          <a:sym typeface="Clear Sans Bold"/>
                        </a:rPr>
                        <a:t>                         (IEP)                       vs.                 </a:t>
                      </a:r>
                    </a:p>
                  </a:txBody>
                  <a:tcPr marL="190500" marR="190500" marT="190500" marB="190500" anchor="t">
                    <a:lnL cmpd="sng" algn="ctr" cap="flat" w="57150">
                      <a:solidFill>
                        <a:srgbClr val="FEFEFE"/>
                      </a:solidFill>
                      <a:prstDash val="solid"/>
                      <a:round/>
                      <a:headEnd type="none" w="med" len="med"/>
                      <a:tailEnd type="none" w="med" len="med"/>
                    </a:lnL>
                    <a:lnR cmpd="sng" algn="ctr" cap="flat" w="57150">
                      <a:solidFill>
                        <a:srgbClr val="FEFEFE"/>
                      </a:solidFill>
                      <a:prstDash val="solid"/>
                      <a:round/>
                      <a:headEnd type="none" w="med" len="med"/>
                      <a:tailEnd type="none" w="med" len="med"/>
                    </a:lnR>
                    <a:lnT cmpd="sng" algn="ctr" cap="flat" w="57150">
                      <a:solidFill>
                        <a:srgbClr val="FEFEFE"/>
                      </a:solidFill>
                      <a:prstDash val="solid"/>
                      <a:round/>
                      <a:headEnd type="none" w="med" len="med"/>
                      <a:tailEnd type="none" w="med" len="med"/>
                    </a:lnT>
                    <a:lnB cmpd="sng" algn="ctr" cap="flat" w="57150">
                      <a:solidFill>
                        <a:srgbClr val="FEFEFE"/>
                      </a:solidFill>
                      <a:prstDash val="solid"/>
                      <a:round/>
                      <a:headEnd type="none" w="med" len="med"/>
                      <a:tailEnd type="none" w="med" len="med"/>
                    </a:lnB>
                    <a:solidFill>
                      <a:srgbClr val="D4EDEF"/>
                    </a:solidFill>
                  </a:tcPr>
                </a:tc>
                <a:tc>
                  <a:txBody>
                    <a:bodyPr anchor="t" rtlCol="false"/>
                    <a:lstStyle/>
                    <a:p>
                      <a:pPr algn="ctr">
                        <a:lnSpc>
                          <a:spcPts val="5520"/>
                        </a:lnSpc>
                        <a:defRPr/>
                      </a:pPr>
                      <a:r>
                        <a:rPr lang="en-US" sz="4600" b="true">
                          <a:solidFill>
                            <a:srgbClr val="004E81"/>
                          </a:solidFill>
                          <a:latin typeface="Clear Sans Bold"/>
                          <a:ea typeface="Clear Sans Bold"/>
                          <a:cs typeface="Clear Sans Bold"/>
                          <a:sym typeface="Clear Sans Bold"/>
                        </a:rPr>
                        <a:t>Individual Service Plan</a:t>
                      </a:r>
                      <a:endParaRPr lang="en-US" sz="1100"/>
                    </a:p>
                    <a:p>
                      <a:pPr algn="ctr">
                        <a:lnSpc>
                          <a:spcPts val="5520"/>
                        </a:lnSpc>
                      </a:pPr>
                      <a:r>
                        <a:rPr lang="en-US" sz="4600" b="true">
                          <a:solidFill>
                            <a:srgbClr val="004E81"/>
                          </a:solidFill>
                          <a:latin typeface="Clear Sans Bold"/>
                          <a:ea typeface="Clear Sans Bold"/>
                          <a:cs typeface="Clear Sans Bold"/>
                          <a:sym typeface="Clear Sans Bold"/>
                        </a:rPr>
                        <a:t>(ISP)</a:t>
                      </a:r>
                    </a:p>
                  </a:txBody>
                  <a:tcPr marL="190500" marR="190500" marT="190500" marB="190500" anchor="t">
                    <a:lnL cmpd="sng" algn="ctr" cap="flat" w="57150">
                      <a:solidFill>
                        <a:srgbClr val="FEFEFE"/>
                      </a:solidFill>
                      <a:prstDash val="solid"/>
                      <a:round/>
                      <a:headEnd type="none" w="med" len="med"/>
                      <a:tailEnd type="none" w="med" len="med"/>
                    </a:lnL>
                    <a:lnR cmpd="sng" algn="ctr" cap="flat" w="57150">
                      <a:solidFill>
                        <a:srgbClr val="FEFEFE"/>
                      </a:solidFill>
                      <a:prstDash val="solid"/>
                      <a:round/>
                      <a:headEnd type="none" w="med" len="med"/>
                      <a:tailEnd type="none" w="med" len="med"/>
                    </a:lnR>
                    <a:lnT cmpd="sng" algn="ctr" cap="flat" w="57150">
                      <a:solidFill>
                        <a:srgbClr val="FEFEFE"/>
                      </a:solidFill>
                      <a:prstDash val="solid"/>
                      <a:round/>
                      <a:headEnd type="none" w="med" len="med"/>
                      <a:tailEnd type="none" w="med" len="med"/>
                    </a:lnT>
                    <a:lnB cmpd="sng" algn="ctr" cap="flat" w="57150">
                      <a:solidFill>
                        <a:srgbClr val="FEFEFE"/>
                      </a:solidFill>
                      <a:prstDash val="solid"/>
                      <a:round/>
                      <a:headEnd type="none" w="med" len="med"/>
                      <a:tailEnd type="none" w="med" len="med"/>
                    </a:lnB>
                    <a:solidFill>
                      <a:srgbClr val="D4EDEF"/>
                    </a:solidFill>
                  </a:tcPr>
                </a:tc>
              </a:tr>
              <a:tr h="7245350">
                <a:tc>
                  <a:txBody>
                    <a:bodyPr anchor="t" rtlCol="false"/>
                    <a:lstStyle/>
                    <a:p>
                      <a:pPr algn="l" marL="539749" indent="-269875" lvl="1">
                        <a:lnSpc>
                          <a:spcPts val="3499"/>
                        </a:lnSpc>
                        <a:buFont typeface="Arial"/>
                        <a:buChar char="•"/>
                        <a:defRPr/>
                      </a:pPr>
                      <a:r>
                        <a:rPr lang="en-US" sz="2499">
                          <a:solidFill>
                            <a:srgbClr val="2B4B82"/>
                          </a:solidFill>
                          <a:latin typeface="Clear Sans"/>
                          <a:ea typeface="Clear Sans"/>
                          <a:cs typeface="Clear Sans"/>
                          <a:sym typeface="Clear Sans"/>
                        </a:rPr>
                        <a:t>IEP process is completed by the public school. </a:t>
                      </a:r>
                      <a:endParaRPr lang="en-US" sz="1100"/>
                    </a:p>
                    <a:p>
                      <a:pPr algn="l" marL="539749" indent="-269875" lvl="1">
                        <a:lnSpc>
                          <a:spcPts val="3499"/>
                        </a:lnSpc>
                        <a:buFont typeface="Arial"/>
                        <a:buChar char="•"/>
                      </a:pPr>
                      <a:r>
                        <a:rPr lang="en-US" sz="2499">
                          <a:solidFill>
                            <a:srgbClr val="2B4B82"/>
                          </a:solidFill>
                          <a:latin typeface="Clear Sans"/>
                          <a:ea typeface="Clear Sans"/>
                          <a:cs typeface="Clear Sans"/>
                          <a:sym typeface="Clear Sans"/>
                        </a:rPr>
                        <a:t>The school must obtain parental consent. </a:t>
                      </a:r>
                    </a:p>
                    <a:p>
                      <a:pPr algn="l" marL="539749" indent="-269875" lvl="1">
                        <a:lnSpc>
                          <a:spcPts val="3499"/>
                        </a:lnSpc>
                        <a:buFont typeface="Arial"/>
                        <a:buChar char="•"/>
                      </a:pPr>
                      <a:r>
                        <a:rPr lang="en-US" sz="2499">
                          <a:solidFill>
                            <a:srgbClr val="2B4B82"/>
                          </a:solidFill>
                          <a:latin typeface="Clear Sans"/>
                          <a:ea typeface="Clear Sans"/>
                          <a:cs typeface="Clear Sans"/>
                          <a:sym typeface="Clear Sans"/>
                        </a:rPr>
                        <a:t>If parents indicate they will continue to enroll student in private school, document their intent in the IEP as it will inform the delivery of services. </a:t>
                      </a:r>
                    </a:p>
                    <a:p>
                      <a:pPr algn="l" marL="539749" indent="-269875" lvl="1">
                        <a:lnSpc>
                          <a:spcPts val="3499"/>
                        </a:lnSpc>
                        <a:buFont typeface="Arial"/>
                        <a:buChar char="•"/>
                      </a:pPr>
                      <a:r>
                        <a:rPr lang="en-US" sz="2499">
                          <a:solidFill>
                            <a:srgbClr val="2B4B82"/>
                          </a:solidFill>
                          <a:latin typeface="Clear Sans"/>
                          <a:ea typeface="Clear Sans"/>
                          <a:cs typeface="Clear Sans"/>
                          <a:sym typeface="Clear Sans"/>
                        </a:rPr>
                        <a:t>The student’s IEP is reviewed annually by the public school and meetings are held by the public school. </a:t>
                      </a:r>
                    </a:p>
                    <a:p>
                      <a:pPr algn="l" marL="539749" indent="-269875" lvl="1">
                        <a:lnSpc>
                          <a:spcPts val="3499"/>
                        </a:lnSpc>
                        <a:buFont typeface="Arial"/>
                        <a:buChar char="•"/>
                      </a:pPr>
                      <a:r>
                        <a:rPr lang="en-US" sz="2499">
                          <a:solidFill>
                            <a:srgbClr val="2B4B82"/>
                          </a:solidFill>
                          <a:latin typeface="Clear Sans"/>
                          <a:ea typeface="Clear Sans"/>
                          <a:cs typeface="Clear Sans"/>
                          <a:sym typeface="Clear Sans"/>
                        </a:rPr>
                        <a:t>IEP services are </a:t>
                      </a:r>
                      <a:r>
                        <a:rPr lang="en-US" sz="2499" i="true">
                          <a:solidFill>
                            <a:srgbClr val="2B4B82"/>
                          </a:solidFill>
                          <a:latin typeface="Clear Sans Italics"/>
                          <a:ea typeface="Clear Sans Italics"/>
                          <a:cs typeface="Clear Sans Italics"/>
                          <a:sym typeface="Clear Sans Italics"/>
                        </a:rPr>
                        <a:t>generally</a:t>
                      </a:r>
                      <a:r>
                        <a:rPr lang="en-US" sz="2499">
                          <a:solidFill>
                            <a:srgbClr val="2B4B82"/>
                          </a:solidFill>
                          <a:latin typeface="Clear Sans"/>
                          <a:ea typeface="Clear Sans"/>
                          <a:cs typeface="Clear Sans"/>
                          <a:sym typeface="Clear Sans"/>
                        </a:rPr>
                        <a:t> provided by the public school, in the public school setting. </a:t>
                      </a:r>
                    </a:p>
                    <a:p>
                      <a:pPr algn="l" marL="539749" indent="-269875" lvl="1">
                        <a:lnSpc>
                          <a:spcPts val="3499"/>
                        </a:lnSpc>
                        <a:buFont typeface="Arial"/>
                        <a:buChar char="•"/>
                      </a:pPr>
                      <a:r>
                        <a:rPr lang="en-US" sz="2499">
                          <a:solidFill>
                            <a:srgbClr val="2B4B82"/>
                          </a:solidFill>
                          <a:latin typeface="Clear Sans"/>
                          <a:ea typeface="Clear Sans"/>
                          <a:cs typeface="Clear Sans"/>
                          <a:sym typeface="Clear Sans"/>
                        </a:rPr>
                        <a:t>The school must determine whether the public school will be providing the services or whether the public school will be contracting with a third party to provide the services.  </a:t>
                      </a:r>
                    </a:p>
                    <a:p>
                      <a:pPr algn="l">
                        <a:lnSpc>
                          <a:spcPts val="3499"/>
                        </a:lnSpc>
                      </a:pPr>
                    </a:p>
                    <a:p>
                      <a:pPr algn="l">
                        <a:lnSpc>
                          <a:spcPts val="3499"/>
                        </a:lnSpc>
                      </a:pPr>
                    </a:p>
                  </a:txBody>
                  <a:tcPr marL="190500" marR="190500" marT="190500" marB="190500" anchor="t">
                    <a:lnL cmpd="sng" algn="ctr" cap="flat" w="57150">
                      <a:solidFill>
                        <a:srgbClr val="FEFEFE"/>
                      </a:solidFill>
                      <a:prstDash val="solid"/>
                      <a:round/>
                      <a:headEnd type="none" w="med" len="med"/>
                      <a:tailEnd type="none" w="med" len="med"/>
                    </a:lnL>
                    <a:lnR cmpd="sng" algn="ctr" cap="flat" w="57150">
                      <a:solidFill>
                        <a:srgbClr val="FEFEFE"/>
                      </a:solidFill>
                      <a:prstDash val="solid"/>
                      <a:round/>
                      <a:headEnd type="none" w="med" len="med"/>
                      <a:tailEnd type="none" w="med" len="med"/>
                    </a:lnR>
                    <a:lnT cmpd="sng" algn="ctr" cap="flat" w="57150">
                      <a:solidFill>
                        <a:srgbClr val="FEFEFE"/>
                      </a:solidFill>
                      <a:prstDash val="solid"/>
                      <a:round/>
                      <a:headEnd type="none" w="med" len="med"/>
                      <a:tailEnd type="none" w="med" len="med"/>
                    </a:lnT>
                    <a:lnB cmpd="sng" algn="ctr" cap="flat" w="57150">
                      <a:solidFill>
                        <a:srgbClr val="FEFEFE"/>
                      </a:solidFill>
                      <a:prstDash val="solid"/>
                      <a:round/>
                      <a:headEnd type="none" w="med" len="med"/>
                      <a:tailEnd type="none" w="med" len="med"/>
                    </a:lnB>
                    <a:solidFill>
                      <a:srgbClr val="D4EDEF"/>
                    </a:solidFill>
                  </a:tcPr>
                </a:tc>
                <a:tc>
                  <a:txBody>
                    <a:bodyPr anchor="t" rtlCol="false"/>
                    <a:lstStyle/>
                    <a:p>
                      <a:pPr algn="l" marL="518154" indent="-259077" lvl="1">
                        <a:lnSpc>
                          <a:spcPts val="3359"/>
                        </a:lnSpc>
                        <a:buFont typeface="Arial"/>
                        <a:buChar char="•"/>
                        <a:defRPr/>
                      </a:pPr>
                      <a:r>
                        <a:rPr lang="en-US" sz="2399">
                          <a:solidFill>
                            <a:srgbClr val="2B4B82"/>
                          </a:solidFill>
                          <a:latin typeface="Clear Sans"/>
                          <a:ea typeface="Clear Sans"/>
                          <a:cs typeface="Clear Sans"/>
                          <a:sym typeface="Clear Sans"/>
                        </a:rPr>
                        <a:t>Individual Service Plan.</a:t>
                      </a:r>
                      <a:endParaRPr lang="en-US" sz="1100"/>
                    </a:p>
                    <a:p>
                      <a:pPr algn="l" marL="518154" indent="-259077" lvl="1">
                        <a:lnSpc>
                          <a:spcPts val="3359"/>
                        </a:lnSpc>
                        <a:buFont typeface="Arial"/>
                        <a:buChar char="•"/>
                      </a:pPr>
                      <a:r>
                        <a:rPr lang="en-US" sz="2399">
                          <a:solidFill>
                            <a:srgbClr val="2B4B82"/>
                          </a:solidFill>
                          <a:latin typeface="Clear Sans"/>
                          <a:ea typeface="Clear Sans"/>
                          <a:cs typeface="Clear Sans"/>
                          <a:sym typeface="Clear Sans"/>
                        </a:rPr>
                        <a:t>Similar to a Section 504 plan. </a:t>
                      </a:r>
                    </a:p>
                    <a:p>
                      <a:pPr algn="l" marL="518154" indent="-259077" lvl="1">
                        <a:lnSpc>
                          <a:spcPts val="3359"/>
                        </a:lnSpc>
                        <a:buFont typeface="Arial"/>
                        <a:buChar char="•"/>
                      </a:pPr>
                      <a:r>
                        <a:rPr lang="en-US" sz="2399">
                          <a:solidFill>
                            <a:srgbClr val="2B4B82"/>
                          </a:solidFill>
                          <a:latin typeface="Clear Sans"/>
                          <a:ea typeface="Clear Sans"/>
                          <a:cs typeface="Clear Sans"/>
                          <a:sym typeface="Clear Sans"/>
                        </a:rPr>
                        <a:t>Specifically for parentally-placed students with disabilities who are entitled to access indirect </a:t>
                      </a:r>
                      <a:r>
                        <a:rPr lang="en-US" b="true" sz="2399">
                          <a:solidFill>
                            <a:srgbClr val="2B4B82"/>
                          </a:solidFill>
                          <a:latin typeface="Clear Sans Bold"/>
                          <a:ea typeface="Clear Sans Bold"/>
                          <a:cs typeface="Clear Sans Bold"/>
                          <a:sym typeface="Clear Sans Bold"/>
                        </a:rPr>
                        <a:t>equitable</a:t>
                      </a:r>
                      <a:r>
                        <a:rPr lang="en-US" sz="2399">
                          <a:solidFill>
                            <a:srgbClr val="2B4B82"/>
                          </a:solidFill>
                          <a:latin typeface="Clear Sans"/>
                          <a:ea typeface="Clear Sans"/>
                          <a:cs typeface="Clear Sans"/>
                          <a:sym typeface="Clear Sans"/>
                        </a:rPr>
                        <a:t> special education and related services proportionally funded by the LEA, but not entitled to FAPE as defined under the IDEA.</a:t>
                      </a:r>
                    </a:p>
                    <a:p>
                      <a:pPr algn="l" marL="518154" indent="-259077" lvl="1">
                        <a:lnSpc>
                          <a:spcPts val="3359"/>
                        </a:lnSpc>
                        <a:buFont typeface="Arial"/>
                        <a:buChar char="•"/>
                      </a:pPr>
                      <a:r>
                        <a:rPr lang="en-US" sz="2399">
                          <a:solidFill>
                            <a:srgbClr val="2B4B82"/>
                          </a:solidFill>
                          <a:latin typeface="Clear Sans"/>
                          <a:ea typeface="Clear Sans"/>
                          <a:cs typeface="Clear Sans"/>
                          <a:sym typeface="Clear Sans"/>
                        </a:rPr>
                        <a:t>The plan details how the district will provide select and limited special education services to a student.</a:t>
                      </a:r>
                    </a:p>
                    <a:p>
                      <a:pPr algn="l" marL="518154" indent="-259077" lvl="1">
                        <a:lnSpc>
                          <a:spcPts val="3359"/>
                        </a:lnSpc>
                        <a:buFont typeface="Arial"/>
                        <a:buChar char="•"/>
                      </a:pPr>
                      <a:r>
                        <a:rPr lang="en-US" sz="2399">
                          <a:solidFill>
                            <a:srgbClr val="2B4B82"/>
                          </a:solidFill>
                          <a:latin typeface="Clear Sans"/>
                          <a:ea typeface="Clear Sans"/>
                          <a:cs typeface="Clear Sans"/>
                          <a:sym typeface="Clear Sans"/>
                        </a:rPr>
                        <a:t> Plans do not always provide services, sometimes they only provide materials or equipment. </a:t>
                      </a:r>
                    </a:p>
                    <a:p>
                      <a:pPr algn="l" marL="518154" indent="-259077" lvl="1">
                        <a:lnSpc>
                          <a:spcPts val="3359"/>
                        </a:lnSpc>
                        <a:buFont typeface="Arial"/>
                        <a:buChar char="•"/>
                      </a:pPr>
                      <a:r>
                        <a:rPr lang="en-US" b="true" sz="2399">
                          <a:solidFill>
                            <a:srgbClr val="2B4B82"/>
                          </a:solidFill>
                          <a:latin typeface="Clear Sans Bold"/>
                          <a:ea typeface="Clear Sans Bold"/>
                          <a:cs typeface="Clear Sans Bold"/>
                          <a:sym typeface="Clear Sans Bold"/>
                        </a:rPr>
                        <a:t>Start with identifying the district’s obligations to the student. Is the student entitled to FAPE as defined under the IDEA? If yes, an ISP is likely not appropriate. </a:t>
                      </a:r>
                    </a:p>
                    <a:p>
                      <a:pPr algn="l">
                        <a:lnSpc>
                          <a:spcPts val="3359"/>
                        </a:lnSpc>
                      </a:pPr>
                    </a:p>
                  </a:txBody>
                  <a:tcPr marL="190500" marR="190500" marT="190500" marB="190500" anchor="t">
                    <a:lnL cmpd="sng" algn="ctr" cap="flat" w="57150">
                      <a:solidFill>
                        <a:srgbClr val="FEFEFE"/>
                      </a:solidFill>
                      <a:prstDash val="solid"/>
                      <a:round/>
                      <a:headEnd type="none" w="med" len="med"/>
                      <a:tailEnd type="none" w="med" len="med"/>
                    </a:lnL>
                    <a:lnR cmpd="sng" algn="ctr" cap="flat" w="57150">
                      <a:solidFill>
                        <a:srgbClr val="FEFEFE"/>
                      </a:solidFill>
                      <a:prstDash val="solid"/>
                      <a:round/>
                      <a:headEnd type="none" w="med" len="med"/>
                      <a:tailEnd type="none" w="med" len="med"/>
                    </a:lnR>
                    <a:lnT cmpd="sng" algn="ctr" cap="flat" w="57150">
                      <a:solidFill>
                        <a:srgbClr val="FEFEFE"/>
                      </a:solidFill>
                      <a:prstDash val="solid"/>
                      <a:round/>
                      <a:headEnd type="none" w="med" len="med"/>
                      <a:tailEnd type="none" w="med" len="med"/>
                    </a:lnT>
                    <a:lnB cmpd="sng" algn="ctr" cap="flat" w="57150">
                      <a:solidFill>
                        <a:srgbClr val="FEFEFE"/>
                      </a:solidFill>
                      <a:prstDash val="solid"/>
                      <a:round/>
                      <a:headEnd type="none" w="med" len="med"/>
                      <a:tailEnd type="none" w="med" len="med"/>
                    </a:lnB>
                    <a:solidFill>
                      <a:srgbClr val="D4EDEF"/>
                    </a:solidFill>
                  </a:tcPr>
                </a:tc>
              </a:tr>
            </a:tbl>
          </a:graphicData>
        </a:graphic>
      </p:graphicFrame>
    </p:spTree>
  </p:cSld>
  <p:clrMapOvr>
    <a:masterClrMapping/>
  </p:clrMapOvr>
</p:sld>
</file>

<file path=ppt/slides/slide18.xml><?xml version="1.0" encoding="utf-8"?>
<p:sld xmlns:p="http://schemas.openxmlformats.org/presentationml/2006/main" xmlns:a="http://schemas.openxmlformats.org/drawingml/2006/main">
  <p:cSld>
    <p:bg>
      <p:bgPr>
        <a:solidFill>
          <a:srgbClr val="F7B4A7"/>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209967" y="1028700"/>
          <a:ext cx="17868066" cy="7979115"/>
        </p:xfrm>
        <a:graphic>
          <a:graphicData uri="http://schemas.openxmlformats.org/drawingml/2006/table">
            <a:tbl>
              <a:tblPr/>
              <a:tblGrid>
                <a:gridCol w="17868066"/>
              </a:tblGrid>
              <a:tr h="7979115">
                <a:tc>
                  <a:txBody>
                    <a:bodyPr anchor="t" rtlCol="false"/>
                    <a:lstStyle/>
                    <a:p>
                      <a:pPr algn="ctr">
                        <a:lnSpc>
                          <a:spcPts val="5459"/>
                        </a:lnSpc>
                        <a:defRPr/>
                      </a:pPr>
                      <a:r>
                        <a:rPr lang="en-US" sz="3899" b="true">
                          <a:solidFill>
                            <a:srgbClr val="2B4B82"/>
                          </a:solidFill>
                          <a:latin typeface="Clear Sans Bold"/>
                          <a:ea typeface="Clear Sans Bold"/>
                          <a:cs typeface="Clear Sans Bold"/>
                          <a:sym typeface="Clear Sans Bold"/>
                        </a:rPr>
                        <a:t>FREE AND APPROPRIATE PUBLIC EDUCATION (FAPE)</a:t>
                      </a:r>
                      <a:endParaRPr lang="en-US" sz="1100"/>
                    </a:p>
                    <a:p>
                      <a:pPr algn="ctr">
                        <a:lnSpc>
                          <a:spcPts val="5459"/>
                        </a:lnSpc>
                      </a:pPr>
                    </a:p>
                    <a:p>
                      <a:pPr algn="ctr">
                        <a:lnSpc>
                          <a:spcPts val="5179"/>
                        </a:lnSpc>
                      </a:pPr>
                    </a:p>
                    <a:p>
                      <a:pPr algn="ctr">
                        <a:lnSpc>
                          <a:spcPts val="5179"/>
                        </a:lnSpc>
                      </a:pPr>
                      <a:r>
                        <a:rPr lang="en-US" sz="3699">
                          <a:solidFill>
                            <a:srgbClr val="2B4B82"/>
                          </a:solidFill>
                          <a:latin typeface="Clear Sans"/>
                          <a:ea typeface="Clear Sans"/>
                          <a:cs typeface="Clear Sans"/>
                          <a:sym typeface="Clear Sans"/>
                        </a:rPr>
                        <a:t>A free appropriate public education must be available to all children residing in the State between the ages of 3 and 21, inclusive, including children with disabilities who have been suspended or expelled from school...</a:t>
                      </a:r>
                    </a:p>
                    <a:p>
                      <a:pPr algn="ctr">
                        <a:lnSpc>
                          <a:spcPts val="5459"/>
                        </a:lnSpc>
                      </a:pPr>
                    </a:p>
                    <a:p>
                      <a:pPr algn="ctr">
                        <a:lnSpc>
                          <a:spcPts val="4199"/>
                        </a:lnSpc>
                      </a:pPr>
                      <a:r>
                        <a:rPr lang="en-US" sz="2999">
                          <a:solidFill>
                            <a:srgbClr val="2B4B82"/>
                          </a:solidFill>
                          <a:latin typeface="Clear Sans"/>
                          <a:ea typeface="Clear Sans"/>
                          <a:cs typeface="Clear Sans"/>
                          <a:sym typeface="Clear Sans"/>
                        </a:rPr>
                        <a:t>34 CFR 300.101(a)</a:t>
                      </a:r>
                    </a:p>
                    <a:p>
                      <a:pPr algn="ctr">
                        <a:lnSpc>
                          <a:spcPts val="5459"/>
                        </a:lnSpc>
                      </a:pPr>
                    </a:p>
                  </a:txBody>
                  <a:tcPr marL="190500" marR="190500" marT="190500" marB="190500" anchor="t">
                    <a:lnL cmpd="sng" algn="ctr" cap="flat" w="57150">
                      <a:solidFill>
                        <a:srgbClr val="FEFEFE"/>
                      </a:solidFill>
                      <a:prstDash val="solid"/>
                      <a:round/>
                      <a:headEnd type="none" w="med" len="med"/>
                      <a:tailEnd type="none" w="med" len="med"/>
                    </a:lnL>
                    <a:lnR cmpd="sng" algn="ctr" cap="flat" w="57150">
                      <a:solidFill>
                        <a:srgbClr val="FEFEFE"/>
                      </a:solidFill>
                      <a:prstDash val="solid"/>
                      <a:round/>
                      <a:headEnd type="none" w="med" len="med"/>
                      <a:tailEnd type="none" w="med" len="med"/>
                    </a:lnR>
                    <a:lnT cmpd="sng" algn="ctr" cap="flat" w="57150">
                      <a:solidFill>
                        <a:srgbClr val="FEFEFE"/>
                      </a:solidFill>
                      <a:prstDash val="solid"/>
                      <a:round/>
                      <a:headEnd type="none" w="med" len="med"/>
                      <a:tailEnd type="none" w="med" len="med"/>
                    </a:lnT>
                    <a:lnB cmpd="sng" algn="ctr" cap="flat" w="57150">
                      <a:solidFill>
                        <a:srgbClr val="FEFEFE"/>
                      </a:solidFill>
                      <a:prstDash val="solid"/>
                      <a:round/>
                      <a:headEnd type="none" w="med" len="med"/>
                      <a:tailEnd type="none" w="med" len="med"/>
                    </a:lnB>
                    <a:solidFill>
                      <a:srgbClr val="F0ABC1"/>
                    </a:solidFill>
                  </a:tcPr>
                </a:tc>
              </a:tr>
            </a:tbl>
          </a:graphicData>
        </a:graphic>
      </p:graphicFrame>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7B4A7"/>
        </a:solidFill>
      </p:bgPr>
    </p:bg>
    <p:spTree>
      <p:nvGrpSpPr>
        <p:cNvPr id="1" name=""/>
        <p:cNvGrpSpPr/>
        <p:nvPr/>
      </p:nvGrpSpPr>
      <p:grpSpPr>
        <a:xfrm>
          <a:off x="0" y="0"/>
          <a:ext cx="0" cy="0"/>
          <a:chOff x="0" y="0"/>
          <a:chExt cx="0" cy="0"/>
        </a:xfrm>
      </p:grpSpPr>
      <p:sp>
        <p:nvSpPr>
          <p:cNvPr name="TextBox 2" id="2"/>
          <p:cNvSpPr txBox="true"/>
          <p:nvPr/>
        </p:nvSpPr>
        <p:spPr>
          <a:xfrm rot="0">
            <a:off x="1942466" y="992862"/>
            <a:ext cx="14403067" cy="8328660"/>
          </a:xfrm>
          <a:prstGeom prst="rect">
            <a:avLst/>
          </a:prstGeom>
        </p:spPr>
        <p:txBody>
          <a:bodyPr anchor="t" rtlCol="false" tIns="0" lIns="0" bIns="0" rIns="0">
            <a:spAutoFit/>
          </a:bodyPr>
          <a:lstStyle/>
          <a:p>
            <a:pPr algn="l">
              <a:lnSpc>
                <a:spcPts val="6300"/>
              </a:lnSpc>
            </a:pPr>
            <a:r>
              <a:rPr lang="en-US" sz="6000">
                <a:solidFill>
                  <a:srgbClr val="2B4B82"/>
                </a:solidFill>
                <a:latin typeface="Clear Sans"/>
                <a:ea typeface="Clear Sans"/>
                <a:cs typeface="Clear Sans"/>
                <a:sym typeface="Clear Sans"/>
              </a:rPr>
              <a:t>Q: What if a parent declines to enroll their child in a public school or accept the public school’s offer of FAPE? </a:t>
            </a:r>
          </a:p>
          <a:p>
            <a:pPr algn="l">
              <a:lnSpc>
                <a:spcPts val="6300"/>
              </a:lnSpc>
            </a:pPr>
          </a:p>
          <a:p>
            <a:pPr algn="l">
              <a:lnSpc>
                <a:spcPts val="6719"/>
              </a:lnSpc>
            </a:pPr>
            <a:r>
              <a:rPr lang="en-US" sz="6399">
                <a:solidFill>
                  <a:srgbClr val="2B4B82"/>
                </a:solidFill>
                <a:latin typeface="Clear Sans"/>
                <a:ea typeface="Clear Sans"/>
                <a:cs typeface="Clear Sans"/>
                <a:sym typeface="Clear Sans"/>
              </a:rPr>
              <a:t>A: If the parent makes their intention clear, the district is not obligated to develop an IEP for the student or continue reaching out to the parent. </a:t>
            </a:r>
          </a:p>
          <a:p>
            <a:pPr algn="l">
              <a:lnSpc>
                <a:spcPts val="6719"/>
              </a:lnSpc>
            </a:pPr>
          </a:p>
          <a:p>
            <a:pPr algn="l">
              <a:lnSpc>
                <a:spcPts val="6719"/>
              </a:lnSpc>
            </a:pPr>
            <a:r>
              <a:rPr lang="en-US" sz="6399" b="true">
                <a:solidFill>
                  <a:srgbClr val="2B4B82"/>
                </a:solidFill>
                <a:latin typeface="Clear Sans Bold"/>
                <a:ea typeface="Clear Sans Bold"/>
                <a:cs typeface="Clear Sans Bold"/>
                <a:sym typeface="Clear Sans Bold"/>
              </a:rPr>
              <a:t>HOWEVER...</a:t>
            </a:r>
          </a:p>
        </p:txBody>
      </p:sp>
      <p:sp>
        <p:nvSpPr>
          <p:cNvPr name="Freeform 3" id="3"/>
          <p:cNvSpPr/>
          <p:nvPr/>
        </p:nvSpPr>
        <p:spPr>
          <a:xfrm flipH="false" flipV="false" rot="0">
            <a:off x="15711235" y="7042783"/>
            <a:ext cx="2041982" cy="2766232"/>
          </a:xfrm>
          <a:custGeom>
            <a:avLst/>
            <a:gdLst/>
            <a:ahLst/>
            <a:cxnLst/>
            <a:rect r="r" b="b" t="t" l="l"/>
            <a:pathLst>
              <a:path h="2766232" w="2041982">
                <a:moveTo>
                  <a:pt x="0" y="0"/>
                </a:moveTo>
                <a:lnTo>
                  <a:pt x="2041982" y="0"/>
                </a:lnTo>
                <a:lnTo>
                  <a:pt x="2041982" y="2766232"/>
                </a:lnTo>
                <a:lnTo>
                  <a:pt x="0" y="2766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grpSp>
        <p:nvGrpSpPr>
          <p:cNvPr name="Group 2" id="2"/>
          <p:cNvGrpSpPr/>
          <p:nvPr/>
        </p:nvGrpSpPr>
        <p:grpSpPr>
          <a:xfrm rot="0">
            <a:off x="1309758" y="1817226"/>
            <a:ext cx="6060519" cy="6652549"/>
            <a:chOff x="0" y="0"/>
            <a:chExt cx="8080692" cy="8870065"/>
          </a:xfrm>
        </p:grpSpPr>
        <p:sp>
          <p:nvSpPr>
            <p:cNvPr name="Freeform 3" id="3"/>
            <p:cNvSpPr/>
            <p:nvPr/>
          </p:nvSpPr>
          <p:spPr>
            <a:xfrm flipH="false" flipV="false" rot="0">
              <a:off x="0" y="0"/>
              <a:ext cx="5166060" cy="6830128"/>
            </a:xfrm>
            <a:custGeom>
              <a:avLst/>
              <a:gdLst/>
              <a:ahLst/>
              <a:cxnLst/>
              <a:rect r="r" b="b" t="t" l="l"/>
              <a:pathLst>
                <a:path h="6830128" w="5166060">
                  <a:moveTo>
                    <a:pt x="0" y="0"/>
                  </a:moveTo>
                  <a:lnTo>
                    <a:pt x="5166060" y="0"/>
                  </a:lnTo>
                  <a:lnTo>
                    <a:pt x="5166060" y="6830128"/>
                  </a:lnTo>
                  <a:lnTo>
                    <a:pt x="0" y="68301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28290" y="1054304"/>
              <a:ext cx="5166060" cy="6830128"/>
            </a:xfrm>
            <a:custGeom>
              <a:avLst/>
              <a:gdLst/>
              <a:ahLst/>
              <a:cxnLst/>
              <a:rect r="r" b="b" t="t" l="l"/>
              <a:pathLst>
                <a:path h="6830128" w="5166060">
                  <a:moveTo>
                    <a:pt x="0" y="0"/>
                  </a:moveTo>
                  <a:lnTo>
                    <a:pt x="5166060" y="0"/>
                  </a:lnTo>
                  <a:lnTo>
                    <a:pt x="5166060" y="6830128"/>
                  </a:lnTo>
                  <a:lnTo>
                    <a:pt x="0" y="68301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914631" y="2039937"/>
              <a:ext cx="5166060" cy="6830128"/>
            </a:xfrm>
            <a:custGeom>
              <a:avLst/>
              <a:gdLst/>
              <a:ahLst/>
              <a:cxnLst/>
              <a:rect r="r" b="b" t="t" l="l"/>
              <a:pathLst>
                <a:path h="6830128" w="5166060">
                  <a:moveTo>
                    <a:pt x="0" y="0"/>
                  </a:moveTo>
                  <a:lnTo>
                    <a:pt x="5166061" y="0"/>
                  </a:lnTo>
                  <a:lnTo>
                    <a:pt x="5166061" y="6830128"/>
                  </a:lnTo>
                  <a:lnTo>
                    <a:pt x="0" y="68301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aphicFrame>
        <p:nvGraphicFramePr>
          <p:cNvPr name="Table 6" id="6"/>
          <p:cNvGraphicFramePr>
            <a:graphicFrameLocks noGrp="true"/>
          </p:cNvGraphicFramePr>
          <p:nvPr/>
        </p:nvGraphicFramePr>
        <p:xfrm>
          <a:off x="8359147" y="516525"/>
          <a:ext cx="8900153" cy="7305675"/>
        </p:xfrm>
        <a:graphic>
          <a:graphicData uri="http://schemas.openxmlformats.org/drawingml/2006/table">
            <a:tbl>
              <a:tblPr/>
              <a:tblGrid>
                <a:gridCol w="8900153"/>
              </a:tblGrid>
              <a:tr h="2095575">
                <a:tc>
                  <a:txBody>
                    <a:bodyPr anchor="t" rtlCol="false"/>
                    <a:lstStyle/>
                    <a:p>
                      <a:pPr algn="l">
                        <a:lnSpc>
                          <a:spcPts val="11340"/>
                        </a:lnSpc>
                        <a:defRPr/>
                      </a:pPr>
                      <a:endParaRPr lang="en-US" sz="1100"/>
                    </a:p>
                  </a:txBody>
                  <a:tcPr marL="190500" marR="190500" marT="190500" marB="190500" anchor="ctr">
                    <a:lnL cmpd="sng" algn="ctr" cap="flat" w="66675">
                      <a:solidFill>
                        <a:srgbClr val="2B4B82"/>
                      </a:solidFill>
                      <a:prstDash val="solid"/>
                      <a:round/>
                      <a:headEnd type="none" w="med" len="med"/>
                      <a:tailEnd type="none" w="med" len="med"/>
                    </a:lnL>
                    <a:lnR cmpd="sng" algn="ctr" cap="flat" w="66675">
                      <a:solidFill>
                        <a:srgbClr val="2B4B82"/>
                      </a:solidFill>
                      <a:prstDash val="solid"/>
                      <a:round/>
                      <a:headEnd type="none" w="med" len="med"/>
                      <a:tailEnd type="none" w="med" len="med"/>
                    </a:lnR>
                    <a:lnT cmpd="sng" algn="ctr" cap="flat" w="66675">
                      <a:solidFill>
                        <a:srgbClr val="2B4B82"/>
                      </a:solidFill>
                      <a:prstDash val="solid"/>
                      <a:round/>
                      <a:headEnd type="none" w="med" len="med"/>
                      <a:tailEnd type="none" w="med" len="med"/>
                    </a:lnT>
                    <a:lnB cmpd="sng" algn="ctr" cap="flat" w="66675">
                      <a:solidFill>
                        <a:srgbClr val="2B4B82"/>
                      </a:solidFill>
                      <a:prstDash val="solid"/>
                      <a:round/>
                      <a:headEnd type="none" w="med" len="med"/>
                      <a:tailEnd type="none" w="med" len="med"/>
                    </a:lnB>
                  </a:tcPr>
                </a:tc>
              </a:tr>
              <a:tr h="1566875">
                <a:tc>
                  <a:txBody>
                    <a:bodyPr anchor="t" rtlCol="false"/>
                    <a:lstStyle/>
                    <a:p>
                      <a:pPr algn="l">
                        <a:lnSpc>
                          <a:spcPts val="4060"/>
                        </a:lnSpc>
                        <a:defRPr/>
                      </a:pPr>
                      <a:r>
                        <a:rPr lang="en-US" sz="2900" b="true">
                          <a:solidFill>
                            <a:srgbClr val="F7B4A7"/>
                          </a:solidFill>
                          <a:latin typeface="Clear Sans Bold"/>
                          <a:ea typeface="Clear Sans Bold"/>
                          <a:cs typeface="Clear Sans Bold"/>
                          <a:sym typeface="Clear Sans Bold"/>
                        </a:rPr>
                        <a:t>KEY TOPICS DISCUSSED IN </a:t>
                      </a:r>
                      <a:endParaRPr lang="en-US" sz="1100"/>
                    </a:p>
                    <a:p>
                      <a:pPr algn="l">
                        <a:lnSpc>
                          <a:spcPts val="4060"/>
                        </a:lnSpc>
                      </a:pPr>
                      <a:r>
                        <a:rPr lang="en-US" sz="2900" b="true">
                          <a:solidFill>
                            <a:srgbClr val="F7B4A7"/>
                          </a:solidFill>
                          <a:latin typeface="Clear Sans Bold"/>
                          <a:ea typeface="Clear Sans Bold"/>
                          <a:cs typeface="Clear Sans Bold"/>
                          <a:sym typeface="Clear Sans Bold"/>
                        </a:rPr>
                        <a:t>THIS PRESENTATION</a:t>
                      </a:r>
                    </a:p>
                  </a:txBody>
                  <a:tcPr marL="190500" marR="190500" marT="190500" marB="190500" anchor="ctr">
                    <a:lnL cmpd="sng" algn="ctr" cap="flat" w="66675">
                      <a:solidFill>
                        <a:srgbClr val="2B4B82"/>
                      </a:solidFill>
                      <a:prstDash val="solid"/>
                      <a:round/>
                      <a:headEnd type="none" w="med" len="med"/>
                      <a:tailEnd type="none" w="med" len="med"/>
                    </a:lnL>
                    <a:lnR cmpd="sng" algn="ctr" cap="flat" w="66675">
                      <a:solidFill>
                        <a:srgbClr val="2B4B82"/>
                      </a:solidFill>
                      <a:prstDash val="solid"/>
                      <a:round/>
                      <a:headEnd type="none" w="med" len="med"/>
                      <a:tailEnd type="none" w="med" len="med"/>
                    </a:lnR>
                    <a:lnT cmpd="sng" algn="ctr" cap="flat" w="66675">
                      <a:solidFill>
                        <a:srgbClr val="2B4B82"/>
                      </a:solidFill>
                      <a:prstDash val="solid"/>
                      <a:round/>
                      <a:headEnd type="none" w="med" len="med"/>
                      <a:tailEnd type="none" w="med" len="med"/>
                    </a:lnT>
                    <a:lnB cmpd="sng" algn="ctr" cap="flat" w="66675">
                      <a:solidFill>
                        <a:srgbClr val="2B4B82"/>
                      </a:solidFill>
                      <a:prstDash val="solid"/>
                      <a:round/>
                      <a:headEnd type="none" w="med" len="med"/>
                      <a:tailEnd type="none" w="med" len="med"/>
                    </a:lnB>
                  </a:tcPr>
                </a:tc>
              </a:tr>
              <a:tr h="3643225">
                <a:tc>
                  <a:txBody>
                    <a:bodyPr anchor="t" rtlCol="false"/>
                    <a:lstStyle/>
                    <a:p>
                      <a:pPr algn="l" marL="626111" indent="-313055" lvl="1">
                        <a:lnSpc>
                          <a:spcPts val="4060"/>
                        </a:lnSpc>
                        <a:buFont typeface="Arial"/>
                        <a:buChar char="•"/>
                        <a:defRPr/>
                      </a:pPr>
                      <a:r>
                        <a:rPr lang="en-US" sz="2900">
                          <a:solidFill>
                            <a:srgbClr val="94DDDE"/>
                          </a:solidFill>
                          <a:latin typeface="Clear Sans"/>
                          <a:ea typeface="Clear Sans"/>
                          <a:cs typeface="Clear Sans"/>
                          <a:sym typeface="Clear Sans"/>
                        </a:rPr>
                        <a:t>Child Find obligations </a:t>
                      </a:r>
                      <a:endParaRPr lang="en-US" sz="1100"/>
                    </a:p>
                    <a:p>
                      <a:pPr algn="l" marL="626111" indent="-313055" lvl="1">
                        <a:lnSpc>
                          <a:spcPts val="4060"/>
                        </a:lnSpc>
                        <a:buFont typeface="Arial"/>
                        <a:buChar char="•"/>
                      </a:pPr>
                      <a:r>
                        <a:rPr lang="en-US" sz="2900">
                          <a:solidFill>
                            <a:srgbClr val="94DDDE"/>
                          </a:solidFill>
                          <a:latin typeface="Clear Sans"/>
                          <a:ea typeface="Clear Sans"/>
                          <a:cs typeface="Clear Sans"/>
                          <a:sym typeface="Clear Sans"/>
                        </a:rPr>
                        <a:t>Changes to eligibility determinations </a:t>
                      </a:r>
                    </a:p>
                    <a:p>
                      <a:pPr algn="l" marL="626111" indent="-313055" lvl="1">
                        <a:lnSpc>
                          <a:spcPts val="4060"/>
                        </a:lnSpc>
                        <a:buFont typeface="Arial"/>
                        <a:buChar char="•"/>
                      </a:pPr>
                      <a:r>
                        <a:rPr lang="en-US" sz="2900">
                          <a:solidFill>
                            <a:srgbClr val="94DDDE"/>
                          </a:solidFill>
                          <a:latin typeface="Clear Sans"/>
                          <a:ea typeface="Clear Sans"/>
                          <a:cs typeface="Clear Sans"/>
                          <a:sym typeface="Clear Sans"/>
                        </a:rPr>
                        <a:t>Funding and reporting implications</a:t>
                      </a:r>
                    </a:p>
                    <a:p>
                      <a:pPr algn="l" marL="626111" indent="-313055" lvl="1">
                        <a:lnSpc>
                          <a:spcPts val="4060"/>
                        </a:lnSpc>
                        <a:buFont typeface="Arial"/>
                        <a:buChar char="•"/>
                      </a:pPr>
                      <a:r>
                        <a:rPr lang="en-US" sz="2900">
                          <a:solidFill>
                            <a:srgbClr val="94DDDE"/>
                          </a:solidFill>
                          <a:latin typeface="Clear Sans"/>
                          <a:ea typeface="Clear Sans"/>
                          <a:cs typeface="Clear Sans"/>
                          <a:sym typeface="Clear Sans"/>
                        </a:rPr>
                        <a:t>Resolving potential conflicts between state and federal law</a:t>
                      </a:r>
                    </a:p>
                    <a:p>
                      <a:pPr algn="l" marL="626111" indent="-313055" lvl="1">
                        <a:lnSpc>
                          <a:spcPts val="4060"/>
                        </a:lnSpc>
                        <a:buFont typeface="Arial"/>
                        <a:buChar char="•"/>
                      </a:pPr>
                      <a:r>
                        <a:rPr lang="en-US" sz="2900">
                          <a:solidFill>
                            <a:srgbClr val="94DDDE"/>
                          </a:solidFill>
                          <a:latin typeface="Clear Sans"/>
                          <a:ea typeface="Clear Sans"/>
                          <a:cs typeface="Clear Sans"/>
                          <a:sym typeface="Clear Sans"/>
                        </a:rPr>
                        <a:t>Coordinating with stakeholders </a:t>
                      </a:r>
                    </a:p>
                  </a:txBody>
                  <a:tcPr marL="190500" marR="190500" marT="190500" marB="190500" anchor="ctr">
                    <a:lnL cmpd="sng" algn="ctr" cap="flat" w="66675">
                      <a:solidFill>
                        <a:srgbClr val="2B4B82"/>
                      </a:solidFill>
                      <a:prstDash val="solid"/>
                      <a:round/>
                      <a:headEnd type="none" w="med" len="med"/>
                      <a:tailEnd type="none" w="med" len="med"/>
                    </a:lnL>
                    <a:lnR cmpd="sng" algn="ctr" cap="flat" w="66675">
                      <a:solidFill>
                        <a:srgbClr val="2B4B82"/>
                      </a:solidFill>
                      <a:prstDash val="solid"/>
                      <a:round/>
                      <a:headEnd type="none" w="med" len="med"/>
                      <a:tailEnd type="none" w="med" len="med"/>
                    </a:lnR>
                    <a:lnT cmpd="sng" algn="ctr" cap="flat" w="66675">
                      <a:solidFill>
                        <a:srgbClr val="2B4B82"/>
                      </a:solidFill>
                      <a:prstDash val="solid"/>
                      <a:round/>
                      <a:headEnd type="none" w="med" len="med"/>
                      <a:tailEnd type="none" w="med" len="med"/>
                    </a:lnT>
                    <a:lnB cmpd="sng" algn="ctr" cap="flat" w="66675">
                      <a:solidFill>
                        <a:srgbClr val="2B4B82"/>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p="http://schemas.openxmlformats.org/presentationml/2006/main" xmlns:a="http://schemas.openxmlformats.org/drawingml/2006/main">
  <p:cSld>
    <p:bg>
      <p:bgPr>
        <a:solidFill>
          <a:srgbClr val="F7B4A7"/>
        </a:solidFill>
      </p:bgPr>
    </p:bg>
    <p:spTree>
      <p:nvGrpSpPr>
        <p:cNvPr id="1" name=""/>
        <p:cNvGrpSpPr/>
        <p:nvPr/>
      </p:nvGrpSpPr>
      <p:grpSpPr>
        <a:xfrm>
          <a:off x="0" y="0"/>
          <a:ext cx="0" cy="0"/>
          <a:chOff x="0" y="0"/>
          <a:chExt cx="0" cy="0"/>
        </a:xfrm>
      </p:grpSpPr>
      <p:sp>
        <p:nvSpPr>
          <p:cNvPr name="TextBox 2" id="2"/>
          <p:cNvSpPr txBox="true"/>
          <p:nvPr/>
        </p:nvSpPr>
        <p:spPr>
          <a:xfrm rot="0">
            <a:off x="2214559" y="1783610"/>
            <a:ext cx="14403067" cy="7044691"/>
          </a:xfrm>
          <a:prstGeom prst="rect">
            <a:avLst/>
          </a:prstGeom>
        </p:spPr>
        <p:txBody>
          <a:bodyPr anchor="t" rtlCol="false" tIns="0" lIns="0" bIns="0" rIns="0">
            <a:spAutoFit/>
          </a:bodyPr>
          <a:lstStyle/>
          <a:p>
            <a:pPr algn="l">
              <a:lnSpc>
                <a:spcPts val="5040"/>
              </a:lnSpc>
            </a:pPr>
            <a:r>
              <a:rPr lang="en-US" sz="4800">
                <a:solidFill>
                  <a:srgbClr val="2B4B82"/>
                </a:solidFill>
                <a:latin typeface="Clear Sans"/>
                <a:ea typeface="Clear Sans"/>
                <a:cs typeface="Clear Sans"/>
                <a:sym typeface="Clear Sans"/>
              </a:rPr>
              <a:t>If the parent does not expressly decline the district’s offer of FAPE, disagrees with the offer of FAPE, declines to make the student available for assessments, or otherwise declines to participate in creating the IEP, the district should:</a:t>
            </a:r>
          </a:p>
          <a:p>
            <a:pPr algn="l">
              <a:lnSpc>
                <a:spcPts val="5040"/>
              </a:lnSpc>
            </a:pPr>
          </a:p>
          <a:p>
            <a:pPr algn="l" marL="1036328" indent="-518164" lvl="1">
              <a:lnSpc>
                <a:spcPts val="5040"/>
              </a:lnSpc>
              <a:buAutoNum type="arabicPeriod" startAt="1"/>
            </a:pPr>
            <a:r>
              <a:rPr lang="en-US" sz="4800">
                <a:solidFill>
                  <a:srgbClr val="2B4B82"/>
                </a:solidFill>
                <a:latin typeface="Clear Sans"/>
                <a:ea typeface="Clear Sans"/>
                <a:cs typeface="Clear Sans"/>
                <a:sym typeface="Clear Sans"/>
              </a:rPr>
              <a:t>Send out a PWN documenting the school’s offer and the parent’s decision; </a:t>
            </a:r>
            <a:r>
              <a:rPr lang="en-US" sz="4800" u="sng">
                <a:solidFill>
                  <a:srgbClr val="2B4B82"/>
                </a:solidFill>
                <a:latin typeface="Clear Sans"/>
                <a:ea typeface="Clear Sans"/>
                <a:cs typeface="Clear Sans"/>
                <a:sym typeface="Clear Sans"/>
              </a:rPr>
              <a:t>and</a:t>
            </a:r>
          </a:p>
          <a:p>
            <a:pPr algn="l" marL="1036328" indent="-518164" lvl="1">
              <a:lnSpc>
                <a:spcPts val="5040"/>
              </a:lnSpc>
              <a:buAutoNum type="arabicPeriod" startAt="1"/>
            </a:pPr>
            <a:r>
              <a:rPr lang="en-US" sz="4800">
                <a:solidFill>
                  <a:srgbClr val="2B4B82"/>
                </a:solidFill>
                <a:latin typeface="Clear Sans"/>
                <a:ea typeface="Clear Sans"/>
                <a:cs typeface="Clear Sans"/>
                <a:sym typeface="Clear Sans"/>
              </a:rPr>
              <a:t>Periodically contact the parent and offer to resume the IEP process. </a:t>
            </a:r>
          </a:p>
          <a:p>
            <a:pPr algn="l">
              <a:lnSpc>
                <a:spcPts val="5040"/>
              </a:lnSpc>
            </a:pP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94DDDE"/>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0" y="1720555"/>
          <a:ext cx="18288000" cy="8435654"/>
        </p:xfrm>
        <a:graphic>
          <a:graphicData uri="http://schemas.openxmlformats.org/drawingml/2006/table">
            <a:tbl>
              <a:tblPr/>
              <a:tblGrid>
                <a:gridCol w="5572212"/>
                <a:gridCol w="12715788"/>
              </a:tblGrid>
              <a:tr h="922958">
                <a:tc>
                  <a:txBody>
                    <a:bodyPr anchor="t" rtlCol="false"/>
                    <a:lstStyle/>
                    <a:p>
                      <a:pPr algn="ctr">
                        <a:lnSpc>
                          <a:spcPts val="3499"/>
                        </a:lnSpc>
                        <a:defRPr/>
                      </a:pPr>
                      <a:r>
                        <a:rPr lang="en-US" sz="2499" i="true">
                          <a:solidFill>
                            <a:srgbClr val="FEFEFE"/>
                          </a:solidFill>
                          <a:latin typeface="Clear Sans Italics"/>
                          <a:ea typeface="Clear Sans Italics"/>
                          <a:cs typeface="Clear Sans Italics"/>
                          <a:sym typeface="Clear Sans Italics"/>
                        </a:rPr>
                        <a:t>Needs Improvement</a:t>
                      </a:r>
                      <a:endParaRPr lang="en-US" sz="1100"/>
                    </a:p>
                  </a:txBody>
                  <a:tcPr marL="190500" marR="190500" marT="190500" marB="190500" anchor="ctr">
                    <a:lnL cmpd="sng" algn="ctr" cap="flat" w="28575">
                      <a:solidFill>
                        <a:srgbClr val="94DDDE"/>
                      </a:solidFill>
                      <a:prstDash val="solid"/>
                      <a:round/>
                      <a:headEnd type="none" w="med" len="med"/>
                      <a:tailEnd type="none" w="med" len="med"/>
                    </a:lnL>
                    <a:lnR cmpd="sng" algn="ctr" cap="flat" w="28575">
                      <a:solidFill>
                        <a:srgbClr val="94DDDE"/>
                      </a:solidFill>
                      <a:prstDash val="solid"/>
                      <a:round/>
                      <a:headEnd type="none" w="med" len="med"/>
                      <a:tailEnd type="none" w="med" len="med"/>
                    </a:lnR>
                    <a:lnT cmpd="sng" algn="ctr" cap="flat" w="28575">
                      <a:solidFill>
                        <a:srgbClr val="94DDDE"/>
                      </a:solidFill>
                      <a:prstDash val="solid"/>
                      <a:round/>
                      <a:headEnd type="none" w="med" len="med"/>
                      <a:tailEnd type="none" w="med" len="med"/>
                    </a:lnT>
                    <a:lnB cmpd="sng" algn="ctr" cap="flat" w="28575">
                      <a:solidFill>
                        <a:srgbClr val="94DDDE"/>
                      </a:solidFill>
                      <a:prstDash val="solid"/>
                      <a:round/>
                      <a:headEnd type="none" w="med" len="med"/>
                      <a:tailEnd type="none" w="med" len="med"/>
                    </a:lnB>
                    <a:solidFill>
                      <a:srgbClr val="2B4B82"/>
                    </a:solidFill>
                  </a:tcPr>
                </a:tc>
                <a:tc>
                  <a:txBody>
                    <a:bodyPr anchor="t" rtlCol="false"/>
                    <a:lstStyle/>
                    <a:p>
                      <a:pPr algn="ctr">
                        <a:lnSpc>
                          <a:spcPts val="3499"/>
                        </a:lnSpc>
                        <a:defRPr/>
                      </a:pPr>
                      <a:r>
                        <a:rPr lang="en-US" sz="2499" i="true">
                          <a:solidFill>
                            <a:srgbClr val="FEFEFE"/>
                          </a:solidFill>
                          <a:latin typeface="Clear Sans Italics"/>
                          <a:ea typeface="Clear Sans Italics"/>
                          <a:cs typeface="Clear Sans Italics"/>
                          <a:sym typeface="Clear Sans Italics"/>
                        </a:rPr>
                        <a:t>Better</a:t>
                      </a:r>
                      <a:endParaRPr lang="en-US" sz="1100"/>
                    </a:p>
                  </a:txBody>
                  <a:tcPr marL="190500" marR="190500" marT="190500" marB="190500" anchor="ctr">
                    <a:lnL cmpd="sng" algn="ctr" cap="flat" w="28575">
                      <a:solidFill>
                        <a:srgbClr val="94DDDE"/>
                      </a:solidFill>
                      <a:prstDash val="solid"/>
                      <a:round/>
                      <a:headEnd type="none" w="med" len="med"/>
                      <a:tailEnd type="none" w="med" len="med"/>
                    </a:lnL>
                    <a:lnR cmpd="sng" algn="ctr" cap="flat" w="28575">
                      <a:solidFill>
                        <a:srgbClr val="94DDDE"/>
                      </a:solidFill>
                      <a:prstDash val="solid"/>
                      <a:round/>
                      <a:headEnd type="none" w="med" len="med"/>
                      <a:tailEnd type="none" w="med" len="med"/>
                    </a:lnR>
                    <a:lnT cmpd="sng" algn="ctr" cap="flat" w="28575">
                      <a:solidFill>
                        <a:srgbClr val="94DDDE"/>
                      </a:solidFill>
                      <a:prstDash val="solid"/>
                      <a:round/>
                      <a:headEnd type="none" w="med" len="med"/>
                      <a:tailEnd type="none" w="med" len="med"/>
                    </a:lnT>
                    <a:lnB cmpd="sng" algn="ctr" cap="flat" w="28575">
                      <a:solidFill>
                        <a:srgbClr val="94DDDE"/>
                      </a:solidFill>
                      <a:prstDash val="solid"/>
                      <a:round/>
                      <a:headEnd type="none" w="med" len="med"/>
                      <a:tailEnd type="none" w="med" len="med"/>
                    </a:lnB>
                    <a:solidFill>
                      <a:srgbClr val="2B4B82"/>
                    </a:solidFill>
                  </a:tcPr>
                </a:tc>
              </a:tr>
              <a:tr h="7512696">
                <a:tc>
                  <a:txBody>
                    <a:bodyPr anchor="t" rtlCol="false"/>
                    <a:lstStyle/>
                    <a:p>
                      <a:pPr algn="l">
                        <a:lnSpc>
                          <a:spcPts val="3499"/>
                        </a:lnSpc>
                        <a:defRPr/>
                      </a:pPr>
                      <a:r>
                        <a:rPr lang="en-US" sz="2499" i="true" b="true">
                          <a:solidFill>
                            <a:srgbClr val="FEFEFE"/>
                          </a:solidFill>
                          <a:latin typeface="Clear Sans Bold Italics"/>
                          <a:ea typeface="Clear Sans Bold Italics"/>
                          <a:cs typeface="Clear Sans Bold Italics"/>
                          <a:sym typeface="Clear Sans Bold Italics"/>
                        </a:rPr>
                        <a:t>Actions Taken/Refused:</a:t>
                      </a:r>
                      <a:r>
                        <a:rPr lang="en-US" sz="2499" i="true">
                          <a:solidFill>
                            <a:srgbClr val="FEFEFE"/>
                          </a:solidFill>
                          <a:latin typeface="Clear Sans Italics"/>
                          <a:ea typeface="Clear Sans Italics"/>
                          <a:cs typeface="Clear Sans Italics"/>
                          <a:sym typeface="Clear Sans Italics"/>
                        </a:rPr>
                        <a:t> School made offer of FAPE to provide student’s SLP services via school’s provider. Parents declined services and IEP team unable to finalize draft IEP.  </a:t>
                      </a:r>
                      <a:endParaRPr lang="en-US" sz="1100"/>
                    </a:p>
                    <a:p>
                      <a:pPr algn="l">
                        <a:lnSpc>
                          <a:spcPts val="3499"/>
                        </a:lnSpc>
                      </a:pPr>
                    </a:p>
                    <a:p>
                      <a:pPr algn="l">
                        <a:lnSpc>
                          <a:spcPts val="3499"/>
                        </a:lnSpc>
                      </a:pPr>
                    </a:p>
                    <a:p>
                      <a:pPr algn="l">
                        <a:lnSpc>
                          <a:spcPts val="3499"/>
                        </a:lnSpc>
                      </a:pPr>
                      <a:r>
                        <a:rPr lang="en-US" sz="2499" i="true" b="true">
                          <a:solidFill>
                            <a:srgbClr val="FEFEFE"/>
                          </a:solidFill>
                          <a:latin typeface="Clear Sans Bold Italics"/>
                          <a:ea typeface="Clear Sans Bold Italics"/>
                          <a:cs typeface="Clear Sans Bold Italics"/>
                          <a:sym typeface="Clear Sans Bold Italics"/>
                        </a:rPr>
                        <a:t>Information Considered:</a:t>
                      </a:r>
                      <a:r>
                        <a:rPr lang="en-US" sz="2499" i="true">
                          <a:solidFill>
                            <a:srgbClr val="FEFEFE"/>
                          </a:solidFill>
                          <a:latin typeface="Clear Sans Italics"/>
                          <a:ea typeface="Clear Sans Italics"/>
                          <a:cs typeface="Clear Sans Italics"/>
                          <a:sym typeface="Clear Sans Italics"/>
                        </a:rPr>
                        <a:t> Student’s eligibility report, parental input. </a:t>
                      </a:r>
                    </a:p>
                  </a:txBody>
                  <a:tcPr marL="190500" marR="190500" marT="190500" marB="190500" anchor="ctr">
                    <a:lnL cmpd="sng" algn="ctr" cap="flat" w="28575">
                      <a:solidFill>
                        <a:srgbClr val="94DDDE"/>
                      </a:solidFill>
                      <a:prstDash val="solid"/>
                      <a:round/>
                      <a:headEnd type="none" w="med" len="med"/>
                      <a:tailEnd type="none" w="med" len="med"/>
                    </a:lnL>
                    <a:lnR cmpd="sng" algn="ctr" cap="flat" w="28575">
                      <a:solidFill>
                        <a:srgbClr val="94DDDE"/>
                      </a:solidFill>
                      <a:prstDash val="solid"/>
                      <a:round/>
                      <a:headEnd type="none" w="med" len="med"/>
                      <a:tailEnd type="none" w="med" len="med"/>
                    </a:lnR>
                    <a:lnT cmpd="sng" algn="ctr" cap="flat" w="28575">
                      <a:solidFill>
                        <a:srgbClr val="94DDDE"/>
                      </a:solidFill>
                      <a:prstDash val="solid"/>
                      <a:round/>
                      <a:headEnd type="none" w="med" len="med"/>
                      <a:tailEnd type="none" w="med" len="med"/>
                    </a:lnT>
                    <a:lnB cmpd="sng" algn="ctr" cap="flat" w="28575">
                      <a:solidFill>
                        <a:srgbClr val="94DDDE"/>
                      </a:solidFill>
                      <a:prstDash val="solid"/>
                      <a:round/>
                      <a:headEnd type="none" w="med" len="med"/>
                      <a:tailEnd type="none" w="med" len="med"/>
                    </a:lnB>
                    <a:solidFill>
                      <a:srgbClr val="2B4B82"/>
                    </a:solidFill>
                  </a:tcPr>
                </a:tc>
                <a:tc>
                  <a:txBody>
                    <a:bodyPr anchor="t" rtlCol="false"/>
                    <a:lstStyle/>
                    <a:p>
                      <a:pPr algn="l">
                        <a:lnSpc>
                          <a:spcPts val="3219"/>
                        </a:lnSpc>
                        <a:defRPr/>
                      </a:pPr>
                      <a:r>
                        <a:rPr lang="en-US" sz="2299" i="true" b="true">
                          <a:solidFill>
                            <a:srgbClr val="FFFFFF"/>
                          </a:solidFill>
                          <a:latin typeface="Arimo Bold Italics"/>
                          <a:ea typeface="Arimo Bold Italics"/>
                          <a:cs typeface="Arimo Bold Italics"/>
                          <a:sym typeface="Arimo Bold Italics"/>
                        </a:rPr>
                        <a:t>Actions Taken/Refused: </a:t>
                      </a:r>
                      <a:r>
                        <a:rPr lang="en-US" sz="2299" i="true">
                          <a:solidFill>
                            <a:srgbClr val="FFFFFF"/>
                          </a:solidFill>
                          <a:latin typeface="Arimo Italics"/>
                          <a:ea typeface="Arimo Italics"/>
                          <a:cs typeface="Arimo Italics"/>
                          <a:sym typeface="Arimo Italics"/>
                        </a:rPr>
                        <a:t>District made an offer of FAPE to provide student with SLP services via the school’s provider who is a school employee and provides services in the school setting. Parents stated they would not be willing to bring student to school or allow student to receive services virtually. The District is willing and able to resume drafting the IEP and can make SLP services available at school or virtually to student in order to provide student with service minutes as outlined in the draft IEP. </a:t>
                      </a:r>
                      <a:endParaRPr lang="en-US" sz="1100"/>
                    </a:p>
                    <a:p>
                      <a:pPr algn="l">
                        <a:lnSpc>
                          <a:spcPts val="3219"/>
                        </a:lnSpc>
                      </a:pPr>
                    </a:p>
                    <a:p>
                      <a:pPr algn="l">
                        <a:lnSpc>
                          <a:spcPts val="3219"/>
                        </a:lnSpc>
                      </a:pPr>
                      <a:r>
                        <a:rPr lang="en-US" sz="2299" i="true" b="true">
                          <a:solidFill>
                            <a:srgbClr val="FFFFFF"/>
                          </a:solidFill>
                          <a:latin typeface="Arimo Bold Italics"/>
                          <a:ea typeface="Arimo Bold Italics"/>
                          <a:cs typeface="Arimo Bold Italics"/>
                          <a:sym typeface="Arimo Bold Italics"/>
                        </a:rPr>
                        <a:t>Information Considered: </a:t>
                      </a:r>
                      <a:r>
                        <a:rPr lang="en-US" sz="2299" i="true">
                          <a:solidFill>
                            <a:srgbClr val="FFFFFF"/>
                          </a:solidFill>
                          <a:latin typeface="Arimo Italics"/>
                          <a:ea typeface="Arimo Italics"/>
                          <a:cs typeface="Arimo Italics"/>
                          <a:sym typeface="Arimo Italics"/>
                        </a:rPr>
                        <a:t>Student is currently home-schooled by parent and has never been enrolled in the district. Student was evaluated at parent’s request and found eligible for SLP services on January 2, 2025. The IEP team discussed student’s eligibility report and considered parent’s input as to the location of services. Parents want services to be provided in a private practice setting where they select the provider. District made offer of FAPE to provide SLP services at school or virtually via the school’s provider. Parents declined offer, stating they would obtain their own provider. The district will continue to reach out to parents to schedule additional IEP meetings to complete the draft IEP. </a:t>
                      </a:r>
                    </a:p>
                  </a:txBody>
                  <a:tcPr marL="190500" marR="190500" marT="190500" marB="190500" anchor="ctr">
                    <a:lnL cmpd="sng" algn="ctr" cap="flat" w="28575">
                      <a:solidFill>
                        <a:srgbClr val="94DDDE"/>
                      </a:solidFill>
                      <a:prstDash val="solid"/>
                      <a:round/>
                      <a:headEnd type="none" w="med" len="med"/>
                      <a:tailEnd type="none" w="med" len="med"/>
                    </a:lnL>
                    <a:lnR cmpd="sng" algn="ctr" cap="flat" w="28575">
                      <a:solidFill>
                        <a:srgbClr val="94DDDE"/>
                      </a:solidFill>
                      <a:prstDash val="solid"/>
                      <a:round/>
                      <a:headEnd type="none" w="med" len="med"/>
                      <a:tailEnd type="none" w="med" len="med"/>
                    </a:lnR>
                    <a:lnT cmpd="sng" algn="ctr" cap="flat" w="28575">
                      <a:solidFill>
                        <a:srgbClr val="94DDDE"/>
                      </a:solidFill>
                      <a:prstDash val="solid"/>
                      <a:round/>
                      <a:headEnd type="none" w="med" len="med"/>
                      <a:tailEnd type="none" w="med" len="med"/>
                    </a:lnT>
                    <a:lnB cmpd="sng" algn="ctr" cap="flat" w="28575">
                      <a:solidFill>
                        <a:srgbClr val="94DDDE"/>
                      </a:solidFill>
                      <a:prstDash val="solid"/>
                      <a:round/>
                      <a:headEnd type="none" w="med" len="med"/>
                      <a:tailEnd type="none" w="med" len="med"/>
                    </a:lnB>
                    <a:solidFill>
                      <a:srgbClr val="2B4B82"/>
                    </a:solidFill>
                  </a:tcPr>
                </a:tc>
              </a:tr>
            </a:tbl>
          </a:graphicData>
        </a:graphic>
      </p:graphicFrame>
      <p:sp>
        <p:nvSpPr>
          <p:cNvPr name="TextBox 3" id="3"/>
          <p:cNvSpPr txBox="true"/>
          <p:nvPr/>
        </p:nvSpPr>
        <p:spPr>
          <a:xfrm rot="0">
            <a:off x="1028700" y="629603"/>
            <a:ext cx="19044040" cy="883920"/>
          </a:xfrm>
          <a:prstGeom prst="rect">
            <a:avLst/>
          </a:prstGeom>
        </p:spPr>
        <p:txBody>
          <a:bodyPr anchor="t" rtlCol="false" tIns="0" lIns="0" bIns="0" rIns="0">
            <a:spAutoFit/>
          </a:bodyPr>
          <a:lstStyle/>
          <a:p>
            <a:pPr algn="l" marL="0" indent="0" lvl="0">
              <a:lnSpc>
                <a:spcPts val="6719"/>
              </a:lnSpc>
            </a:pPr>
            <a:r>
              <a:rPr lang="en-US" b="true" sz="6399">
                <a:solidFill>
                  <a:srgbClr val="2B4B82"/>
                </a:solidFill>
                <a:latin typeface="Clear Sans Bold"/>
                <a:ea typeface="Clear Sans Bold"/>
                <a:cs typeface="Clear Sans Bold"/>
                <a:sym typeface="Clear Sans Bold"/>
              </a:rPr>
              <a:t>Examples of Prior Written Notice Language</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943266" y="2296884"/>
            <a:ext cx="16316034" cy="8146610"/>
            <a:chOff x="0" y="0"/>
            <a:chExt cx="21754712" cy="10862146"/>
          </a:xfrm>
        </p:grpSpPr>
        <p:sp>
          <p:nvSpPr>
            <p:cNvPr name="TextBox 3" id="3"/>
            <p:cNvSpPr txBox="true"/>
            <p:nvPr/>
          </p:nvSpPr>
          <p:spPr>
            <a:xfrm rot="0">
              <a:off x="0" y="-114300"/>
              <a:ext cx="21754712" cy="10363169"/>
            </a:xfrm>
            <a:prstGeom prst="rect">
              <a:avLst/>
            </a:prstGeom>
          </p:spPr>
          <p:txBody>
            <a:bodyPr anchor="t" rtlCol="false" tIns="0" lIns="0" bIns="0" rIns="0">
              <a:spAutoFit/>
            </a:bodyPr>
            <a:lstStyle/>
            <a:p>
              <a:pPr algn="just" marL="726460" indent="-363230" lvl="1">
                <a:lnSpc>
                  <a:spcPts val="5215"/>
                </a:lnSpc>
                <a:buAutoNum type="arabicPeriod" startAt="1"/>
              </a:pPr>
              <a:r>
                <a:rPr lang="en-US" sz="3364">
                  <a:solidFill>
                    <a:srgbClr val="2B4B82"/>
                  </a:solidFill>
                  <a:latin typeface="Clear Sans"/>
                  <a:ea typeface="Clear Sans"/>
                  <a:cs typeface="Clear Sans"/>
                  <a:sym typeface="Clear Sans"/>
                </a:rPr>
                <a:t>A district does not have an obligation to update a student’s IEP because the parent refused to consent to reevaluations and did not intend to reenroll the student in the district. </a:t>
              </a:r>
              <a:r>
                <a:rPr lang="en-US" sz="3364" i="true">
                  <a:solidFill>
                    <a:srgbClr val="2B4B82"/>
                  </a:solidFill>
                  <a:latin typeface="Clear Sans Italics"/>
                  <a:ea typeface="Clear Sans Italics"/>
                  <a:cs typeface="Clear Sans Italics"/>
                  <a:sym typeface="Clear Sans Italics"/>
                </a:rPr>
                <a:t>L.B. v. Kyrene Elem. Sch. Dist</a:t>
              </a:r>
              <a:r>
                <a:rPr lang="en-US" sz="3364">
                  <a:solidFill>
                    <a:srgbClr val="2B4B82"/>
                  </a:solidFill>
                  <a:latin typeface="Clear Sans"/>
                  <a:ea typeface="Clear Sans"/>
                  <a:cs typeface="Clear Sans"/>
                  <a:sym typeface="Clear Sans"/>
                </a:rPr>
                <a:t>. </a:t>
              </a:r>
              <a:r>
                <a:rPr lang="en-US" sz="3364">
                  <a:solidFill>
                    <a:srgbClr val="2B4B82"/>
                  </a:solidFill>
                  <a:latin typeface="Clear Sans"/>
                  <a:ea typeface="Clear Sans"/>
                  <a:cs typeface="Clear Sans"/>
                  <a:sym typeface="Clear Sans"/>
                </a:rPr>
                <a:t>(9th Cir. 2024).</a:t>
              </a:r>
            </a:p>
            <a:p>
              <a:pPr algn="just" marL="726460" indent="-363230" lvl="1">
                <a:lnSpc>
                  <a:spcPts val="5215"/>
                </a:lnSpc>
                <a:buAutoNum type="arabicPeriod" startAt="1"/>
              </a:pPr>
              <a:r>
                <a:rPr lang="en-US" sz="3364">
                  <a:solidFill>
                    <a:srgbClr val="2B4B82"/>
                  </a:solidFill>
                  <a:latin typeface="Clear Sans"/>
                  <a:ea typeface="Clear Sans"/>
                  <a:cs typeface="Clear Sans"/>
                  <a:sym typeface="Clear Sans"/>
                </a:rPr>
                <a:t>If the parent disenrolls student after disagreement over FAPE, the district can be liable for the costs of the home-school program unless an ALJ determines that the district’s actions and offer of FAPE were appropriate under the IDEA. </a:t>
              </a:r>
              <a:r>
                <a:rPr lang="en-US" sz="3364" i="true">
                  <a:solidFill>
                    <a:srgbClr val="2B4B82"/>
                  </a:solidFill>
                  <a:latin typeface="Clear Sans Italics"/>
                  <a:ea typeface="Clear Sans Italics"/>
                  <a:cs typeface="Clear Sans Italics"/>
                  <a:sym typeface="Clear Sans Italics"/>
                </a:rPr>
                <a:t>Spencer Valley Elementary School </a:t>
              </a:r>
              <a:r>
                <a:rPr lang="en-US" sz="3364">
                  <a:solidFill>
                    <a:srgbClr val="2B4B82"/>
                  </a:solidFill>
                  <a:latin typeface="Clear Sans"/>
                  <a:ea typeface="Clear Sans"/>
                  <a:cs typeface="Clear Sans"/>
                  <a:sym typeface="Clear Sans"/>
                </a:rPr>
                <a:t>(SEA CA, 2015). </a:t>
              </a:r>
            </a:p>
            <a:p>
              <a:pPr algn="just" marL="726460" indent="-363230" lvl="1">
                <a:lnSpc>
                  <a:spcPts val="5215"/>
                </a:lnSpc>
                <a:buAutoNum type="arabicPeriod" startAt="1"/>
              </a:pPr>
              <a:r>
                <a:rPr lang="en-US" sz="3364">
                  <a:solidFill>
                    <a:srgbClr val="2B4B82"/>
                  </a:solidFill>
                  <a:latin typeface="Clear Sans"/>
                  <a:ea typeface="Clear Sans"/>
                  <a:cs typeface="Clear Sans"/>
                  <a:sym typeface="Clear Sans"/>
                </a:rPr>
                <a:t>When a parent withdrew the student to homeschool and requested a reevaluation under the IDEA, the school was obligated to promptly initiate the reevaluation process and schedule an IEP or ISP meeting. </a:t>
              </a:r>
              <a:r>
                <a:rPr lang="en-US" sz="3364" i="true">
                  <a:solidFill>
                    <a:srgbClr val="2B4B82"/>
                  </a:solidFill>
                  <a:latin typeface="Clear Sans Italics"/>
                  <a:ea typeface="Clear Sans Italics"/>
                  <a:cs typeface="Clear Sans Italics"/>
                  <a:sym typeface="Clear Sans Italics"/>
                </a:rPr>
                <a:t>Hooks Indep. Sch. District</a:t>
              </a:r>
              <a:r>
                <a:rPr lang="en-US" sz="3364">
                  <a:solidFill>
                    <a:srgbClr val="2B4B82"/>
                  </a:solidFill>
                  <a:latin typeface="Clear Sans"/>
                  <a:ea typeface="Clear Sans"/>
                  <a:cs typeface="Clear Sans"/>
                  <a:sym typeface="Clear Sans"/>
                </a:rPr>
                <a:t> (168-SE-0222, 2022). </a:t>
              </a:r>
            </a:p>
            <a:p>
              <a:pPr algn="just">
                <a:lnSpc>
                  <a:spcPts val="4750"/>
                </a:lnSpc>
              </a:pPr>
            </a:p>
          </p:txBody>
        </p:sp>
        <p:sp>
          <p:nvSpPr>
            <p:cNvPr name="TextBox 4" id="4"/>
            <p:cNvSpPr txBox="true"/>
            <p:nvPr/>
          </p:nvSpPr>
          <p:spPr>
            <a:xfrm rot="0">
              <a:off x="0" y="10542665"/>
              <a:ext cx="21754712" cy="319481"/>
            </a:xfrm>
            <a:prstGeom prst="rect">
              <a:avLst/>
            </a:prstGeom>
          </p:spPr>
          <p:txBody>
            <a:bodyPr anchor="t" rtlCol="false" tIns="0" lIns="0" bIns="0" rIns="0">
              <a:spAutoFit/>
            </a:bodyPr>
            <a:lstStyle/>
            <a:p>
              <a:pPr algn="l">
                <a:lnSpc>
                  <a:spcPts val="1944"/>
                </a:lnSpc>
              </a:pPr>
            </a:p>
          </p:txBody>
        </p:sp>
      </p:grpSp>
      <p:sp>
        <p:nvSpPr>
          <p:cNvPr name="TextBox 5" id="5"/>
          <p:cNvSpPr txBox="true"/>
          <p:nvPr/>
        </p:nvSpPr>
        <p:spPr>
          <a:xfrm rot="0">
            <a:off x="7054350" y="726396"/>
            <a:ext cx="4414242" cy="745491"/>
          </a:xfrm>
          <a:prstGeom prst="rect">
            <a:avLst/>
          </a:prstGeom>
        </p:spPr>
        <p:txBody>
          <a:bodyPr anchor="t" rtlCol="false" tIns="0" lIns="0" bIns="0" rIns="0">
            <a:spAutoFit/>
          </a:bodyPr>
          <a:lstStyle/>
          <a:p>
            <a:pPr algn="ctr">
              <a:lnSpc>
                <a:spcPts val="6159"/>
              </a:lnSpc>
              <a:spcBef>
                <a:spcPct val="0"/>
              </a:spcBef>
            </a:pPr>
            <a:r>
              <a:rPr lang="en-US" b="true" sz="4399">
                <a:solidFill>
                  <a:srgbClr val="2B4B82"/>
                </a:solidFill>
                <a:latin typeface="Clear Sans Medium"/>
                <a:ea typeface="Clear Sans Medium"/>
                <a:cs typeface="Clear Sans Medium"/>
                <a:sym typeface="Clear Sans Medium"/>
              </a:rPr>
              <a:t>Decisions of Note</a:t>
            </a:r>
          </a:p>
        </p:txBody>
      </p:sp>
      <p:sp>
        <p:nvSpPr>
          <p:cNvPr name="Freeform 6" id="6"/>
          <p:cNvSpPr/>
          <p:nvPr/>
        </p:nvSpPr>
        <p:spPr>
          <a:xfrm flipH="false" flipV="false" rot="0">
            <a:off x="4940479" y="192957"/>
            <a:ext cx="1656292" cy="1671487"/>
          </a:xfrm>
          <a:custGeom>
            <a:avLst/>
            <a:gdLst/>
            <a:ahLst/>
            <a:cxnLst/>
            <a:rect r="r" b="b" t="t" l="l"/>
            <a:pathLst>
              <a:path h="1671487" w="1656292">
                <a:moveTo>
                  <a:pt x="0" y="0"/>
                </a:moveTo>
                <a:lnTo>
                  <a:pt x="1656291" y="0"/>
                </a:lnTo>
                <a:lnTo>
                  <a:pt x="1656291" y="1671486"/>
                </a:lnTo>
                <a:lnTo>
                  <a:pt x="0" y="16714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94DDDE"/>
        </a:solidFill>
      </p:bgPr>
    </p:bg>
    <p:spTree>
      <p:nvGrpSpPr>
        <p:cNvPr id="1" name=""/>
        <p:cNvGrpSpPr/>
        <p:nvPr/>
      </p:nvGrpSpPr>
      <p:grpSpPr>
        <a:xfrm>
          <a:off x="0" y="0"/>
          <a:ext cx="0" cy="0"/>
          <a:chOff x="0" y="0"/>
          <a:chExt cx="0" cy="0"/>
        </a:xfrm>
      </p:grpSpPr>
      <p:sp>
        <p:nvSpPr>
          <p:cNvPr name="Freeform 2" id="2"/>
          <p:cNvSpPr/>
          <p:nvPr/>
        </p:nvSpPr>
        <p:spPr>
          <a:xfrm flipH="false" flipV="false" rot="0">
            <a:off x="12983903" y="432148"/>
            <a:ext cx="4275397" cy="3428091"/>
          </a:xfrm>
          <a:custGeom>
            <a:avLst/>
            <a:gdLst/>
            <a:ahLst/>
            <a:cxnLst/>
            <a:rect r="r" b="b" t="t" l="l"/>
            <a:pathLst>
              <a:path h="3428091" w="4275397">
                <a:moveTo>
                  <a:pt x="0" y="0"/>
                </a:moveTo>
                <a:lnTo>
                  <a:pt x="4275397" y="0"/>
                </a:lnTo>
                <a:lnTo>
                  <a:pt x="4275397" y="3428091"/>
                </a:lnTo>
                <a:lnTo>
                  <a:pt x="0" y="342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54094" y="6780309"/>
            <a:ext cx="3033661" cy="3061493"/>
          </a:xfrm>
          <a:custGeom>
            <a:avLst/>
            <a:gdLst/>
            <a:ahLst/>
            <a:cxnLst/>
            <a:rect r="r" b="b" t="t" l="l"/>
            <a:pathLst>
              <a:path h="3061493" w="3033661">
                <a:moveTo>
                  <a:pt x="0" y="0"/>
                </a:moveTo>
                <a:lnTo>
                  <a:pt x="3033662" y="0"/>
                </a:lnTo>
                <a:lnTo>
                  <a:pt x="3033662" y="3061494"/>
                </a:lnTo>
                <a:lnTo>
                  <a:pt x="0" y="30614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3945964"/>
            <a:ext cx="16579811" cy="2579370"/>
          </a:xfrm>
          <a:prstGeom prst="rect">
            <a:avLst/>
          </a:prstGeom>
        </p:spPr>
        <p:txBody>
          <a:bodyPr anchor="t" rtlCol="false" tIns="0" lIns="0" bIns="0" rIns="0">
            <a:spAutoFit/>
          </a:bodyPr>
          <a:lstStyle/>
          <a:p>
            <a:pPr algn="ctr">
              <a:lnSpc>
                <a:spcPts val="6719"/>
              </a:lnSpc>
            </a:pPr>
            <a:r>
              <a:rPr lang="en-US" b="true" sz="6399">
                <a:solidFill>
                  <a:srgbClr val="2B4B82"/>
                </a:solidFill>
                <a:latin typeface="Clear Sans Bold"/>
                <a:ea typeface="Clear Sans Bold"/>
                <a:cs typeface="Clear Sans Bold"/>
                <a:sym typeface="Clear Sans Bold"/>
              </a:rPr>
              <a:t>Districts are required to “meaningfully consult” with parentally placed student representatives on an annual basis.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028700" y="712267"/>
          <a:ext cx="16230600" cy="10565517"/>
        </p:xfrm>
        <a:graphic>
          <a:graphicData uri="http://schemas.openxmlformats.org/drawingml/2006/table">
            <a:tbl>
              <a:tblPr/>
              <a:tblGrid>
                <a:gridCol w="16230600"/>
              </a:tblGrid>
              <a:tr h="1572900">
                <a:tc>
                  <a:txBody>
                    <a:bodyPr anchor="t" rtlCol="false"/>
                    <a:lstStyle/>
                    <a:p>
                      <a:pPr algn="l">
                        <a:lnSpc>
                          <a:spcPts val="6600"/>
                        </a:lnSpc>
                        <a:defRPr/>
                      </a:pPr>
                      <a:endParaRPr lang="en-US" sz="1100"/>
                    </a:p>
                  </a:txBody>
                  <a:tcPr marL="190500" marR="190500" marT="190500" marB="190500" anchor="t">
                    <a:lnL cmpd="sng" algn="ctr" cap="flat" w="57150">
                      <a:solidFill>
                        <a:srgbClr val="FEFEFE"/>
                      </a:solidFill>
                      <a:prstDash val="solid"/>
                      <a:round/>
                      <a:headEnd type="none" w="med" len="med"/>
                      <a:tailEnd type="none" w="med" len="med"/>
                    </a:lnL>
                    <a:lnR cmpd="sng" algn="ctr" cap="flat" w="57150">
                      <a:solidFill>
                        <a:srgbClr val="FEFEFE"/>
                      </a:solidFill>
                      <a:prstDash val="solid"/>
                      <a:round/>
                      <a:headEnd type="none" w="med" len="med"/>
                      <a:tailEnd type="none" w="med" len="med"/>
                    </a:lnR>
                    <a:lnT cmpd="sng" algn="ctr" cap="flat" w="57150">
                      <a:solidFill>
                        <a:srgbClr val="FEFEFE"/>
                      </a:solidFill>
                      <a:prstDash val="solid"/>
                      <a:round/>
                      <a:headEnd type="none" w="med" len="med"/>
                      <a:tailEnd type="none" w="med" len="med"/>
                    </a:lnT>
                    <a:lnB cmpd="sng" algn="ctr" cap="flat" w="57150">
                      <a:solidFill>
                        <a:srgbClr val="FEFEFE"/>
                      </a:solidFill>
                      <a:prstDash val="solid"/>
                      <a:round/>
                      <a:headEnd type="none" w="med" len="med"/>
                      <a:tailEnd type="none" w="med" len="med"/>
                    </a:lnB>
                  </a:tcPr>
                </a:tc>
              </a:tr>
              <a:tr h="8992617">
                <a:tc>
                  <a:txBody>
                    <a:bodyPr anchor="t" rtlCol="false"/>
                    <a:lstStyle/>
                    <a:p>
                      <a:pPr algn="l">
                        <a:lnSpc>
                          <a:spcPts val="4479"/>
                        </a:lnSpc>
                        <a:defRPr/>
                      </a:pPr>
                      <a:endParaRPr lang="en-US" sz="1100"/>
                    </a:p>
                    <a:p>
                      <a:pPr algn="l" marL="690876" indent="-345438" lvl="1">
                        <a:lnSpc>
                          <a:spcPts val="4479"/>
                        </a:lnSpc>
                        <a:buFont typeface="Arial"/>
                        <a:buChar char="•"/>
                      </a:pPr>
                      <a:r>
                        <a:rPr lang="en-US" sz="3199">
                          <a:solidFill>
                            <a:srgbClr val="2B4B82"/>
                          </a:solidFill>
                          <a:latin typeface="Clear Sans"/>
                          <a:ea typeface="Clear Sans"/>
                          <a:cs typeface="Clear Sans"/>
                          <a:sym typeface="Clear Sans"/>
                        </a:rPr>
                        <a:t>Identify and establish relationships with private schools and home-school organizations in the LEA’s jurisdictional boundaries.</a:t>
                      </a:r>
                    </a:p>
                    <a:p>
                      <a:pPr algn="l" marL="690876" indent="-345438" lvl="1">
                        <a:lnSpc>
                          <a:spcPts val="4479"/>
                        </a:lnSpc>
                        <a:buFont typeface="Arial"/>
                        <a:buChar char="•"/>
                      </a:pPr>
                      <a:r>
                        <a:rPr lang="en-US" sz="3199">
                          <a:solidFill>
                            <a:srgbClr val="2B4B82"/>
                          </a:solidFill>
                          <a:latin typeface="Clear Sans"/>
                          <a:ea typeface="Clear Sans"/>
                          <a:cs typeface="Clear Sans"/>
                          <a:sym typeface="Clear Sans"/>
                        </a:rPr>
                        <a:t>Hold professional development sessions for private and home-school educators, posting flyers in private school facilities, hosting events/meetings for community stakeholders to discuss the availability of Child Find. </a:t>
                      </a:r>
                    </a:p>
                    <a:p>
                      <a:pPr algn="l" marL="690876" indent="-345438" lvl="1">
                        <a:lnSpc>
                          <a:spcPts val="4479"/>
                        </a:lnSpc>
                        <a:buFont typeface="Arial"/>
                        <a:buChar char="•"/>
                      </a:pPr>
                      <a:r>
                        <a:rPr lang="en-US" sz="3199">
                          <a:solidFill>
                            <a:srgbClr val="2B4B82"/>
                          </a:solidFill>
                          <a:latin typeface="Clear Sans"/>
                          <a:ea typeface="Clear Sans"/>
                          <a:cs typeface="Clear Sans"/>
                          <a:sym typeface="Clear Sans"/>
                        </a:rPr>
                        <a:t>Leverage the district’s social media to announce Child Find notices. </a:t>
                      </a:r>
                    </a:p>
                    <a:p>
                      <a:pPr algn="l" marL="690876" indent="-345438" lvl="1">
                        <a:lnSpc>
                          <a:spcPts val="4479"/>
                        </a:lnSpc>
                        <a:buFont typeface="Arial"/>
                        <a:buChar char="•"/>
                      </a:pPr>
                      <a:r>
                        <a:rPr lang="en-US" sz="3199">
                          <a:solidFill>
                            <a:srgbClr val="2B4B82"/>
                          </a:solidFill>
                          <a:latin typeface="Clear Sans"/>
                          <a:ea typeface="Clear Sans"/>
                          <a:cs typeface="Clear Sans"/>
                          <a:sym typeface="Clear Sans"/>
                        </a:rPr>
                        <a:t>Initiate and maintain open communication with private schools and parent representatives. </a:t>
                      </a:r>
                    </a:p>
                    <a:p>
                      <a:pPr algn="l" marL="690876" indent="-345438" lvl="1">
                        <a:lnSpc>
                          <a:spcPts val="4479"/>
                        </a:lnSpc>
                        <a:buFont typeface="Arial"/>
                        <a:buChar char="•"/>
                      </a:pPr>
                      <a:r>
                        <a:rPr lang="en-US" sz="3199">
                          <a:solidFill>
                            <a:srgbClr val="2B4B82"/>
                          </a:solidFill>
                          <a:latin typeface="Clear Sans"/>
                          <a:ea typeface="Clear Sans"/>
                          <a:cs typeface="Clear Sans"/>
                          <a:sym typeface="Clear Sans"/>
                        </a:rPr>
                        <a:t>Determine, in collaboration with private and home-school educators, what equitable services the LEA will provide for all students with disabilities. </a:t>
                      </a:r>
                    </a:p>
                    <a:p>
                      <a:pPr algn="l" marL="690876" indent="-345438" lvl="1">
                        <a:lnSpc>
                          <a:spcPts val="4479"/>
                        </a:lnSpc>
                        <a:buFont typeface="Arial"/>
                        <a:buChar char="•"/>
                      </a:pPr>
                      <a:r>
                        <a:rPr lang="en-US" sz="3199">
                          <a:solidFill>
                            <a:srgbClr val="2B4B82"/>
                          </a:solidFill>
                          <a:latin typeface="Clear Sans"/>
                          <a:ea typeface="Clear Sans"/>
                          <a:cs typeface="Clear Sans"/>
                          <a:sym typeface="Clear Sans"/>
                        </a:rPr>
                        <a:t>Document the district’s efforts and timely submit to the SEA. </a:t>
                      </a:r>
                    </a:p>
                    <a:p>
                      <a:pPr algn="ctr">
                        <a:lnSpc>
                          <a:spcPts val="4479"/>
                        </a:lnSpc>
                      </a:pPr>
                      <a:r>
                        <a:rPr lang="en-US" sz="3199">
                          <a:solidFill>
                            <a:srgbClr val="2B4B82"/>
                          </a:solidFill>
                          <a:latin typeface="Clear Sans"/>
                          <a:ea typeface="Clear Sans"/>
                          <a:cs typeface="Clear Sans"/>
                          <a:sym typeface="Clear Sans"/>
                        </a:rPr>
                        <a:t> </a:t>
                      </a:r>
                    </a:p>
                    <a:p>
                      <a:pPr algn="l">
                        <a:lnSpc>
                          <a:spcPts val="4479"/>
                        </a:lnSpc>
                      </a:pPr>
                    </a:p>
                    <a:p>
                      <a:pPr algn="l">
                        <a:lnSpc>
                          <a:spcPts val="4479"/>
                        </a:lnSpc>
                      </a:pPr>
                    </a:p>
                  </a:txBody>
                  <a:tcPr marL="190500" marR="190500" marT="190500" marB="190500" anchor="t">
                    <a:lnL cmpd="sng" algn="ctr" cap="flat" w="57150">
                      <a:solidFill>
                        <a:srgbClr val="FEFEFE"/>
                      </a:solidFill>
                      <a:prstDash val="solid"/>
                      <a:round/>
                      <a:headEnd type="none" w="med" len="med"/>
                      <a:tailEnd type="none" w="med" len="med"/>
                    </a:lnL>
                    <a:lnR cmpd="sng" algn="ctr" cap="flat" w="57150">
                      <a:solidFill>
                        <a:srgbClr val="FEFEFE"/>
                      </a:solidFill>
                      <a:prstDash val="solid"/>
                      <a:round/>
                      <a:headEnd type="none" w="med" len="med"/>
                      <a:tailEnd type="none" w="med" len="med"/>
                    </a:lnR>
                    <a:lnT cmpd="sng" algn="ctr" cap="flat" w="57150">
                      <a:solidFill>
                        <a:srgbClr val="FEFEFE"/>
                      </a:solidFill>
                      <a:prstDash val="solid"/>
                      <a:round/>
                      <a:headEnd type="none" w="med" len="med"/>
                      <a:tailEnd type="none" w="med" len="med"/>
                    </a:lnT>
                    <a:lnB cmpd="sng" algn="ctr" cap="flat" w="57150">
                      <a:solidFill>
                        <a:srgbClr val="FEFEFE"/>
                      </a:solidFill>
                      <a:prstDash val="solid"/>
                      <a:round/>
                      <a:headEnd type="none" w="med" len="med"/>
                      <a:tailEnd type="none" w="med" len="med"/>
                    </a:lnB>
                  </a:tcPr>
                </a:tc>
              </a:tr>
            </a:tbl>
          </a:graphicData>
        </a:graphic>
      </p:graphicFrame>
      <p:sp>
        <p:nvSpPr>
          <p:cNvPr name="Freeform 3" id="3"/>
          <p:cNvSpPr/>
          <p:nvPr/>
        </p:nvSpPr>
        <p:spPr>
          <a:xfrm flipH="false" flipV="false" rot="0">
            <a:off x="16144096" y="8395977"/>
            <a:ext cx="1935827" cy="1724646"/>
          </a:xfrm>
          <a:custGeom>
            <a:avLst/>
            <a:gdLst/>
            <a:ahLst/>
            <a:cxnLst/>
            <a:rect r="r" b="b" t="t" l="l"/>
            <a:pathLst>
              <a:path h="1724646" w="1935827">
                <a:moveTo>
                  <a:pt x="0" y="0"/>
                </a:moveTo>
                <a:lnTo>
                  <a:pt x="1935827" y="0"/>
                </a:lnTo>
                <a:lnTo>
                  <a:pt x="1935827" y="1724646"/>
                </a:lnTo>
                <a:lnTo>
                  <a:pt x="0" y="17246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202814" y="8922979"/>
            <a:ext cx="2266103" cy="1392623"/>
          </a:xfrm>
          <a:custGeom>
            <a:avLst/>
            <a:gdLst/>
            <a:ahLst/>
            <a:cxnLst/>
            <a:rect r="r" b="b" t="t" l="l"/>
            <a:pathLst>
              <a:path h="1392623" w="2266103">
                <a:moveTo>
                  <a:pt x="0" y="0"/>
                </a:moveTo>
                <a:lnTo>
                  <a:pt x="2266103" y="0"/>
                </a:lnTo>
                <a:lnTo>
                  <a:pt x="2266103" y="1392623"/>
                </a:lnTo>
                <a:lnTo>
                  <a:pt x="0" y="13926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0" y="797992"/>
            <a:ext cx="18288000" cy="1731645"/>
          </a:xfrm>
          <a:prstGeom prst="rect">
            <a:avLst/>
          </a:prstGeom>
        </p:spPr>
        <p:txBody>
          <a:bodyPr anchor="t" rtlCol="false" tIns="0" lIns="0" bIns="0" rIns="0">
            <a:spAutoFit/>
          </a:bodyPr>
          <a:lstStyle/>
          <a:p>
            <a:pPr algn="ctr">
              <a:lnSpc>
                <a:spcPts val="6719"/>
              </a:lnSpc>
              <a:spcBef>
                <a:spcPct val="0"/>
              </a:spcBef>
            </a:pPr>
            <a:r>
              <a:rPr lang="en-US" b="true" sz="6399">
                <a:solidFill>
                  <a:srgbClr val="2B4B82"/>
                </a:solidFill>
                <a:latin typeface="Clear Sans Bold"/>
                <a:ea typeface="Clear Sans Bold"/>
                <a:cs typeface="Clear Sans Bold"/>
                <a:sym typeface="Clear Sans Bold"/>
              </a:rPr>
              <a:t>What does “meaningful consultation” look like in practice? </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F7B4A7"/>
        </a:solidFill>
      </p:bgPr>
    </p:bg>
    <p:spTree>
      <p:nvGrpSpPr>
        <p:cNvPr id="1" name=""/>
        <p:cNvGrpSpPr/>
        <p:nvPr/>
      </p:nvGrpSpPr>
      <p:grpSpPr>
        <a:xfrm>
          <a:off x="0" y="0"/>
          <a:ext cx="0" cy="0"/>
          <a:chOff x="0" y="0"/>
          <a:chExt cx="0" cy="0"/>
        </a:xfrm>
      </p:grpSpPr>
      <p:grpSp>
        <p:nvGrpSpPr>
          <p:cNvPr name="Group 2" id="2"/>
          <p:cNvGrpSpPr/>
          <p:nvPr/>
        </p:nvGrpSpPr>
        <p:grpSpPr>
          <a:xfrm rot="0">
            <a:off x="742650" y="2523897"/>
            <a:ext cx="16802700" cy="6257535"/>
            <a:chOff x="0" y="0"/>
            <a:chExt cx="22403600" cy="8343380"/>
          </a:xfrm>
        </p:grpSpPr>
        <p:sp>
          <p:nvSpPr>
            <p:cNvPr name="TextBox 3" id="3"/>
            <p:cNvSpPr txBox="true"/>
            <p:nvPr/>
          </p:nvSpPr>
          <p:spPr>
            <a:xfrm rot="0">
              <a:off x="0" y="-123825"/>
              <a:ext cx="22403600" cy="7853928"/>
            </a:xfrm>
            <a:prstGeom prst="rect">
              <a:avLst/>
            </a:prstGeom>
          </p:spPr>
          <p:txBody>
            <a:bodyPr anchor="t" rtlCol="false" tIns="0" lIns="0" bIns="0" rIns="0">
              <a:spAutoFit/>
            </a:bodyPr>
            <a:lstStyle/>
            <a:p>
              <a:pPr algn="just" marL="855997" indent="-427999" lvl="1">
                <a:lnSpc>
                  <a:spcPts val="5907"/>
                </a:lnSpc>
                <a:buFont typeface="Arial"/>
                <a:buChar char="•"/>
              </a:pPr>
              <a:r>
                <a:rPr lang="en-US" sz="3964">
                  <a:solidFill>
                    <a:srgbClr val="2B4B82"/>
                  </a:solidFill>
                  <a:latin typeface="Clear Sans"/>
                  <a:ea typeface="Clear Sans"/>
                  <a:cs typeface="Clear Sans"/>
                  <a:sym typeface="Clear Sans"/>
                </a:rPr>
                <a:t>Parents of home-schooled children with disabilities can act as representatives during the consultation process. </a:t>
              </a:r>
              <a:r>
                <a:rPr lang="en-US" sz="3964" i="true">
                  <a:solidFill>
                    <a:srgbClr val="2B4B82"/>
                  </a:solidFill>
                  <a:latin typeface="Clear Sans Italics"/>
                  <a:ea typeface="Clear Sans Italics"/>
                  <a:cs typeface="Clear Sans Italics"/>
                  <a:sym typeface="Clear Sans Italics"/>
                </a:rPr>
                <a:t>Letter to Radziwill </a:t>
              </a:r>
              <a:r>
                <a:rPr lang="en-US" sz="3964">
                  <a:solidFill>
                    <a:srgbClr val="2B4B82"/>
                  </a:solidFill>
                  <a:latin typeface="Clear Sans"/>
                  <a:ea typeface="Clear Sans"/>
                  <a:cs typeface="Clear Sans"/>
                  <a:sym typeface="Clear Sans"/>
                </a:rPr>
                <a:t>(OSEP 2017). </a:t>
              </a:r>
            </a:p>
            <a:p>
              <a:pPr algn="just" marL="855997" indent="-427999" lvl="1">
                <a:lnSpc>
                  <a:spcPts val="5907"/>
                </a:lnSpc>
                <a:buFont typeface="Arial"/>
                <a:buChar char="•"/>
              </a:pPr>
              <a:r>
                <a:rPr lang="en-US" sz="3964">
                  <a:solidFill>
                    <a:srgbClr val="2B4B82"/>
                  </a:solidFill>
                  <a:latin typeface="Clear Sans"/>
                  <a:ea typeface="Clear Sans"/>
                  <a:cs typeface="Clear Sans"/>
                  <a:sym typeface="Clear Sans"/>
                </a:rPr>
                <a:t>Private school officials have standing to file state administrative complaints if a LEA fails to meaningfully and timely consult with the private school. This standing </a:t>
              </a:r>
              <a:r>
                <a:rPr lang="en-US" sz="3964" i="true">
                  <a:solidFill>
                    <a:srgbClr val="2B4B82"/>
                  </a:solidFill>
                  <a:latin typeface="Clear Sans Italics"/>
                  <a:ea typeface="Clear Sans Italics"/>
                  <a:cs typeface="Clear Sans Italics"/>
                  <a:sym typeface="Clear Sans Italics"/>
                </a:rPr>
                <a:t>may</a:t>
              </a:r>
              <a:r>
                <a:rPr lang="en-US" sz="3964">
                  <a:solidFill>
                    <a:srgbClr val="2B4B82"/>
                  </a:solidFill>
                  <a:latin typeface="Clear Sans"/>
                  <a:ea typeface="Clear Sans"/>
                  <a:cs typeface="Clear Sans"/>
                  <a:sym typeface="Clear Sans"/>
                </a:rPr>
                <a:t> be interpreted to extend to representatives of home-school students. </a:t>
              </a:r>
              <a:r>
                <a:rPr lang="en-US" sz="3964" i="true">
                  <a:solidFill>
                    <a:srgbClr val="2B4B82"/>
                  </a:solidFill>
                  <a:latin typeface="Clear Sans Italics"/>
                  <a:ea typeface="Clear Sans Italics"/>
                  <a:cs typeface="Clear Sans Italics"/>
                  <a:sym typeface="Clear Sans Italics"/>
                </a:rPr>
                <a:t>See </a:t>
              </a:r>
              <a:r>
                <a:rPr lang="en-US" sz="3964">
                  <a:solidFill>
                    <a:srgbClr val="2B4B82"/>
                  </a:solidFill>
                  <a:latin typeface="Clear Sans"/>
                  <a:ea typeface="Clear Sans"/>
                  <a:cs typeface="Clear Sans"/>
                  <a:sym typeface="Clear Sans"/>
                </a:rPr>
                <a:t>20 USC 1412(10)(A)(v)(II). </a:t>
              </a:r>
            </a:p>
          </p:txBody>
        </p:sp>
        <p:sp>
          <p:nvSpPr>
            <p:cNvPr name="TextBox 4" id="4"/>
            <p:cNvSpPr txBox="true"/>
            <p:nvPr/>
          </p:nvSpPr>
          <p:spPr>
            <a:xfrm rot="0">
              <a:off x="0" y="8023899"/>
              <a:ext cx="22403600" cy="319481"/>
            </a:xfrm>
            <a:prstGeom prst="rect">
              <a:avLst/>
            </a:prstGeom>
          </p:spPr>
          <p:txBody>
            <a:bodyPr anchor="t" rtlCol="false" tIns="0" lIns="0" bIns="0" rIns="0">
              <a:spAutoFit/>
            </a:bodyPr>
            <a:lstStyle/>
            <a:p>
              <a:pPr algn="l">
                <a:lnSpc>
                  <a:spcPts val="1944"/>
                </a:lnSpc>
              </a:pPr>
            </a:p>
          </p:txBody>
        </p:sp>
      </p:grpSp>
      <p:sp>
        <p:nvSpPr>
          <p:cNvPr name="TextBox 5" id="5"/>
          <p:cNvSpPr txBox="true"/>
          <p:nvPr/>
        </p:nvSpPr>
        <p:spPr>
          <a:xfrm rot="0">
            <a:off x="7906717" y="930659"/>
            <a:ext cx="2474565" cy="883920"/>
          </a:xfrm>
          <a:prstGeom prst="rect">
            <a:avLst/>
          </a:prstGeom>
        </p:spPr>
        <p:txBody>
          <a:bodyPr anchor="t" rtlCol="false" tIns="0" lIns="0" bIns="0" rIns="0">
            <a:spAutoFit/>
          </a:bodyPr>
          <a:lstStyle/>
          <a:p>
            <a:pPr algn="ctr">
              <a:lnSpc>
                <a:spcPts val="6719"/>
              </a:lnSpc>
              <a:spcBef>
                <a:spcPct val="0"/>
              </a:spcBef>
            </a:pPr>
            <a:r>
              <a:rPr lang="en-US" b="true" sz="6399">
                <a:solidFill>
                  <a:srgbClr val="2B4B82"/>
                </a:solidFill>
                <a:latin typeface="Clear Sans Bold"/>
                <a:ea typeface="Clear Sans Bold"/>
                <a:cs typeface="Clear Sans Bold"/>
                <a:sym typeface="Clear Sans Bold"/>
              </a:rPr>
              <a:t>Note...</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6954519" y="4518591"/>
            <a:ext cx="10304781" cy="2539366"/>
          </a:xfrm>
          <a:prstGeom prst="rect">
            <a:avLst/>
          </a:prstGeom>
        </p:spPr>
        <p:txBody>
          <a:bodyPr anchor="t" rtlCol="false" tIns="0" lIns="0" bIns="0" rIns="0">
            <a:spAutoFit/>
          </a:bodyPr>
          <a:lstStyle/>
          <a:p>
            <a:pPr algn="l">
              <a:lnSpc>
                <a:spcPts val="3990"/>
              </a:lnSpc>
            </a:pPr>
            <a:r>
              <a:rPr lang="en-US" b="true" sz="3800" i="true">
                <a:solidFill>
                  <a:srgbClr val="94DDDE"/>
                </a:solidFill>
                <a:latin typeface="Clear Sans Bold Italics"/>
                <a:ea typeface="Clear Sans Bold Italics"/>
                <a:cs typeface="Clear Sans Bold Italics"/>
                <a:sym typeface="Clear Sans Bold Italics"/>
              </a:rPr>
              <a:t>“A non public school shall not  be required to alter its creed, practices, admissions policy, or curriculum in order to accept students whose payment of tuition or fees stems from a refundable tax credit under this section.”</a:t>
            </a:r>
          </a:p>
        </p:txBody>
      </p:sp>
      <p:sp>
        <p:nvSpPr>
          <p:cNvPr name="Freeform 3" id="3"/>
          <p:cNvSpPr/>
          <p:nvPr/>
        </p:nvSpPr>
        <p:spPr>
          <a:xfrm flipH="false" flipV="false" rot="0">
            <a:off x="4610774" y="1441513"/>
            <a:ext cx="2645731" cy="1625922"/>
          </a:xfrm>
          <a:custGeom>
            <a:avLst/>
            <a:gdLst/>
            <a:ahLst/>
            <a:cxnLst/>
            <a:rect r="r" b="b" t="t" l="l"/>
            <a:pathLst>
              <a:path h="1625922" w="2645731">
                <a:moveTo>
                  <a:pt x="0" y="0"/>
                </a:moveTo>
                <a:lnTo>
                  <a:pt x="2645731" y="0"/>
                </a:lnTo>
                <a:lnTo>
                  <a:pt x="2645731" y="1625922"/>
                </a:lnTo>
                <a:lnTo>
                  <a:pt x="0" y="16259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879313" y="5316566"/>
            <a:ext cx="5758626" cy="4114800"/>
          </a:xfrm>
          <a:custGeom>
            <a:avLst/>
            <a:gdLst/>
            <a:ahLst/>
            <a:cxnLst/>
            <a:rect r="r" b="b" t="t" l="l"/>
            <a:pathLst>
              <a:path h="4114800" w="5758626">
                <a:moveTo>
                  <a:pt x="0" y="0"/>
                </a:moveTo>
                <a:lnTo>
                  <a:pt x="5758626" y="0"/>
                </a:lnTo>
                <a:lnTo>
                  <a:pt x="575862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340312" y="-1788377"/>
            <a:ext cx="1491622" cy="3229890"/>
          </a:xfrm>
          <a:custGeom>
            <a:avLst/>
            <a:gdLst/>
            <a:ahLst/>
            <a:cxnLst/>
            <a:rect r="r" b="b" t="t" l="l"/>
            <a:pathLst>
              <a:path h="3229890" w="1491622">
                <a:moveTo>
                  <a:pt x="0" y="0"/>
                </a:moveTo>
                <a:lnTo>
                  <a:pt x="1491622" y="0"/>
                </a:lnTo>
                <a:lnTo>
                  <a:pt x="1491622" y="3229890"/>
                </a:lnTo>
                <a:lnTo>
                  <a:pt x="0" y="32298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8242167" y="-1536821"/>
            <a:ext cx="3748344" cy="3073642"/>
          </a:xfrm>
          <a:custGeom>
            <a:avLst/>
            <a:gdLst/>
            <a:ahLst/>
            <a:cxnLst/>
            <a:rect r="r" b="b" t="t" l="l"/>
            <a:pathLst>
              <a:path h="3073642" w="3748344">
                <a:moveTo>
                  <a:pt x="0" y="0"/>
                </a:moveTo>
                <a:lnTo>
                  <a:pt x="3748345" y="0"/>
                </a:lnTo>
                <a:lnTo>
                  <a:pt x="3748345" y="3073642"/>
                </a:lnTo>
                <a:lnTo>
                  <a:pt x="0" y="307364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566643" y="-2441088"/>
            <a:ext cx="4317873" cy="5892879"/>
          </a:xfrm>
          <a:custGeom>
            <a:avLst/>
            <a:gdLst/>
            <a:ahLst/>
            <a:cxnLst/>
            <a:rect r="r" b="b" t="t" l="l"/>
            <a:pathLst>
              <a:path h="5892879" w="4317873">
                <a:moveTo>
                  <a:pt x="0" y="0"/>
                </a:moveTo>
                <a:lnTo>
                  <a:pt x="4317873" y="0"/>
                </a:lnTo>
                <a:lnTo>
                  <a:pt x="4317873" y="5892879"/>
                </a:lnTo>
                <a:lnTo>
                  <a:pt x="0" y="58928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true" flipV="false" rot="0">
            <a:off x="1742874" y="3067435"/>
            <a:ext cx="4597438" cy="2842053"/>
          </a:xfrm>
          <a:custGeom>
            <a:avLst/>
            <a:gdLst/>
            <a:ahLst/>
            <a:cxnLst/>
            <a:rect r="r" b="b" t="t" l="l"/>
            <a:pathLst>
              <a:path h="2842053" w="4597438">
                <a:moveTo>
                  <a:pt x="4597438" y="0"/>
                </a:moveTo>
                <a:lnTo>
                  <a:pt x="0" y="0"/>
                </a:lnTo>
                <a:lnTo>
                  <a:pt x="0" y="2842053"/>
                </a:lnTo>
                <a:lnTo>
                  <a:pt x="4597438" y="2842053"/>
                </a:lnTo>
                <a:lnTo>
                  <a:pt x="4597438"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p:cSld>
    <p:bg>
      <p:bgPr>
        <a:solidFill>
          <a:srgbClr val="2B4B82"/>
        </a:solidFill>
      </p:bgPr>
    </p:bg>
    <p:spTree>
      <p:nvGrpSpPr>
        <p:cNvPr id="1" name=""/>
        <p:cNvGrpSpPr/>
        <p:nvPr/>
      </p:nvGrpSpPr>
      <p:grpSpPr>
        <a:xfrm>
          <a:off x="0" y="0"/>
          <a:ext cx="0" cy="0"/>
          <a:chOff x="0" y="0"/>
          <a:chExt cx="0" cy="0"/>
        </a:xfrm>
      </p:grpSpPr>
      <p:grpSp>
        <p:nvGrpSpPr>
          <p:cNvPr name="Group 2" id="2"/>
          <p:cNvGrpSpPr/>
          <p:nvPr/>
        </p:nvGrpSpPr>
        <p:grpSpPr>
          <a:xfrm rot="0">
            <a:off x="2020954" y="1028700"/>
            <a:ext cx="13957751" cy="2488492"/>
            <a:chOff x="0" y="0"/>
            <a:chExt cx="18610335" cy="3317989"/>
          </a:xfrm>
        </p:grpSpPr>
        <p:sp>
          <p:nvSpPr>
            <p:cNvPr name="TextBox 3" id="3"/>
            <p:cNvSpPr txBox="true"/>
            <p:nvPr/>
          </p:nvSpPr>
          <p:spPr>
            <a:xfrm rot="0">
              <a:off x="0" y="85725"/>
              <a:ext cx="18610335" cy="1207135"/>
            </a:xfrm>
            <a:prstGeom prst="rect">
              <a:avLst/>
            </a:prstGeom>
          </p:spPr>
          <p:txBody>
            <a:bodyPr anchor="t" rtlCol="false" tIns="0" lIns="0" bIns="0" rIns="0">
              <a:spAutoFit/>
            </a:bodyPr>
            <a:lstStyle/>
            <a:p>
              <a:pPr algn="ctr">
                <a:lnSpc>
                  <a:spcPts val="6719"/>
                </a:lnSpc>
              </a:pPr>
              <a:r>
                <a:rPr lang="en-US" b="true" sz="6399">
                  <a:solidFill>
                    <a:srgbClr val="F7B4A7"/>
                  </a:solidFill>
                  <a:latin typeface="Clear Sans Bold"/>
                  <a:ea typeface="Clear Sans Bold"/>
                  <a:cs typeface="Clear Sans Bold"/>
                  <a:sym typeface="Clear Sans Bold"/>
                </a:rPr>
                <a:t>Enrollment Considerations  </a:t>
              </a:r>
            </a:p>
          </p:txBody>
        </p:sp>
        <p:sp>
          <p:nvSpPr>
            <p:cNvPr name="TextBox 4" id="4"/>
            <p:cNvSpPr txBox="true"/>
            <p:nvPr/>
          </p:nvSpPr>
          <p:spPr>
            <a:xfrm rot="0">
              <a:off x="0" y="1715721"/>
              <a:ext cx="18094733" cy="644737"/>
            </a:xfrm>
            <a:prstGeom prst="rect">
              <a:avLst/>
            </a:prstGeom>
          </p:spPr>
          <p:txBody>
            <a:bodyPr anchor="t" rtlCol="false" tIns="0" lIns="0" bIns="0" rIns="0">
              <a:spAutoFit/>
            </a:bodyPr>
            <a:lstStyle/>
            <a:p>
              <a:pPr algn="l">
                <a:lnSpc>
                  <a:spcPts val="4060"/>
                </a:lnSpc>
              </a:pPr>
            </a:p>
          </p:txBody>
        </p:sp>
        <p:sp>
          <p:nvSpPr>
            <p:cNvPr name="TextBox 5" id="5"/>
            <p:cNvSpPr txBox="true"/>
            <p:nvPr/>
          </p:nvSpPr>
          <p:spPr>
            <a:xfrm rot="0">
              <a:off x="0" y="2792844"/>
              <a:ext cx="14815873" cy="525145"/>
            </a:xfrm>
            <a:prstGeom prst="rect">
              <a:avLst/>
            </a:prstGeom>
          </p:spPr>
          <p:txBody>
            <a:bodyPr anchor="t" rtlCol="false" tIns="0" lIns="0" bIns="0" rIns="0">
              <a:spAutoFit/>
            </a:bodyPr>
            <a:lstStyle/>
            <a:p>
              <a:pPr algn="l">
                <a:lnSpc>
                  <a:spcPts val="3359"/>
                </a:lnSpc>
              </a:pPr>
            </a:p>
          </p:txBody>
        </p:sp>
      </p:grpSp>
      <p:sp>
        <p:nvSpPr>
          <p:cNvPr name="TextBox 6" id="6"/>
          <p:cNvSpPr txBox="true"/>
          <p:nvPr/>
        </p:nvSpPr>
        <p:spPr>
          <a:xfrm rot="0">
            <a:off x="1160046" y="2553255"/>
            <a:ext cx="16099254" cy="9144774"/>
          </a:xfrm>
          <a:prstGeom prst="rect">
            <a:avLst/>
          </a:prstGeom>
        </p:spPr>
        <p:txBody>
          <a:bodyPr anchor="t" rtlCol="false" tIns="0" lIns="0" bIns="0" rIns="0">
            <a:spAutoFit/>
          </a:bodyPr>
          <a:lstStyle/>
          <a:p>
            <a:pPr algn="just" marL="803046" indent="-401523" lvl="1">
              <a:lnSpc>
                <a:spcPts val="5207"/>
              </a:lnSpc>
              <a:buFont typeface="Arial"/>
              <a:buChar char="•"/>
            </a:pPr>
            <a:r>
              <a:rPr lang="en-US" sz="3719">
                <a:solidFill>
                  <a:srgbClr val="FFFFFF"/>
                </a:solidFill>
                <a:latin typeface="Clear Sans"/>
                <a:ea typeface="Clear Sans"/>
                <a:cs typeface="Clear Sans"/>
                <a:sym typeface="Clear Sans"/>
              </a:rPr>
              <a:t>An LEA is obligated under most circumstances to offer </a:t>
            </a:r>
            <a:r>
              <a:rPr lang="en-US" sz="3719" u="sng">
                <a:solidFill>
                  <a:srgbClr val="FFFFFF"/>
                </a:solidFill>
                <a:latin typeface="Clear Sans"/>
                <a:ea typeface="Clear Sans"/>
                <a:cs typeface="Clear Sans"/>
                <a:sym typeface="Clear Sans"/>
              </a:rPr>
              <a:t>all</a:t>
            </a:r>
            <a:r>
              <a:rPr lang="en-US" sz="3719">
                <a:solidFill>
                  <a:srgbClr val="FFFFFF"/>
                </a:solidFill>
                <a:latin typeface="Clear Sans"/>
                <a:ea typeface="Clear Sans"/>
                <a:cs typeface="Clear Sans"/>
                <a:sym typeface="Clear Sans"/>
              </a:rPr>
              <a:t> students with disabilities with FAPE, regardless of enrollment status.</a:t>
            </a:r>
          </a:p>
          <a:p>
            <a:pPr algn="just" marL="803046" indent="-401523" lvl="1">
              <a:lnSpc>
                <a:spcPts val="5207"/>
              </a:lnSpc>
              <a:buFont typeface="Arial"/>
              <a:buChar char="•"/>
            </a:pPr>
            <a:r>
              <a:rPr lang="en-US" sz="3719">
                <a:solidFill>
                  <a:srgbClr val="FFFFFF"/>
                </a:solidFill>
                <a:latin typeface="Clear Sans"/>
                <a:ea typeface="Clear Sans"/>
                <a:cs typeface="Clear Sans"/>
                <a:sym typeface="Clear Sans"/>
              </a:rPr>
              <a:t>Districts </a:t>
            </a:r>
            <a:r>
              <a:rPr lang="en-US" sz="3719" i="true">
                <a:solidFill>
                  <a:srgbClr val="FFFFFF"/>
                </a:solidFill>
                <a:latin typeface="Clear Sans Italics"/>
                <a:ea typeface="Clear Sans Italics"/>
                <a:cs typeface="Clear Sans Italics"/>
                <a:sym typeface="Clear Sans Italics"/>
              </a:rPr>
              <a:t>likely </a:t>
            </a:r>
            <a:r>
              <a:rPr lang="en-US" sz="3719">
                <a:solidFill>
                  <a:srgbClr val="FFFFFF"/>
                </a:solidFill>
                <a:latin typeface="Clear Sans"/>
                <a:ea typeface="Clear Sans"/>
                <a:cs typeface="Clear Sans"/>
                <a:sym typeface="Clear Sans"/>
              </a:rPr>
              <a:t>will not be allowed to claim the student as dually or jointly-enrolled or place any similar reporting or enrollment requirements on students who claim the tax credit.*</a:t>
            </a:r>
          </a:p>
          <a:p>
            <a:pPr algn="just">
              <a:lnSpc>
                <a:spcPts val="5207"/>
              </a:lnSpc>
            </a:pPr>
          </a:p>
          <a:p>
            <a:pPr algn="just">
              <a:lnSpc>
                <a:spcPts val="5207"/>
              </a:lnSpc>
            </a:pPr>
          </a:p>
          <a:p>
            <a:pPr algn="just">
              <a:lnSpc>
                <a:spcPts val="5207"/>
              </a:lnSpc>
            </a:pPr>
          </a:p>
          <a:p>
            <a:pPr algn="just">
              <a:lnSpc>
                <a:spcPts val="5207"/>
              </a:lnSpc>
            </a:pPr>
          </a:p>
          <a:p>
            <a:pPr algn="just">
              <a:lnSpc>
                <a:spcPts val="3408"/>
              </a:lnSpc>
            </a:pPr>
            <a:r>
              <a:rPr lang="en-US" sz="2434">
                <a:solidFill>
                  <a:srgbClr val="FFFFFF"/>
                </a:solidFill>
                <a:latin typeface="Clear Sans"/>
                <a:ea typeface="Clear Sans"/>
                <a:cs typeface="Clear Sans"/>
                <a:sym typeface="Clear Sans"/>
              </a:rPr>
              <a:t>*School Choice precludes part-time or full-time enrolled students from claiming the credit. It does not address whether or not a district can consider a student to be enrolled for the limited purpose of state funding. </a:t>
            </a:r>
            <a:r>
              <a:rPr lang="en-US" sz="2434" i="true">
                <a:solidFill>
                  <a:srgbClr val="FFFFFF"/>
                </a:solidFill>
                <a:latin typeface="Clear Sans Italics"/>
                <a:ea typeface="Clear Sans Italics"/>
                <a:cs typeface="Clear Sans Italics"/>
                <a:sym typeface="Clear Sans Italics"/>
              </a:rPr>
              <a:t>See </a:t>
            </a:r>
            <a:r>
              <a:rPr lang="en-US" sz="2434">
                <a:solidFill>
                  <a:srgbClr val="FFFFFF"/>
                </a:solidFill>
                <a:latin typeface="Clear Sans"/>
                <a:ea typeface="Clear Sans"/>
                <a:cs typeface="Clear Sans"/>
                <a:sym typeface="Clear Sans"/>
              </a:rPr>
              <a:t>I.C. s. 33-203(3). </a:t>
            </a:r>
          </a:p>
          <a:p>
            <a:pPr algn="just">
              <a:lnSpc>
                <a:spcPts val="5207"/>
              </a:lnSpc>
            </a:pPr>
          </a:p>
          <a:p>
            <a:pPr algn="just">
              <a:lnSpc>
                <a:spcPts val="5207"/>
              </a:lnSpc>
            </a:pPr>
            <a:r>
              <a:rPr lang="en-US" sz="3719">
                <a:solidFill>
                  <a:srgbClr val="FFFFFF"/>
                </a:solidFill>
                <a:latin typeface="Clear Sans"/>
                <a:ea typeface="Clear Sans"/>
                <a:cs typeface="Clear Sans"/>
                <a:sym typeface="Clear Sans"/>
              </a:rPr>
              <a:t> </a:t>
            </a:r>
          </a:p>
          <a:p>
            <a:pPr algn="just">
              <a:lnSpc>
                <a:spcPts val="5207"/>
              </a:lnSpc>
            </a:pP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356470" y="1506673"/>
            <a:ext cx="9976404" cy="3276600"/>
          </a:xfrm>
          <a:prstGeom prst="rect">
            <a:avLst/>
          </a:prstGeom>
        </p:spPr>
        <p:txBody>
          <a:bodyPr anchor="t" rtlCol="false" tIns="0" lIns="0" bIns="0" rIns="0">
            <a:spAutoFit/>
          </a:bodyPr>
          <a:lstStyle/>
          <a:p>
            <a:pPr algn="l">
              <a:lnSpc>
                <a:spcPts val="6480"/>
              </a:lnSpc>
            </a:pPr>
            <a:r>
              <a:rPr lang="en-US" sz="5400" b="true">
                <a:solidFill>
                  <a:srgbClr val="94DDDE"/>
                </a:solidFill>
                <a:latin typeface="Clear Sans Bold"/>
                <a:ea typeface="Clear Sans Bold"/>
                <a:cs typeface="Clear Sans Bold"/>
                <a:sym typeface="Clear Sans Bold"/>
              </a:rPr>
              <a:t>Q: Can the District refuse to provide services to a student who benefits from the tax credit?</a:t>
            </a:r>
          </a:p>
        </p:txBody>
      </p:sp>
      <p:sp>
        <p:nvSpPr>
          <p:cNvPr name="Freeform 3" id="3"/>
          <p:cNvSpPr/>
          <p:nvPr/>
        </p:nvSpPr>
        <p:spPr>
          <a:xfrm flipH="false" flipV="false" rot="0">
            <a:off x="13971736" y="1329811"/>
            <a:ext cx="3662625" cy="5642699"/>
          </a:xfrm>
          <a:custGeom>
            <a:avLst/>
            <a:gdLst/>
            <a:ahLst/>
            <a:cxnLst/>
            <a:rect r="r" b="b" t="t" l="l"/>
            <a:pathLst>
              <a:path h="5642699" w="3662625">
                <a:moveTo>
                  <a:pt x="0" y="0"/>
                </a:moveTo>
                <a:lnTo>
                  <a:pt x="3662624" y="0"/>
                </a:lnTo>
                <a:lnTo>
                  <a:pt x="3662624" y="5642699"/>
                </a:lnTo>
                <a:lnTo>
                  <a:pt x="0" y="56426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28427" y="7023345"/>
            <a:ext cx="13615265" cy="819150"/>
          </a:xfrm>
          <a:prstGeom prst="rect">
            <a:avLst/>
          </a:prstGeom>
        </p:spPr>
        <p:txBody>
          <a:bodyPr anchor="t" rtlCol="false" tIns="0" lIns="0" bIns="0" rIns="0">
            <a:spAutoFit/>
          </a:bodyPr>
          <a:lstStyle/>
          <a:p>
            <a:pPr algn="l">
              <a:lnSpc>
                <a:spcPts val="6480"/>
              </a:lnSpc>
            </a:pPr>
            <a:r>
              <a:rPr lang="en-US" sz="5400" b="true">
                <a:solidFill>
                  <a:srgbClr val="F7B4A7"/>
                </a:solidFill>
                <a:latin typeface="Clear Sans Bold"/>
                <a:ea typeface="Clear Sans Bold"/>
                <a:cs typeface="Clear Sans Bold"/>
                <a:sym typeface="Clear Sans Bold"/>
              </a:rPr>
              <a:t>A: No, in most circumstances. </a:t>
            </a:r>
          </a:p>
        </p:txBody>
      </p:sp>
    </p:spTree>
  </p:cSld>
  <p:clrMapOvr>
    <a:masterClrMapping/>
  </p:clrMapOvr>
</p:sld>
</file>

<file path=ppt/slides/slide29.xml><?xml version="1.0" encoding="utf-8"?>
<p:sld xmlns:p="http://schemas.openxmlformats.org/presentationml/2006/main" xmlns:a="http://schemas.openxmlformats.org/drawingml/2006/main">
  <p:cSld>
    <p:bg>
      <p:bgPr>
        <a:solidFill>
          <a:srgbClr val="F7B4A7"/>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505950" y="1966876"/>
          <a:ext cx="5337394" cy="7765543"/>
        </p:xfrm>
        <a:graphic>
          <a:graphicData uri="http://schemas.openxmlformats.org/drawingml/2006/table">
            <a:tbl>
              <a:tblPr/>
              <a:tblGrid>
                <a:gridCol w="3688223"/>
              </a:tblGrid>
              <a:tr h="1008078">
                <a:tc>
                  <a:txBody>
                    <a:bodyPr anchor="t" rtlCol="false"/>
                    <a:lstStyle/>
                    <a:p>
                      <a:pPr algn="ctr">
                        <a:lnSpc>
                          <a:spcPts val="2800"/>
                        </a:lnSpc>
                        <a:defRPr/>
                      </a:pPr>
                      <a:r>
                        <a:rPr lang="en-US" b="true" sz="2000">
                          <a:solidFill>
                            <a:srgbClr val="FEFEFE"/>
                          </a:solidFill>
                          <a:latin typeface="Clear Sans Medium"/>
                          <a:ea typeface="Clear Sans Medium"/>
                          <a:cs typeface="Clear Sans Medium"/>
                          <a:sym typeface="Clear Sans Medium"/>
                        </a:rPr>
                        <a:t>CHILD FIND, GENERALLY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2B4B82"/>
                    </a:solidFill>
                  </a:tcPr>
                </a:tc>
              </a:tr>
              <a:tr h="1349154">
                <a:tc>
                  <a:txBody>
                    <a:bodyPr anchor="t" rtlCol="false"/>
                    <a:lstStyle/>
                    <a:p>
                      <a:pPr algn="ctr">
                        <a:lnSpc>
                          <a:spcPts val="2240"/>
                        </a:lnSpc>
                        <a:defRPr/>
                      </a:pPr>
                      <a:r>
                        <a:rPr lang="en-US" sz="1600">
                          <a:solidFill>
                            <a:srgbClr val="2B4B82"/>
                          </a:solidFill>
                          <a:latin typeface="Clear Sans"/>
                          <a:ea typeface="Clear Sans"/>
                          <a:cs typeface="Clear Sans"/>
                          <a:sym typeface="Clear Sans"/>
                        </a:rPr>
                        <a:t>If the district is the responsible LEA, it must locate, identify, and evaluate all students in its jurisdiction regardless of enrollment.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EFEFE"/>
                    </a:solidFill>
                  </a:tcPr>
                </a:tc>
              </a:tr>
              <a:tr h="1640131">
                <a:tc>
                  <a:txBody>
                    <a:bodyPr anchor="t" rtlCol="false"/>
                    <a:lstStyle/>
                    <a:p>
                      <a:pPr algn="ctr">
                        <a:lnSpc>
                          <a:spcPts val="2240"/>
                        </a:lnSpc>
                        <a:defRPr/>
                      </a:pPr>
                      <a:r>
                        <a:rPr lang="en-US" sz="1600">
                          <a:solidFill>
                            <a:srgbClr val="2B4B82"/>
                          </a:solidFill>
                          <a:latin typeface="Clear Sans"/>
                          <a:ea typeface="Clear Sans"/>
                          <a:cs typeface="Clear Sans"/>
                          <a:sym typeface="Clear Sans"/>
                        </a:rPr>
                        <a:t>Consider whether the district would have to modify attendance or academic requirements for non-special education reasons.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EFEFE"/>
                    </a:solidFill>
                  </a:tcPr>
                </a:tc>
              </a:tr>
              <a:tr h="1569802">
                <a:tc>
                  <a:txBody>
                    <a:bodyPr anchor="t" rtlCol="false"/>
                    <a:lstStyle/>
                    <a:p>
                      <a:pPr algn="ctr">
                        <a:lnSpc>
                          <a:spcPts val="2239"/>
                        </a:lnSpc>
                        <a:defRPr/>
                      </a:pPr>
                      <a:r>
                        <a:rPr lang="en-US" sz="1599">
                          <a:solidFill>
                            <a:srgbClr val="2B4B82"/>
                          </a:solidFill>
                          <a:latin typeface="Clear Sans"/>
                          <a:ea typeface="Clear Sans"/>
                          <a:cs typeface="Clear Sans"/>
                          <a:sym typeface="Clear Sans"/>
                        </a:rPr>
                        <a:t>Nothing in the School Choice law or the IDEA requires the District to lower academic standards or give into parental preferences that may jeopardize the district’s ability to provide FAPE.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EFEFE"/>
                    </a:solidFill>
                  </a:tcPr>
                </a:tc>
              </a:tr>
              <a:tr h="2198378">
                <a:tc>
                  <a:txBody>
                    <a:bodyPr anchor="t" rtlCol="false"/>
                    <a:lstStyle/>
                    <a:p>
                      <a:pPr algn="ctr">
                        <a:lnSpc>
                          <a:spcPts val="2240"/>
                        </a:lnSpc>
                        <a:defRPr/>
                      </a:pPr>
                      <a:r>
                        <a:rPr lang="en-US" sz="1600">
                          <a:solidFill>
                            <a:srgbClr val="2B4B82"/>
                          </a:solidFill>
                          <a:latin typeface="Clear Sans"/>
                          <a:ea typeface="Clear Sans"/>
                          <a:cs typeface="Clear Sans"/>
                          <a:sym typeface="Clear Sans"/>
                        </a:rPr>
                        <a:t>Document the district’s decision-making via PWN and explain the consideration of parental input and reasons for denying or granting parental requests.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EFEFE"/>
                    </a:solidFill>
                  </a:tcPr>
                </a:tc>
              </a:tr>
            </a:tbl>
          </a:graphicData>
        </a:graphic>
      </p:graphicFrame>
      <p:graphicFrame>
        <p:nvGraphicFramePr>
          <p:cNvPr name="Table 3" id="3"/>
          <p:cNvGraphicFramePr>
            <a:graphicFrameLocks noGrp="true"/>
          </p:cNvGraphicFramePr>
          <p:nvPr/>
        </p:nvGraphicFramePr>
        <p:xfrm>
          <a:off x="5843344" y="1966876"/>
          <a:ext cx="5392493" cy="7765543"/>
        </p:xfrm>
        <a:graphic>
          <a:graphicData uri="http://schemas.openxmlformats.org/drawingml/2006/table">
            <a:tbl>
              <a:tblPr/>
              <a:tblGrid>
                <a:gridCol w="3967724"/>
              </a:tblGrid>
              <a:tr h="1024200">
                <a:tc>
                  <a:txBody>
                    <a:bodyPr anchor="t" rtlCol="false"/>
                    <a:lstStyle/>
                    <a:p>
                      <a:pPr algn="ctr">
                        <a:lnSpc>
                          <a:spcPts val="2800"/>
                        </a:lnSpc>
                        <a:defRPr/>
                      </a:pPr>
                      <a:r>
                        <a:rPr lang="en-US" b="true" sz="2000">
                          <a:solidFill>
                            <a:srgbClr val="FEFEFE"/>
                          </a:solidFill>
                          <a:latin typeface="Clear Sans Medium"/>
                          <a:ea typeface="Clear Sans Medium"/>
                          <a:cs typeface="Clear Sans Medium"/>
                          <a:sym typeface="Clear Sans Medium"/>
                        </a:rPr>
                        <a:t>STUDENT TAKING UP TO 2 CREDITS</a:t>
                      </a:r>
                      <a:r>
                        <a:rPr lang="en-US" sz="2000" b="true">
                          <a:solidFill>
                            <a:srgbClr val="FEFEFE"/>
                          </a:solidFill>
                          <a:latin typeface="Clear Sans Medium"/>
                          <a:ea typeface="Clear Sans Medium"/>
                          <a:cs typeface="Clear Sans Medium"/>
                          <a:sym typeface="Clear Sans Medium"/>
                        </a:rPr>
                        <a: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2B4B82"/>
                    </a:solidFill>
                  </a:tcPr>
                </a:tc>
              </a:tr>
              <a:tr h="1339602">
                <a:tc>
                  <a:txBody>
                    <a:bodyPr anchor="t" rtlCol="false"/>
                    <a:lstStyle/>
                    <a:p>
                      <a:pPr algn="ctr">
                        <a:lnSpc>
                          <a:spcPts val="2240"/>
                        </a:lnSpc>
                        <a:defRPr/>
                      </a:pPr>
                      <a:r>
                        <a:rPr lang="en-US" sz="1600">
                          <a:solidFill>
                            <a:srgbClr val="2B4B82"/>
                          </a:solidFill>
                          <a:latin typeface="Clear Sans"/>
                          <a:ea typeface="Clear Sans"/>
                          <a:cs typeface="Clear Sans"/>
                          <a:sym typeface="Clear Sans"/>
                        </a:rPr>
                        <a:t>Legislative comments indicate that students can claim both the tax credit and can take up to two credits from public schools per year.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EFEFE"/>
                    </a:solidFill>
                  </a:tcPr>
                </a:tc>
              </a:tr>
              <a:tr h="1630925">
                <a:tc>
                  <a:txBody>
                    <a:bodyPr anchor="t" rtlCol="false"/>
                    <a:lstStyle/>
                    <a:p>
                      <a:pPr algn="ctr">
                        <a:lnSpc>
                          <a:spcPts val="2240"/>
                        </a:lnSpc>
                        <a:defRPr/>
                      </a:pPr>
                      <a:r>
                        <a:rPr lang="en-US" sz="1600">
                          <a:solidFill>
                            <a:srgbClr val="2B4B82"/>
                          </a:solidFill>
                          <a:latin typeface="Clear Sans"/>
                          <a:ea typeface="Clear Sans"/>
                          <a:cs typeface="Clear Sans"/>
                          <a:sym typeface="Clear Sans"/>
                        </a:rPr>
                        <a:t>Consider whether these two credits are part of the district’s offer of FAPE.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EFEFE"/>
                    </a:solidFill>
                  </a:tcPr>
                </a:tc>
              </a:tr>
              <a:tr h="1292215">
                <a:tc>
                  <a:txBody>
                    <a:bodyPr anchor="t" rtlCol="false"/>
                    <a:lstStyle/>
                    <a:p>
                      <a:pPr algn="ctr">
                        <a:lnSpc>
                          <a:spcPts val="2240"/>
                        </a:lnSpc>
                        <a:defRPr/>
                      </a:pPr>
                      <a:r>
                        <a:rPr lang="en-US" sz="1600">
                          <a:solidFill>
                            <a:srgbClr val="2B4B82"/>
                          </a:solidFill>
                          <a:latin typeface="Clear Sans"/>
                          <a:ea typeface="Clear Sans"/>
                          <a:cs typeface="Clear Sans"/>
                          <a:sym typeface="Clear Sans"/>
                        </a:rPr>
                        <a:t>Not part of an offer of FAPE: the district is not necessarily  obligated to allow the privately placed, unenrolled student access to classes.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EFEFE"/>
                    </a:solidFill>
                  </a:tcPr>
                </a:tc>
              </a:tr>
              <a:tr h="2478602">
                <a:tc>
                  <a:txBody>
                    <a:bodyPr anchor="t" rtlCol="false"/>
                    <a:lstStyle/>
                    <a:p>
                      <a:pPr algn="ctr">
                        <a:lnSpc>
                          <a:spcPts val="2240"/>
                        </a:lnSpc>
                        <a:defRPr/>
                      </a:pPr>
                      <a:r>
                        <a:rPr lang="en-US" sz="1600">
                          <a:solidFill>
                            <a:srgbClr val="2B4B82"/>
                          </a:solidFill>
                          <a:latin typeface="Clear Sans"/>
                          <a:ea typeface="Clear Sans"/>
                          <a:cs typeface="Clear Sans"/>
                          <a:sym typeface="Clear Sans"/>
                        </a:rPr>
                        <a:t>Yes, part of an offer of FAPE: the district is obligated to offer and provide the student with access to the classes.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EFEFE"/>
                    </a:solidFill>
                  </a:tcPr>
                </a:tc>
              </a:tr>
            </a:tbl>
          </a:graphicData>
        </a:graphic>
      </p:graphicFrame>
      <p:graphicFrame>
        <p:nvGraphicFramePr>
          <p:cNvPr name="Table 4" id="4"/>
          <p:cNvGraphicFramePr>
            <a:graphicFrameLocks noGrp="true"/>
          </p:cNvGraphicFramePr>
          <p:nvPr/>
        </p:nvGraphicFramePr>
        <p:xfrm>
          <a:off x="11235837" y="1966876"/>
          <a:ext cx="5545811" cy="7771272"/>
        </p:xfrm>
        <a:graphic>
          <a:graphicData uri="http://schemas.openxmlformats.org/drawingml/2006/table">
            <a:tbl>
              <a:tblPr/>
              <a:tblGrid>
                <a:gridCol w="4197376"/>
              </a:tblGrid>
              <a:tr h="1024754">
                <a:tc>
                  <a:txBody>
                    <a:bodyPr anchor="t" rtlCol="false"/>
                    <a:lstStyle/>
                    <a:p>
                      <a:pPr algn="ctr">
                        <a:lnSpc>
                          <a:spcPts val="2800"/>
                        </a:lnSpc>
                        <a:defRPr/>
                      </a:pPr>
                      <a:r>
                        <a:rPr lang="en-US" b="true" sz="2000">
                          <a:solidFill>
                            <a:srgbClr val="FEFEFE"/>
                          </a:solidFill>
                          <a:latin typeface="Clear Sans Medium"/>
                          <a:ea typeface="Clear Sans Medium"/>
                          <a:cs typeface="Clear Sans Medium"/>
                          <a:sym typeface="Clear Sans Medium"/>
                        </a:rPr>
                        <a:t>STUDENTS TAKING MORE THAN 2 CREDITS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2B4B82"/>
                    </a:solidFill>
                  </a:tcPr>
                </a:tc>
              </a:tr>
              <a:tr h="1307618">
                <a:tc>
                  <a:txBody>
                    <a:bodyPr anchor="t" rtlCol="false"/>
                    <a:lstStyle/>
                    <a:p>
                      <a:pPr algn="ctr">
                        <a:lnSpc>
                          <a:spcPts val="2240"/>
                        </a:lnSpc>
                        <a:defRPr/>
                      </a:pPr>
                      <a:r>
                        <a:rPr lang="en-US" sz="1600">
                          <a:solidFill>
                            <a:srgbClr val="2B4B82"/>
                          </a:solidFill>
                          <a:latin typeface="Clear Sans"/>
                          <a:ea typeface="Clear Sans"/>
                          <a:cs typeface="Clear Sans"/>
                          <a:sym typeface="Clear Sans"/>
                        </a:rPr>
                        <a:t>Students </a:t>
                      </a:r>
                      <a:r>
                        <a:rPr lang="en-US" sz="1600" i="true">
                          <a:solidFill>
                            <a:srgbClr val="2B4B82"/>
                          </a:solidFill>
                          <a:latin typeface="Clear Sans Italics"/>
                          <a:ea typeface="Clear Sans Italics"/>
                          <a:cs typeface="Clear Sans Italics"/>
                          <a:sym typeface="Clear Sans Italics"/>
                        </a:rPr>
                        <a:t>may</a:t>
                      </a:r>
                      <a:r>
                        <a:rPr lang="en-US" sz="1600">
                          <a:solidFill>
                            <a:srgbClr val="2B4B82"/>
                          </a:solidFill>
                          <a:latin typeface="Clear Sans"/>
                          <a:ea typeface="Clear Sans"/>
                          <a:cs typeface="Clear Sans"/>
                          <a:sym typeface="Clear Sans"/>
                        </a:rPr>
                        <a:t> be considered dually-enrolled and would not be eligible for both the tax credit and public school services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EFEFE"/>
                    </a:solidFill>
                  </a:tcPr>
                </a:tc>
              </a:tr>
              <a:tr h="1649287">
                <a:tc>
                  <a:txBody>
                    <a:bodyPr anchor="t" rtlCol="false"/>
                    <a:lstStyle/>
                    <a:p>
                      <a:pPr algn="ctr">
                        <a:lnSpc>
                          <a:spcPts val="2240"/>
                        </a:lnSpc>
                        <a:defRPr/>
                      </a:pPr>
                      <a:r>
                        <a:rPr lang="en-US" sz="1600">
                          <a:solidFill>
                            <a:srgbClr val="2B4B82"/>
                          </a:solidFill>
                          <a:latin typeface="Clear Sans"/>
                          <a:ea typeface="Clear Sans"/>
                          <a:cs typeface="Clear Sans"/>
                          <a:sym typeface="Clear Sans"/>
                        </a:rPr>
                        <a:t>Consider whether the credits count towards the district’s offer of FAPE.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EFEFE"/>
                    </a:solidFill>
                  </a:tcPr>
                </a:tc>
              </a:tr>
              <a:tr h="1624360">
                <a:tc>
                  <a:txBody>
                    <a:bodyPr anchor="t" rtlCol="false"/>
                    <a:lstStyle/>
                    <a:p>
                      <a:pPr algn="ctr">
                        <a:lnSpc>
                          <a:spcPts val="2240"/>
                        </a:lnSpc>
                        <a:defRPr/>
                      </a:pPr>
                      <a:r>
                        <a:rPr lang="en-US" sz="1600">
                          <a:solidFill>
                            <a:srgbClr val="2B4B82"/>
                          </a:solidFill>
                          <a:latin typeface="Clear Sans"/>
                          <a:ea typeface="Clear Sans"/>
                          <a:cs typeface="Clear Sans"/>
                          <a:sym typeface="Clear Sans"/>
                        </a:rPr>
                        <a:t>Not part of an offer of FAPE: The district can require the student to enroll in the district to access the services and may seek further guidance on reporting from the IDE and/or the Idaho Tax Commission.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EFEFE"/>
                    </a:solidFill>
                  </a:tcPr>
                </a:tc>
              </a:tr>
              <a:tr h="2165253">
                <a:tc>
                  <a:txBody>
                    <a:bodyPr anchor="t" rtlCol="false"/>
                    <a:lstStyle/>
                    <a:p>
                      <a:pPr algn="ctr">
                        <a:lnSpc>
                          <a:spcPts val="2240"/>
                        </a:lnSpc>
                        <a:defRPr/>
                      </a:pPr>
                      <a:r>
                        <a:rPr lang="en-US" sz="1600">
                          <a:solidFill>
                            <a:srgbClr val="2B4B82"/>
                          </a:solidFill>
                          <a:latin typeface="Clear Sans"/>
                          <a:ea typeface="Clear Sans"/>
                          <a:cs typeface="Clear Sans"/>
                          <a:sym typeface="Clear Sans"/>
                        </a:rPr>
                        <a:t>Yes, part of an offer of FAPE: the credit hours will likely not disqualify the student from tax credit eligibility and the school is required to offer and provide the services regardless of enrollment.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EFEFE"/>
                    </a:solidFill>
                  </a:tcPr>
                </a:tc>
              </a:tr>
            </a:tbl>
          </a:graphicData>
        </a:graphic>
      </p:graphicFrame>
      <p:sp>
        <p:nvSpPr>
          <p:cNvPr name="TextBox 5" id="5"/>
          <p:cNvSpPr txBox="true"/>
          <p:nvPr/>
        </p:nvSpPr>
        <p:spPr>
          <a:xfrm rot="0">
            <a:off x="2133077" y="494030"/>
            <a:ext cx="13579162" cy="1012190"/>
          </a:xfrm>
          <a:prstGeom prst="rect">
            <a:avLst/>
          </a:prstGeom>
        </p:spPr>
        <p:txBody>
          <a:bodyPr anchor="t" rtlCol="false" tIns="0" lIns="0" bIns="0" rIns="0">
            <a:spAutoFit/>
          </a:bodyPr>
          <a:lstStyle/>
          <a:p>
            <a:pPr algn="ctr" marL="0" indent="0" lvl="0">
              <a:lnSpc>
                <a:spcPts val="4060"/>
              </a:lnSpc>
            </a:pPr>
            <a:r>
              <a:rPr lang="en-US" sz="2900">
                <a:solidFill>
                  <a:srgbClr val="2B4B82"/>
                </a:solidFill>
                <a:latin typeface="Clear Sans"/>
                <a:ea typeface="Clear Sans"/>
                <a:cs typeface="Clear Sans"/>
                <a:sym typeface="Clear Sans"/>
              </a:rPr>
              <a:t>WHAT CAN DISTRICTS DO WHEN A PRIVATELY-PLACED STUDENT WANTS TO ACCESS PUBLIC SCHOOL SERVICES</a:t>
            </a:r>
            <a:r>
              <a:rPr lang="en-US" sz="2900" u="none">
                <a:solidFill>
                  <a:srgbClr val="2B4B82"/>
                </a:solidFill>
                <a:latin typeface="Clear Sans"/>
                <a:ea typeface="Clear Sans"/>
                <a:cs typeface="Clear Sans"/>
                <a:sym typeface="Clear Sans"/>
              </a:rPr>
              <a: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94DDDE"/>
        </a:solidFill>
      </p:bgPr>
    </p:bg>
    <p:spTree>
      <p:nvGrpSpPr>
        <p:cNvPr id="1" name=""/>
        <p:cNvGrpSpPr/>
        <p:nvPr/>
      </p:nvGrpSpPr>
      <p:grpSpPr>
        <a:xfrm>
          <a:off x="0" y="0"/>
          <a:ext cx="0" cy="0"/>
          <a:chOff x="0" y="0"/>
          <a:chExt cx="0" cy="0"/>
        </a:xfrm>
      </p:grpSpPr>
      <p:grpSp>
        <p:nvGrpSpPr>
          <p:cNvPr name="Group 2" id="2"/>
          <p:cNvGrpSpPr/>
          <p:nvPr/>
        </p:nvGrpSpPr>
        <p:grpSpPr>
          <a:xfrm rot="0">
            <a:off x="1028700" y="130797"/>
            <a:ext cx="9768230" cy="9513231"/>
            <a:chOff x="0" y="0"/>
            <a:chExt cx="13024306" cy="12684308"/>
          </a:xfrm>
        </p:grpSpPr>
        <p:sp>
          <p:nvSpPr>
            <p:cNvPr name="TextBox 3" id="3"/>
            <p:cNvSpPr txBox="true"/>
            <p:nvPr/>
          </p:nvSpPr>
          <p:spPr>
            <a:xfrm rot="0">
              <a:off x="0" y="650875"/>
              <a:ext cx="13024306" cy="4598035"/>
            </a:xfrm>
            <a:prstGeom prst="rect">
              <a:avLst/>
            </a:prstGeom>
          </p:spPr>
          <p:txBody>
            <a:bodyPr anchor="t" rtlCol="false" tIns="0" lIns="0" bIns="0" rIns="0">
              <a:spAutoFit/>
            </a:bodyPr>
            <a:lstStyle/>
            <a:p>
              <a:pPr algn="l">
                <a:lnSpc>
                  <a:spcPts val="6719"/>
                </a:lnSpc>
              </a:pPr>
              <a:r>
                <a:rPr lang="en-US" sz="6399" b="true">
                  <a:solidFill>
                    <a:srgbClr val="31356E"/>
                  </a:solidFill>
                  <a:latin typeface="Clear Sans Bold"/>
                  <a:ea typeface="Clear Sans Bold"/>
                  <a:cs typeface="Clear Sans Bold"/>
                  <a:sym typeface="Clear Sans Bold"/>
                </a:rPr>
                <a:t>Overview of the Parental Choice Tax Credit Program (“School Choice”)</a:t>
              </a:r>
            </a:p>
          </p:txBody>
        </p:sp>
        <p:sp>
          <p:nvSpPr>
            <p:cNvPr name="TextBox 4" id="4"/>
            <p:cNvSpPr txBox="true"/>
            <p:nvPr/>
          </p:nvSpPr>
          <p:spPr>
            <a:xfrm rot="0">
              <a:off x="0" y="6553171"/>
              <a:ext cx="12478551" cy="6131137"/>
            </a:xfrm>
            <a:prstGeom prst="rect">
              <a:avLst/>
            </a:prstGeom>
          </p:spPr>
          <p:txBody>
            <a:bodyPr anchor="t" rtlCol="false" tIns="0" lIns="0" bIns="0" rIns="0">
              <a:spAutoFit/>
            </a:bodyPr>
            <a:lstStyle/>
            <a:p>
              <a:pPr algn="l" marL="626111" indent="-313055" lvl="1">
                <a:lnSpc>
                  <a:spcPts val="4060"/>
                </a:lnSpc>
                <a:buFont typeface="Arial"/>
                <a:buChar char="•"/>
              </a:pPr>
              <a:r>
                <a:rPr lang="en-US" sz="2900">
                  <a:solidFill>
                    <a:srgbClr val="2B4B82"/>
                  </a:solidFill>
                  <a:latin typeface="Clear Sans"/>
                  <a:ea typeface="Clear Sans"/>
                  <a:cs typeface="Clear Sans"/>
                  <a:sym typeface="Clear Sans"/>
                </a:rPr>
                <a:t>$5,000 tax credit for private school and home-school students ($7,500 for students with disabilities).</a:t>
              </a:r>
            </a:p>
            <a:p>
              <a:pPr algn="l" marL="626111" indent="-313055" lvl="1">
                <a:lnSpc>
                  <a:spcPts val="4060"/>
                </a:lnSpc>
                <a:buFont typeface="Arial"/>
                <a:buChar char="•"/>
              </a:pPr>
              <a:r>
                <a:rPr lang="en-US" sz="2900">
                  <a:solidFill>
                    <a:srgbClr val="2B4B82"/>
                  </a:solidFill>
                  <a:latin typeface="Clear Sans"/>
                  <a:ea typeface="Clear Sans"/>
                  <a:cs typeface="Clear Sans"/>
                  <a:sym typeface="Clear Sans"/>
                </a:rPr>
                <a:t>Covers K-12 tuition and qualified educational expenses for general and special education services</a:t>
              </a:r>
            </a:p>
            <a:p>
              <a:pPr algn="l" marL="626111" indent="-313055" lvl="1">
                <a:lnSpc>
                  <a:spcPts val="4060"/>
                </a:lnSpc>
                <a:buFont typeface="Arial"/>
                <a:buChar char="•"/>
              </a:pPr>
              <a:r>
                <a:rPr lang="en-US" sz="2900">
                  <a:solidFill>
                    <a:srgbClr val="2B4B82"/>
                  </a:solidFill>
                  <a:latin typeface="Clear Sans"/>
                  <a:ea typeface="Clear Sans"/>
                  <a:cs typeface="Clear Sans"/>
                  <a:sym typeface="Clear Sans"/>
                </a:rPr>
                <a:t>The Idaho Tax Commission to administer the program based on a “first-come, first-served” basis and create waiting list if the current $50 million cap is increased.  </a:t>
              </a:r>
            </a:p>
          </p:txBody>
        </p:sp>
      </p:grpSp>
      <p:sp>
        <p:nvSpPr>
          <p:cNvPr name="Freeform 5" id="5"/>
          <p:cNvSpPr/>
          <p:nvPr/>
        </p:nvSpPr>
        <p:spPr>
          <a:xfrm flipH="false" flipV="false" rot="0">
            <a:off x="10487653" y="2463128"/>
            <a:ext cx="7518721" cy="4579585"/>
          </a:xfrm>
          <a:custGeom>
            <a:avLst/>
            <a:gdLst/>
            <a:ahLst/>
            <a:cxnLst/>
            <a:rect r="r" b="b" t="t" l="l"/>
            <a:pathLst>
              <a:path h="4579585" w="7518721">
                <a:moveTo>
                  <a:pt x="0" y="0"/>
                </a:moveTo>
                <a:lnTo>
                  <a:pt x="7518721" y="0"/>
                </a:lnTo>
                <a:lnTo>
                  <a:pt x="7518721" y="4579584"/>
                </a:lnTo>
                <a:lnTo>
                  <a:pt x="0" y="45795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0.xml><?xml version="1.0" encoding="utf-8"?>
<p:sld xmlns:p="http://schemas.openxmlformats.org/presentationml/2006/main" xmlns:a="http://schemas.openxmlformats.org/drawingml/2006/main">
  <p:cSld>
    <p:bg>
      <p:bgPr>
        <a:solidFill>
          <a:srgbClr val="94DDDE"/>
        </a:solidFill>
      </p:bgPr>
    </p:bg>
    <p:spTree>
      <p:nvGrpSpPr>
        <p:cNvPr id="1" name=""/>
        <p:cNvGrpSpPr/>
        <p:nvPr/>
      </p:nvGrpSpPr>
      <p:grpSpPr>
        <a:xfrm>
          <a:off x="0" y="0"/>
          <a:ext cx="0" cy="0"/>
          <a:chOff x="0" y="0"/>
          <a:chExt cx="0" cy="0"/>
        </a:xfrm>
      </p:grpSpPr>
      <p:sp>
        <p:nvSpPr>
          <p:cNvPr name="TextBox 2" id="2"/>
          <p:cNvSpPr txBox="true"/>
          <p:nvPr/>
        </p:nvSpPr>
        <p:spPr>
          <a:xfrm rot="0">
            <a:off x="437952" y="984952"/>
            <a:ext cx="16579811" cy="1731645"/>
          </a:xfrm>
          <a:prstGeom prst="rect">
            <a:avLst/>
          </a:prstGeom>
        </p:spPr>
        <p:txBody>
          <a:bodyPr anchor="t" rtlCol="false" tIns="0" lIns="0" bIns="0" rIns="0">
            <a:spAutoFit/>
          </a:bodyPr>
          <a:lstStyle/>
          <a:p>
            <a:pPr algn="ctr">
              <a:lnSpc>
                <a:spcPts val="6719"/>
              </a:lnSpc>
            </a:pPr>
            <a:r>
              <a:rPr lang="en-US" b="true" sz="6399">
                <a:solidFill>
                  <a:srgbClr val="2B4B82"/>
                </a:solidFill>
                <a:latin typeface="Clear Sans Bold"/>
                <a:ea typeface="Clear Sans Bold"/>
                <a:cs typeface="Clear Sans Bold"/>
                <a:sym typeface="Clear Sans Bold"/>
              </a:rPr>
              <a:t>What about other district-provided services? </a:t>
            </a:r>
          </a:p>
        </p:txBody>
      </p:sp>
      <p:sp>
        <p:nvSpPr>
          <p:cNvPr name="TextBox 3" id="3"/>
          <p:cNvSpPr txBox="true"/>
          <p:nvPr/>
        </p:nvSpPr>
        <p:spPr>
          <a:xfrm rot="0">
            <a:off x="838089" y="2792797"/>
            <a:ext cx="16595817" cy="6978015"/>
          </a:xfrm>
          <a:prstGeom prst="rect">
            <a:avLst/>
          </a:prstGeom>
        </p:spPr>
        <p:txBody>
          <a:bodyPr anchor="t" rtlCol="false" tIns="0" lIns="0" bIns="0" rIns="0">
            <a:spAutoFit/>
          </a:bodyPr>
          <a:lstStyle/>
          <a:p>
            <a:pPr algn="l">
              <a:lnSpc>
                <a:spcPts val="5565"/>
              </a:lnSpc>
            </a:pPr>
            <a:r>
              <a:rPr lang="en-US" sz="5300">
                <a:solidFill>
                  <a:srgbClr val="2B4B82"/>
                </a:solidFill>
                <a:latin typeface="Clear Sans"/>
                <a:ea typeface="Clear Sans"/>
                <a:cs typeface="Clear Sans"/>
                <a:sym typeface="Clear Sans"/>
              </a:rPr>
              <a:t>Consider: </a:t>
            </a:r>
          </a:p>
          <a:p>
            <a:pPr algn="l">
              <a:lnSpc>
                <a:spcPts val="6360"/>
              </a:lnSpc>
            </a:pPr>
          </a:p>
          <a:p>
            <a:pPr algn="l" marL="1144275" indent="-572138" lvl="1">
              <a:lnSpc>
                <a:spcPts val="7950"/>
              </a:lnSpc>
              <a:buAutoNum type="arabicPeriod" startAt="1"/>
            </a:pPr>
            <a:r>
              <a:rPr lang="en-US" sz="5300">
                <a:solidFill>
                  <a:srgbClr val="2B4B82"/>
                </a:solidFill>
                <a:latin typeface="Clear Sans"/>
                <a:ea typeface="Clear Sans"/>
                <a:cs typeface="Clear Sans"/>
                <a:sym typeface="Clear Sans"/>
              </a:rPr>
              <a:t> Are the services required to provide the student with FAPE?</a:t>
            </a:r>
          </a:p>
          <a:p>
            <a:pPr algn="l" marL="1144275" indent="-572138" lvl="1">
              <a:lnSpc>
                <a:spcPts val="7950"/>
              </a:lnSpc>
              <a:buAutoNum type="arabicPeriod" startAt="1"/>
            </a:pPr>
            <a:r>
              <a:rPr lang="en-US" sz="5300">
                <a:solidFill>
                  <a:srgbClr val="2B4B82"/>
                </a:solidFill>
                <a:latin typeface="Clear Sans"/>
                <a:ea typeface="Clear Sans"/>
                <a:cs typeface="Clear Sans"/>
                <a:sym typeface="Clear Sans"/>
              </a:rPr>
              <a:t> </a:t>
            </a:r>
            <a:r>
              <a:rPr lang="en-US" sz="5300">
                <a:solidFill>
                  <a:srgbClr val="2B4B82"/>
                </a:solidFill>
                <a:latin typeface="Clear Sans"/>
                <a:ea typeface="Clear Sans"/>
                <a:cs typeface="Clear Sans"/>
                <a:sym typeface="Clear Sans"/>
              </a:rPr>
              <a:t>Are they already receiving the required services at  their school of choice? </a:t>
            </a:r>
          </a:p>
          <a:p>
            <a:pPr algn="l">
              <a:lnSpc>
                <a:spcPts val="5565"/>
              </a:lnSpc>
            </a:pPr>
          </a:p>
          <a:p>
            <a:pPr algn="l">
              <a:lnSpc>
                <a:spcPts val="5565"/>
              </a:lnSpc>
            </a:pP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2113200" y="2317510"/>
            <a:ext cx="12500925" cy="6082774"/>
          </a:xfrm>
          <a:prstGeom prst="rect">
            <a:avLst/>
          </a:prstGeom>
        </p:spPr>
        <p:txBody>
          <a:bodyPr anchor="t" rtlCol="false" tIns="0" lIns="0" bIns="0" rIns="0">
            <a:spAutoFit/>
          </a:bodyPr>
          <a:lstStyle/>
          <a:p>
            <a:pPr algn="l">
              <a:lnSpc>
                <a:spcPts val="3833"/>
              </a:lnSpc>
            </a:pPr>
            <a:r>
              <a:rPr lang="en-US" sz="3194" b="true">
                <a:solidFill>
                  <a:srgbClr val="F7B4A7"/>
                </a:solidFill>
                <a:latin typeface="Clear Sans Bold"/>
                <a:ea typeface="Clear Sans Bold"/>
                <a:cs typeface="Clear Sans Bold"/>
                <a:sym typeface="Clear Sans Bold"/>
              </a:rPr>
              <a:t> </a:t>
            </a:r>
          </a:p>
          <a:p>
            <a:pPr algn="l">
              <a:lnSpc>
                <a:spcPts val="3833"/>
              </a:lnSpc>
            </a:pPr>
          </a:p>
          <a:p>
            <a:pPr algn="l" marL="754410" indent="-377205" lvl="1">
              <a:lnSpc>
                <a:spcPts val="6010"/>
              </a:lnSpc>
              <a:buFont typeface="Arial"/>
              <a:buChar char="•"/>
            </a:pPr>
            <a:r>
              <a:rPr lang="en-US" b="true" sz="3494">
                <a:solidFill>
                  <a:srgbClr val="F7B4A7"/>
                </a:solidFill>
                <a:latin typeface="Clear Sans Bold"/>
                <a:ea typeface="Clear Sans Bold"/>
                <a:cs typeface="Clear Sans Bold"/>
                <a:sym typeface="Clear Sans Bold"/>
              </a:rPr>
              <a:t>The district’s formula remains the same under federal law, but may now be able to count eligible home-school students as it would privately placed students under the IDEA. </a:t>
            </a:r>
          </a:p>
          <a:p>
            <a:pPr algn="l" marL="754410" indent="-377205" lvl="1">
              <a:lnSpc>
                <a:spcPts val="6010"/>
              </a:lnSpc>
              <a:buFont typeface="Arial"/>
              <a:buChar char="•"/>
            </a:pPr>
            <a:r>
              <a:rPr lang="en-US" b="true" sz="3494">
                <a:solidFill>
                  <a:srgbClr val="F7B4A7"/>
                </a:solidFill>
                <a:latin typeface="Clear Sans Bold"/>
                <a:ea typeface="Clear Sans Bold"/>
                <a:cs typeface="Clear Sans Bold"/>
                <a:sym typeface="Clear Sans Bold"/>
              </a:rPr>
              <a:t>Each LEA must spend a proportional share of its total subgrant funding for privately placed students.</a:t>
            </a:r>
          </a:p>
          <a:p>
            <a:pPr algn="l">
              <a:lnSpc>
                <a:spcPts val="4791"/>
              </a:lnSpc>
            </a:pPr>
          </a:p>
        </p:txBody>
      </p:sp>
      <p:sp>
        <p:nvSpPr>
          <p:cNvPr name="Freeform 3" id="3"/>
          <p:cNvSpPr/>
          <p:nvPr/>
        </p:nvSpPr>
        <p:spPr>
          <a:xfrm flipH="false" flipV="false" rot="0">
            <a:off x="14307866" y="0"/>
            <a:ext cx="3980134" cy="4114800"/>
          </a:xfrm>
          <a:custGeom>
            <a:avLst/>
            <a:gdLst/>
            <a:ahLst/>
            <a:cxnLst/>
            <a:rect r="r" b="b" t="t" l="l"/>
            <a:pathLst>
              <a:path h="4114800" w="3980134">
                <a:moveTo>
                  <a:pt x="0" y="0"/>
                </a:moveTo>
                <a:lnTo>
                  <a:pt x="3980134" y="0"/>
                </a:lnTo>
                <a:lnTo>
                  <a:pt x="398013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785183" y="701437"/>
            <a:ext cx="13957751" cy="2488492"/>
            <a:chOff x="0" y="0"/>
            <a:chExt cx="18610335" cy="3317989"/>
          </a:xfrm>
        </p:grpSpPr>
        <p:sp>
          <p:nvSpPr>
            <p:cNvPr name="TextBox 5" id="5"/>
            <p:cNvSpPr txBox="true"/>
            <p:nvPr/>
          </p:nvSpPr>
          <p:spPr>
            <a:xfrm rot="0">
              <a:off x="0" y="85725"/>
              <a:ext cx="18610335" cy="1207135"/>
            </a:xfrm>
            <a:prstGeom prst="rect">
              <a:avLst/>
            </a:prstGeom>
          </p:spPr>
          <p:txBody>
            <a:bodyPr anchor="t" rtlCol="false" tIns="0" lIns="0" bIns="0" rIns="0">
              <a:spAutoFit/>
            </a:bodyPr>
            <a:lstStyle/>
            <a:p>
              <a:pPr algn="ctr">
                <a:lnSpc>
                  <a:spcPts val="6719"/>
                </a:lnSpc>
              </a:pPr>
              <a:r>
                <a:rPr lang="en-US" b="true" sz="6399">
                  <a:solidFill>
                    <a:srgbClr val="F7B4A7"/>
                  </a:solidFill>
                  <a:latin typeface="Clear Sans Bold"/>
                  <a:ea typeface="Clear Sans Bold"/>
                  <a:cs typeface="Clear Sans Bold"/>
                  <a:sym typeface="Clear Sans Bold"/>
                </a:rPr>
                <a:t>Funding Considerations  </a:t>
              </a:r>
            </a:p>
          </p:txBody>
        </p:sp>
        <p:sp>
          <p:nvSpPr>
            <p:cNvPr name="TextBox 6" id="6"/>
            <p:cNvSpPr txBox="true"/>
            <p:nvPr/>
          </p:nvSpPr>
          <p:spPr>
            <a:xfrm rot="0">
              <a:off x="0" y="1715721"/>
              <a:ext cx="18094733" cy="644737"/>
            </a:xfrm>
            <a:prstGeom prst="rect">
              <a:avLst/>
            </a:prstGeom>
          </p:spPr>
          <p:txBody>
            <a:bodyPr anchor="t" rtlCol="false" tIns="0" lIns="0" bIns="0" rIns="0">
              <a:spAutoFit/>
            </a:bodyPr>
            <a:lstStyle/>
            <a:p>
              <a:pPr algn="l">
                <a:lnSpc>
                  <a:spcPts val="4060"/>
                </a:lnSpc>
              </a:pPr>
            </a:p>
          </p:txBody>
        </p:sp>
        <p:sp>
          <p:nvSpPr>
            <p:cNvPr name="TextBox 7" id="7"/>
            <p:cNvSpPr txBox="true"/>
            <p:nvPr/>
          </p:nvSpPr>
          <p:spPr>
            <a:xfrm rot="0">
              <a:off x="0" y="2792844"/>
              <a:ext cx="14815873" cy="525145"/>
            </a:xfrm>
            <a:prstGeom prst="rect">
              <a:avLst/>
            </a:prstGeom>
          </p:spPr>
          <p:txBody>
            <a:bodyPr anchor="t" rtlCol="false" tIns="0" lIns="0" bIns="0" rIns="0">
              <a:spAutoFit/>
            </a:bodyPr>
            <a:lstStyle/>
            <a:p>
              <a:pPr algn="l">
                <a:lnSpc>
                  <a:spcPts val="3359"/>
                </a:lnSpc>
              </a:pP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grpSp>
        <p:nvGrpSpPr>
          <p:cNvPr name="Group 2" id="2"/>
          <p:cNvGrpSpPr/>
          <p:nvPr/>
        </p:nvGrpSpPr>
        <p:grpSpPr>
          <a:xfrm rot="0">
            <a:off x="624737" y="3856538"/>
            <a:ext cx="2749985" cy="2227868"/>
            <a:chOff x="0" y="0"/>
            <a:chExt cx="724276" cy="586764"/>
          </a:xfrm>
        </p:grpSpPr>
        <p:sp>
          <p:nvSpPr>
            <p:cNvPr name="Freeform 3" id="3"/>
            <p:cNvSpPr/>
            <p:nvPr/>
          </p:nvSpPr>
          <p:spPr>
            <a:xfrm flipH="false" flipV="false" rot="0">
              <a:off x="0" y="0"/>
              <a:ext cx="724276" cy="586764"/>
            </a:xfrm>
            <a:custGeom>
              <a:avLst/>
              <a:gdLst/>
              <a:ahLst/>
              <a:cxnLst/>
              <a:rect r="r" b="b" t="t" l="l"/>
              <a:pathLst>
                <a:path h="586764" w="724276">
                  <a:moveTo>
                    <a:pt x="143578" y="0"/>
                  </a:moveTo>
                  <a:lnTo>
                    <a:pt x="580698" y="0"/>
                  </a:lnTo>
                  <a:cubicBezTo>
                    <a:pt x="618777" y="0"/>
                    <a:pt x="655297" y="15127"/>
                    <a:pt x="682223" y="42053"/>
                  </a:cubicBezTo>
                  <a:cubicBezTo>
                    <a:pt x="709149" y="68979"/>
                    <a:pt x="724276" y="105499"/>
                    <a:pt x="724276" y="143578"/>
                  </a:cubicBezTo>
                  <a:lnTo>
                    <a:pt x="724276" y="443185"/>
                  </a:lnTo>
                  <a:cubicBezTo>
                    <a:pt x="724276" y="522481"/>
                    <a:pt x="659994" y="586764"/>
                    <a:pt x="580698" y="586764"/>
                  </a:cubicBezTo>
                  <a:lnTo>
                    <a:pt x="143578" y="586764"/>
                  </a:lnTo>
                  <a:cubicBezTo>
                    <a:pt x="64282" y="586764"/>
                    <a:pt x="0" y="522481"/>
                    <a:pt x="0" y="443185"/>
                  </a:cubicBezTo>
                  <a:lnTo>
                    <a:pt x="0" y="143578"/>
                  </a:lnTo>
                  <a:cubicBezTo>
                    <a:pt x="0" y="64282"/>
                    <a:pt x="64282" y="0"/>
                    <a:pt x="143578" y="0"/>
                  </a:cubicBezTo>
                  <a:close/>
                </a:path>
              </a:pathLst>
            </a:custGeom>
            <a:solidFill>
              <a:srgbClr val="F7B4A7"/>
            </a:solidFill>
          </p:spPr>
        </p:sp>
        <p:sp>
          <p:nvSpPr>
            <p:cNvPr name="TextBox 4" id="4"/>
            <p:cNvSpPr txBox="true"/>
            <p:nvPr/>
          </p:nvSpPr>
          <p:spPr>
            <a:xfrm>
              <a:off x="0" y="-47625"/>
              <a:ext cx="724276" cy="634389"/>
            </a:xfrm>
            <a:prstGeom prst="rect">
              <a:avLst/>
            </a:prstGeom>
          </p:spPr>
          <p:txBody>
            <a:bodyPr anchor="ctr" rtlCol="false" tIns="50800" lIns="50800" bIns="50800" rIns="50800"/>
            <a:lstStyle/>
            <a:p>
              <a:pPr algn="ctr">
                <a:lnSpc>
                  <a:spcPts val="3359"/>
                </a:lnSpc>
              </a:pPr>
              <a:r>
                <a:rPr lang="en-US" b="true" sz="2400">
                  <a:solidFill>
                    <a:srgbClr val="000000"/>
                  </a:solidFill>
                  <a:latin typeface="Clear Sans Medium"/>
                  <a:ea typeface="Clear Sans Medium"/>
                  <a:cs typeface="Clear Sans Medium"/>
                  <a:sym typeface="Clear Sans Medium"/>
                </a:rPr>
                <a:t>Total proportionate share for privately placed students</a:t>
              </a:r>
            </a:p>
          </p:txBody>
        </p:sp>
      </p:grpSp>
      <p:sp>
        <p:nvSpPr>
          <p:cNvPr name="Freeform 5" id="5"/>
          <p:cNvSpPr/>
          <p:nvPr/>
        </p:nvSpPr>
        <p:spPr>
          <a:xfrm flipH="false" flipV="false" rot="0">
            <a:off x="11568479" y="5724736"/>
            <a:ext cx="5868610" cy="128042"/>
          </a:xfrm>
          <a:custGeom>
            <a:avLst/>
            <a:gdLst/>
            <a:ahLst/>
            <a:cxnLst/>
            <a:rect r="r" b="b" t="t" l="l"/>
            <a:pathLst>
              <a:path h="128042" w="5868610">
                <a:moveTo>
                  <a:pt x="0" y="0"/>
                </a:moveTo>
                <a:lnTo>
                  <a:pt x="5868610" y="0"/>
                </a:lnTo>
                <a:lnTo>
                  <a:pt x="5868610" y="128043"/>
                </a:lnTo>
                <a:lnTo>
                  <a:pt x="0" y="1280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253395" y="3747562"/>
            <a:ext cx="3063236" cy="1888795"/>
            <a:chOff x="0" y="0"/>
            <a:chExt cx="806778" cy="497460"/>
          </a:xfrm>
        </p:grpSpPr>
        <p:sp>
          <p:nvSpPr>
            <p:cNvPr name="Freeform 7" id="7"/>
            <p:cNvSpPr/>
            <p:nvPr/>
          </p:nvSpPr>
          <p:spPr>
            <a:xfrm flipH="false" flipV="false" rot="0">
              <a:off x="0" y="0"/>
              <a:ext cx="806778" cy="497460"/>
            </a:xfrm>
            <a:custGeom>
              <a:avLst/>
              <a:gdLst/>
              <a:ahLst/>
              <a:cxnLst/>
              <a:rect r="r" b="b" t="t" l="l"/>
              <a:pathLst>
                <a:path h="497460" w="806778">
                  <a:moveTo>
                    <a:pt x="128896" y="0"/>
                  </a:moveTo>
                  <a:lnTo>
                    <a:pt x="677882" y="0"/>
                  </a:lnTo>
                  <a:cubicBezTo>
                    <a:pt x="749069" y="0"/>
                    <a:pt x="806778" y="57709"/>
                    <a:pt x="806778" y="128896"/>
                  </a:cubicBezTo>
                  <a:lnTo>
                    <a:pt x="806778" y="368565"/>
                  </a:lnTo>
                  <a:cubicBezTo>
                    <a:pt x="806778" y="439752"/>
                    <a:pt x="749069" y="497460"/>
                    <a:pt x="677882" y="497460"/>
                  </a:cubicBezTo>
                  <a:lnTo>
                    <a:pt x="128896" y="497460"/>
                  </a:lnTo>
                  <a:cubicBezTo>
                    <a:pt x="57709" y="497460"/>
                    <a:pt x="0" y="439752"/>
                    <a:pt x="0" y="368565"/>
                  </a:cubicBezTo>
                  <a:lnTo>
                    <a:pt x="0" y="128896"/>
                  </a:lnTo>
                  <a:cubicBezTo>
                    <a:pt x="0" y="57709"/>
                    <a:pt x="57709" y="0"/>
                    <a:pt x="128896" y="0"/>
                  </a:cubicBezTo>
                  <a:close/>
                </a:path>
              </a:pathLst>
            </a:custGeom>
            <a:solidFill>
              <a:srgbClr val="94DDDE"/>
            </a:solidFill>
          </p:spPr>
        </p:sp>
        <p:sp>
          <p:nvSpPr>
            <p:cNvPr name="TextBox 8" id="8"/>
            <p:cNvSpPr txBox="true"/>
            <p:nvPr/>
          </p:nvSpPr>
          <p:spPr>
            <a:xfrm>
              <a:off x="0" y="-47625"/>
              <a:ext cx="806778" cy="545085"/>
            </a:xfrm>
            <a:prstGeom prst="rect">
              <a:avLst/>
            </a:prstGeom>
          </p:spPr>
          <p:txBody>
            <a:bodyPr anchor="ctr" rtlCol="false" tIns="50800" lIns="50800" bIns="50800" rIns="50800"/>
            <a:lstStyle/>
            <a:p>
              <a:pPr algn="ctr">
                <a:lnSpc>
                  <a:spcPts val="3359"/>
                </a:lnSpc>
              </a:pPr>
              <a:r>
                <a:rPr lang="en-US" b="true" sz="2400">
                  <a:solidFill>
                    <a:srgbClr val="000000"/>
                  </a:solidFill>
                  <a:latin typeface="Clear Sans Medium"/>
                  <a:ea typeface="Clear Sans Medium"/>
                  <a:cs typeface="Clear Sans Medium"/>
                  <a:sym typeface="Clear Sans Medium"/>
                </a:rPr>
                <a:t>X </a:t>
              </a:r>
            </a:p>
          </p:txBody>
        </p:sp>
      </p:grpSp>
      <p:grpSp>
        <p:nvGrpSpPr>
          <p:cNvPr name="Group 9" id="9"/>
          <p:cNvGrpSpPr/>
          <p:nvPr/>
        </p:nvGrpSpPr>
        <p:grpSpPr>
          <a:xfrm rot="0">
            <a:off x="6426026" y="6084405"/>
            <a:ext cx="2717974" cy="2189794"/>
            <a:chOff x="0" y="0"/>
            <a:chExt cx="715845" cy="576736"/>
          </a:xfrm>
        </p:grpSpPr>
        <p:sp>
          <p:nvSpPr>
            <p:cNvPr name="Freeform 10" id="10"/>
            <p:cNvSpPr/>
            <p:nvPr/>
          </p:nvSpPr>
          <p:spPr>
            <a:xfrm flipH="false" flipV="false" rot="0">
              <a:off x="0" y="0"/>
              <a:ext cx="715845" cy="576736"/>
            </a:xfrm>
            <a:custGeom>
              <a:avLst/>
              <a:gdLst/>
              <a:ahLst/>
              <a:cxnLst/>
              <a:rect r="r" b="b" t="t" l="l"/>
              <a:pathLst>
                <a:path h="576736" w="715845">
                  <a:moveTo>
                    <a:pt x="145269" y="0"/>
                  </a:moveTo>
                  <a:lnTo>
                    <a:pt x="570576" y="0"/>
                  </a:lnTo>
                  <a:cubicBezTo>
                    <a:pt x="650806" y="0"/>
                    <a:pt x="715845" y="65039"/>
                    <a:pt x="715845" y="145269"/>
                  </a:cubicBezTo>
                  <a:lnTo>
                    <a:pt x="715845" y="431467"/>
                  </a:lnTo>
                  <a:cubicBezTo>
                    <a:pt x="715845" y="469994"/>
                    <a:pt x="700540" y="506944"/>
                    <a:pt x="673297" y="534187"/>
                  </a:cubicBezTo>
                  <a:cubicBezTo>
                    <a:pt x="646053" y="561431"/>
                    <a:pt x="609104" y="576736"/>
                    <a:pt x="570576" y="576736"/>
                  </a:cubicBezTo>
                  <a:lnTo>
                    <a:pt x="145269" y="576736"/>
                  </a:lnTo>
                  <a:cubicBezTo>
                    <a:pt x="65039" y="576736"/>
                    <a:pt x="0" y="511697"/>
                    <a:pt x="0" y="431467"/>
                  </a:cubicBezTo>
                  <a:lnTo>
                    <a:pt x="0" y="145269"/>
                  </a:lnTo>
                  <a:cubicBezTo>
                    <a:pt x="0" y="65039"/>
                    <a:pt x="65039" y="0"/>
                    <a:pt x="145269" y="0"/>
                  </a:cubicBezTo>
                  <a:close/>
                </a:path>
              </a:pathLst>
            </a:custGeom>
            <a:solidFill>
              <a:srgbClr val="F0ABC1"/>
            </a:solidFill>
          </p:spPr>
        </p:sp>
        <p:sp>
          <p:nvSpPr>
            <p:cNvPr name="TextBox 11" id="11"/>
            <p:cNvSpPr txBox="true"/>
            <p:nvPr/>
          </p:nvSpPr>
          <p:spPr>
            <a:xfrm>
              <a:off x="0" y="-47625"/>
              <a:ext cx="715845" cy="624361"/>
            </a:xfrm>
            <a:prstGeom prst="rect">
              <a:avLst/>
            </a:prstGeom>
          </p:spPr>
          <p:txBody>
            <a:bodyPr anchor="ctr" rtlCol="false" tIns="50800" lIns="50800" bIns="50800" rIns="50800"/>
            <a:lstStyle/>
            <a:p>
              <a:pPr algn="ctr">
                <a:lnSpc>
                  <a:spcPts val="3359"/>
                </a:lnSpc>
              </a:pPr>
              <a:r>
                <a:rPr lang="en-US" b="true" sz="2400">
                  <a:solidFill>
                    <a:srgbClr val="000000"/>
                  </a:solidFill>
                  <a:latin typeface="Clear Sans Medium"/>
                  <a:ea typeface="Clear Sans Medium"/>
                  <a:cs typeface="Clear Sans Medium"/>
                  <a:sym typeface="Clear Sans Medium"/>
                </a:rPr>
                <a:t>Total flow-through allocation</a:t>
              </a:r>
            </a:p>
          </p:txBody>
        </p:sp>
      </p:grpSp>
      <p:sp>
        <p:nvSpPr>
          <p:cNvPr name="Freeform 12" id="12"/>
          <p:cNvSpPr/>
          <p:nvPr/>
        </p:nvSpPr>
        <p:spPr>
          <a:xfrm flipH="false" flipV="false" rot="0">
            <a:off x="5046598" y="5788757"/>
            <a:ext cx="5868610" cy="128042"/>
          </a:xfrm>
          <a:custGeom>
            <a:avLst/>
            <a:gdLst/>
            <a:ahLst/>
            <a:cxnLst/>
            <a:rect r="r" b="b" t="t" l="l"/>
            <a:pathLst>
              <a:path h="128042" w="5868610">
                <a:moveTo>
                  <a:pt x="0" y="0"/>
                </a:moveTo>
                <a:lnTo>
                  <a:pt x="5868610" y="0"/>
                </a:lnTo>
                <a:lnTo>
                  <a:pt x="5868610" y="128043"/>
                </a:lnTo>
                <a:lnTo>
                  <a:pt x="0" y="1280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13440246" y="3630105"/>
            <a:ext cx="2578846" cy="1808768"/>
            <a:chOff x="0" y="0"/>
            <a:chExt cx="679202" cy="476383"/>
          </a:xfrm>
        </p:grpSpPr>
        <p:sp>
          <p:nvSpPr>
            <p:cNvPr name="Freeform 14" id="14"/>
            <p:cNvSpPr/>
            <p:nvPr/>
          </p:nvSpPr>
          <p:spPr>
            <a:xfrm flipH="false" flipV="false" rot="0">
              <a:off x="0" y="0"/>
              <a:ext cx="679202" cy="476383"/>
            </a:xfrm>
            <a:custGeom>
              <a:avLst/>
              <a:gdLst/>
              <a:ahLst/>
              <a:cxnLst/>
              <a:rect r="r" b="b" t="t" l="l"/>
              <a:pathLst>
                <a:path h="476383" w="679202">
                  <a:moveTo>
                    <a:pt x="153106" y="0"/>
                  </a:moveTo>
                  <a:lnTo>
                    <a:pt x="526096" y="0"/>
                  </a:lnTo>
                  <a:cubicBezTo>
                    <a:pt x="610654" y="0"/>
                    <a:pt x="679202" y="68548"/>
                    <a:pt x="679202" y="153106"/>
                  </a:cubicBezTo>
                  <a:lnTo>
                    <a:pt x="679202" y="323277"/>
                  </a:lnTo>
                  <a:cubicBezTo>
                    <a:pt x="679202" y="363883"/>
                    <a:pt x="663071" y="402826"/>
                    <a:pt x="634358" y="431539"/>
                  </a:cubicBezTo>
                  <a:cubicBezTo>
                    <a:pt x="605645" y="460252"/>
                    <a:pt x="566702" y="476383"/>
                    <a:pt x="526096" y="476383"/>
                  </a:cubicBezTo>
                  <a:lnTo>
                    <a:pt x="153106" y="476383"/>
                  </a:lnTo>
                  <a:cubicBezTo>
                    <a:pt x="112500" y="476383"/>
                    <a:pt x="73557" y="460252"/>
                    <a:pt x="44844" y="431539"/>
                  </a:cubicBezTo>
                  <a:cubicBezTo>
                    <a:pt x="16131" y="402826"/>
                    <a:pt x="0" y="363883"/>
                    <a:pt x="0" y="323277"/>
                  </a:cubicBezTo>
                  <a:lnTo>
                    <a:pt x="0" y="153106"/>
                  </a:lnTo>
                  <a:cubicBezTo>
                    <a:pt x="0" y="68548"/>
                    <a:pt x="68548" y="0"/>
                    <a:pt x="153106" y="0"/>
                  </a:cubicBezTo>
                  <a:close/>
                </a:path>
              </a:pathLst>
            </a:custGeom>
            <a:solidFill>
              <a:srgbClr val="F0ABC1"/>
            </a:solidFill>
          </p:spPr>
        </p:sp>
        <p:sp>
          <p:nvSpPr>
            <p:cNvPr name="TextBox 15" id="15"/>
            <p:cNvSpPr txBox="true"/>
            <p:nvPr/>
          </p:nvSpPr>
          <p:spPr>
            <a:xfrm>
              <a:off x="0" y="-47625"/>
              <a:ext cx="679202" cy="524008"/>
            </a:xfrm>
            <a:prstGeom prst="rect">
              <a:avLst/>
            </a:prstGeom>
          </p:spPr>
          <p:txBody>
            <a:bodyPr anchor="ctr" rtlCol="false" tIns="50800" lIns="50800" bIns="50800" rIns="50800"/>
            <a:lstStyle/>
            <a:p>
              <a:pPr algn="ctr">
                <a:lnSpc>
                  <a:spcPts val="3359"/>
                </a:lnSpc>
              </a:pPr>
              <a:r>
                <a:rPr lang="en-US" b="true" sz="2400">
                  <a:solidFill>
                    <a:srgbClr val="000000"/>
                  </a:solidFill>
                  <a:latin typeface="Clear Sans Medium"/>
                  <a:ea typeface="Clear Sans Medium"/>
                  <a:cs typeface="Clear Sans Medium"/>
                  <a:sym typeface="Clear Sans Medium"/>
                </a:rPr>
                <a:t>Eligible (not served) # of privately placed students</a:t>
              </a:r>
            </a:p>
          </p:txBody>
        </p:sp>
      </p:grpSp>
      <p:grpSp>
        <p:nvGrpSpPr>
          <p:cNvPr name="Group 16" id="16"/>
          <p:cNvGrpSpPr/>
          <p:nvPr/>
        </p:nvGrpSpPr>
        <p:grpSpPr>
          <a:xfrm rot="0">
            <a:off x="13440246" y="6084405"/>
            <a:ext cx="2717974" cy="2189794"/>
            <a:chOff x="0" y="0"/>
            <a:chExt cx="715845" cy="576736"/>
          </a:xfrm>
        </p:grpSpPr>
        <p:sp>
          <p:nvSpPr>
            <p:cNvPr name="Freeform 17" id="17"/>
            <p:cNvSpPr/>
            <p:nvPr/>
          </p:nvSpPr>
          <p:spPr>
            <a:xfrm flipH="false" flipV="false" rot="0">
              <a:off x="0" y="0"/>
              <a:ext cx="715845" cy="576736"/>
            </a:xfrm>
            <a:custGeom>
              <a:avLst/>
              <a:gdLst/>
              <a:ahLst/>
              <a:cxnLst/>
              <a:rect r="r" b="b" t="t" l="l"/>
              <a:pathLst>
                <a:path h="576736" w="715845">
                  <a:moveTo>
                    <a:pt x="145269" y="0"/>
                  </a:moveTo>
                  <a:lnTo>
                    <a:pt x="570576" y="0"/>
                  </a:lnTo>
                  <a:cubicBezTo>
                    <a:pt x="650806" y="0"/>
                    <a:pt x="715845" y="65039"/>
                    <a:pt x="715845" y="145269"/>
                  </a:cubicBezTo>
                  <a:lnTo>
                    <a:pt x="715845" y="431467"/>
                  </a:lnTo>
                  <a:cubicBezTo>
                    <a:pt x="715845" y="469994"/>
                    <a:pt x="700540" y="506944"/>
                    <a:pt x="673297" y="534187"/>
                  </a:cubicBezTo>
                  <a:cubicBezTo>
                    <a:pt x="646053" y="561431"/>
                    <a:pt x="609104" y="576736"/>
                    <a:pt x="570576" y="576736"/>
                  </a:cubicBezTo>
                  <a:lnTo>
                    <a:pt x="145269" y="576736"/>
                  </a:lnTo>
                  <a:cubicBezTo>
                    <a:pt x="65039" y="576736"/>
                    <a:pt x="0" y="511697"/>
                    <a:pt x="0" y="431467"/>
                  </a:cubicBezTo>
                  <a:lnTo>
                    <a:pt x="0" y="145269"/>
                  </a:lnTo>
                  <a:cubicBezTo>
                    <a:pt x="0" y="65039"/>
                    <a:pt x="65039" y="0"/>
                    <a:pt x="145269" y="0"/>
                  </a:cubicBezTo>
                  <a:close/>
                </a:path>
              </a:pathLst>
            </a:custGeom>
            <a:solidFill>
              <a:srgbClr val="F0ABC1"/>
            </a:solidFill>
          </p:spPr>
        </p:sp>
        <p:sp>
          <p:nvSpPr>
            <p:cNvPr name="TextBox 18" id="18"/>
            <p:cNvSpPr txBox="true"/>
            <p:nvPr/>
          </p:nvSpPr>
          <p:spPr>
            <a:xfrm>
              <a:off x="0" y="-47625"/>
              <a:ext cx="715845" cy="624361"/>
            </a:xfrm>
            <a:prstGeom prst="rect">
              <a:avLst/>
            </a:prstGeom>
          </p:spPr>
          <p:txBody>
            <a:bodyPr anchor="ctr" rtlCol="false" tIns="50800" lIns="50800" bIns="50800" rIns="50800"/>
            <a:lstStyle/>
            <a:p>
              <a:pPr algn="ctr">
                <a:lnSpc>
                  <a:spcPts val="3359"/>
                </a:lnSpc>
              </a:pPr>
              <a:r>
                <a:rPr lang="en-US" b="true" sz="2400">
                  <a:solidFill>
                    <a:srgbClr val="000000"/>
                  </a:solidFill>
                  <a:latin typeface="Clear Sans Medium"/>
                  <a:ea typeface="Clear Sans Medium"/>
                  <a:cs typeface="Clear Sans Medium"/>
                  <a:sym typeface="Clear Sans Medium"/>
                </a:rPr>
                <a:t>Total # eligible public &amp; privately placed students</a:t>
              </a:r>
            </a:p>
          </p:txBody>
        </p:sp>
      </p:grpSp>
      <p:sp>
        <p:nvSpPr>
          <p:cNvPr name="Freeform 19" id="19"/>
          <p:cNvSpPr/>
          <p:nvPr/>
        </p:nvSpPr>
        <p:spPr>
          <a:xfrm flipH="false" flipV="false" rot="0">
            <a:off x="3841447" y="5438873"/>
            <a:ext cx="547925" cy="355653"/>
          </a:xfrm>
          <a:custGeom>
            <a:avLst/>
            <a:gdLst/>
            <a:ahLst/>
            <a:cxnLst/>
            <a:rect r="r" b="b" t="t" l="l"/>
            <a:pathLst>
              <a:path h="355653" w="547925">
                <a:moveTo>
                  <a:pt x="0" y="0"/>
                </a:moveTo>
                <a:lnTo>
                  <a:pt x="547926" y="0"/>
                </a:lnTo>
                <a:lnTo>
                  <a:pt x="547926" y="355653"/>
                </a:lnTo>
                <a:lnTo>
                  <a:pt x="0" y="3556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0" id="20"/>
          <p:cNvSpPr txBox="true"/>
          <p:nvPr/>
        </p:nvSpPr>
        <p:spPr>
          <a:xfrm rot="0">
            <a:off x="11054211" y="5441571"/>
            <a:ext cx="47625" cy="437197"/>
          </a:xfrm>
          <a:prstGeom prst="rect">
            <a:avLst/>
          </a:prstGeom>
        </p:spPr>
        <p:txBody>
          <a:bodyPr anchor="t" rtlCol="false" tIns="0" lIns="0" bIns="0" rIns="0">
            <a:spAutoFit/>
          </a:bodyPr>
          <a:lstStyle/>
          <a:p>
            <a:pPr algn="ctr">
              <a:lnSpc>
                <a:spcPts val="3359"/>
              </a:lnSpc>
              <a:spcBef>
                <a:spcPct val="0"/>
              </a:spcBef>
            </a:pPr>
            <a:r>
              <a:rPr lang="en-US" b="true" sz="3199">
                <a:solidFill>
                  <a:srgbClr val="000000"/>
                </a:solidFill>
                <a:latin typeface="Clear Sans Bold"/>
                <a:ea typeface="Clear Sans Bold"/>
                <a:cs typeface="Clear Sans Bold"/>
                <a:sym typeface="Clear Sans Bold"/>
              </a:rPr>
              <a:t>:</a:t>
            </a:r>
          </a:p>
        </p:txBody>
      </p:sp>
      <p:sp>
        <p:nvSpPr>
          <p:cNvPr name="TextBox 21" id="21"/>
          <p:cNvSpPr txBox="true"/>
          <p:nvPr/>
        </p:nvSpPr>
        <p:spPr>
          <a:xfrm rot="0">
            <a:off x="0" y="874343"/>
            <a:ext cx="18288000" cy="1731645"/>
          </a:xfrm>
          <a:prstGeom prst="rect">
            <a:avLst/>
          </a:prstGeom>
        </p:spPr>
        <p:txBody>
          <a:bodyPr anchor="t" rtlCol="false" tIns="0" lIns="0" bIns="0" rIns="0">
            <a:spAutoFit/>
          </a:bodyPr>
          <a:lstStyle/>
          <a:p>
            <a:pPr algn="ctr">
              <a:lnSpc>
                <a:spcPts val="6719"/>
              </a:lnSpc>
              <a:spcBef>
                <a:spcPct val="0"/>
              </a:spcBef>
            </a:pPr>
            <a:r>
              <a:rPr lang="en-US" b="true" sz="6399">
                <a:solidFill>
                  <a:srgbClr val="FEFEFE"/>
                </a:solidFill>
                <a:latin typeface="Clear Sans Bold"/>
                <a:ea typeface="Clear Sans Bold"/>
                <a:cs typeface="Clear Sans Bold"/>
                <a:sym typeface="Clear Sans Bold"/>
              </a:rPr>
              <a:t>Example Formula for Calculating District’s Proportional Share</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grpSp>
        <p:nvGrpSpPr>
          <p:cNvPr name="Group 2" id="2"/>
          <p:cNvGrpSpPr/>
          <p:nvPr/>
        </p:nvGrpSpPr>
        <p:grpSpPr>
          <a:xfrm rot="0">
            <a:off x="1309758" y="1817226"/>
            <a:ext cx="6060519" cy="6652549"/>
            <a:chOff x="0" y="0"/>
            <a:chExt cx="8080692" cy="8870065"/>
          </a:xfrm>
        </p:grpSpPr>
        <p:sp>
          <p:nvSpPr>
            <p:cNvPr name="Freeform 3" id="3"/>
            <p:cNvSpPr/>
            <p:nvPr/>
          </p:nvSpPr>
          <p:spPr>
            <a:xfrm flipH="false" flipV="false" rot="0">
              <a:off x="0" y="0"/>
              <a:ext cx="5166060" cy="6830128"/>
            </a:xfrm>
            <a:custGeom>
              <a:avLst/>
              <a:gdLst/>
              <a:ahLst/>
              <a:cxnLst/>
              <a:rect r="r" b="b" t="t" l="l"/>
              <a:pathLst>
                <a:path h="6830128" w="5166060">
                  <a:moveTo>
                    <a:pt x="0" y="0"/>
                  </a:moveTo>
                  <a:lnTo>
                    <a:pt x="5166060" y="0"/>
                  </a:lnTo>
                  <a:lnTo>
                    <a:pt x="5166060" y="6830128"/>
                  </a:lnTo>
                  <a:lnTo>
                    <a:pt x="0" y="68301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28290" y="1054304"/>
              <a:ext cx="5166060" cy="6830128"/>
            </a:xfrm>
            <a:custGeom>
              <a:avLst/>
              <a:gdLst/>
              <a:ahLst/>
              <a:cxnLst/>
              <a:rect r="r" b="b" t="t" l="l"/>
              <a:pathLst>
                <a:path h="6830128" w="5166060">
                  <a:moveTo>
                    <a:pt x="0" y="0"/>
                  </a:moveTo>
                  <a:lnTo>
                    <a:pt x="5166060" y="0"/>
                  </a:lnTo>
                  <a:lnTo>
                    <a:pt x="5166060" y="6830128"/>
                  </a:lnTo>
                  <a:lnTo>
                    <a:pt x="0" y="68301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914631" y="2039937"/>
              <a:ext cx="5166060" cy="6830128"/>
            </a:xfrm>
            <a:custGeom>
              <a:avLst/>
              <a:gdLst/>
              <a:ahLst/>
              <a:cxnLst/>
              <a:rect r="r" b="b" t="t" l="l"/>
              <a:pathLst>
                <a:path h="6830128" w="5166060">
                  <a:moveTo>
                    <a:pt x="0" y="0"/>
                  </a:moveTo>
                  <a:lnTo>
                    <a:pt x="5166061" y="0"/>
                  </a:lnTo>
                  <a:lnTo>
                    <a:pt x="5166061" y="6830128"/>
                  </a:lnTo>
                  <a:lnTo>
                    <a:pt x="0" y="68301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aphicFrame>
        <p:nvGraphicFramePr>
          <p:cNvPr name="Table 6" id="6"/>
          <p:cNvGraphicFramePr>
            <a:graphicFrameLocks noGrp="true"/>
          </p:cNvGraphicFramePr>
          <p:nvPr/>
        </p:nvGraphicFramePr>
        <p:xfrm>
          <a:off x="8359147" y="1213088"/>
          <a:ext cx="8900153" cy="8210550"/>
        </p:xfrm>
        <a:graphic>
          <a:graphicData uri="http://schemas.openxmlformats.org/drawingml/2006/table">
            <a:tbl>
              <a:tblPr/>
              <a:tblGrid>
                <a:gridCol w="8900153"/>
              </a:tblGrid>
              <a:tr h="2093450">
                <a:tc>
                  <a:txBody>
                    <a:bodyPr anchor="t" rtlCol="false"/>
                    <a:lstStyle/>
                    <a:p>
                      <a:pPr algn="l">
                        <a:lnSpc>
                          <a:spcPts val="11340"/>
                        </a:lnSpc>
                        <a:defRPr/>
                      </a:pPr>
                      <a:r>
                        <a:rPr lang="en-US" sz="8100" b="true">
                          <a:solidFill>
                            <a:srgbClr val="F7B4A7"/>
                          </a:solidFill>
                          <a:latin typeface="Clear Sans Bold"/>
                          <a:ea typeface="Clear Sans Bold"/>
                          <a:cs typeface="Clear Sans Bold"/>
                          <a:sym typeface="Clear Sans Bold"/>
                        </a:rPr>
                        <a:t>Remember: </a:t>
                      </a:r>
                      <a:endParaRPr lang="en-US" sz="1100"/>
                    </a:p>
                  </a:txBody>
                  <a:tcPr marL="190500" marR="190500" marT="190500" marB="190500" anchor="ctr">
                    <a:lnL cmpd="sng" algn="ctr" cap="flat" w="66675">
                      <a:solidFill>
                        <a:srgbClr val="2B4B82"/>
                      </a:solidFill>
                      <a:prstDash val="solid"/>
                      <a:round/>
                      <a:headEnd type="none" w="med" len="med"/>
                      <a:tailEnd type="none" w="med" len="med"/>
                    </a:lnL>
                    <a:lnR cmpd="sng" algn="ctr" cap="flat" w="66675">
                      <a:solidFill>
                        <a:srgbClr val="2B4B82"/>
                      </a:solidFill>
                      <a:prstDash val="solid"/>
                      <a:round/>
                      <a:headEnd type="none" w="med" len="med"/>
                      <a:tailEnd type="none" w="med" len="med"/>
                    </a:lnR>
                    <a:lnT cmpd="sng" algn="ctr" cap="flat" w="66675">
                      <a:solidFill>
                        <a:srgbClr val="2B4B82"/>
                      </a:solidFill>
                      <a:prstDash val="solid"/>
                      <a:round/>
                      <a:headEnd type="none" w="med" len="med"/>
                      <a:tailEnd type="none" w="med" len="med"/>
                    </a:lnT>
                    <a:lnB cmpd="sng" algn="ctr" cap="flat" w="66675">
                      <a:solidFill>
                        <a:srgbClr val="2B4B82"/>
                      </a:solidFill>
                      <a:prstDash val="solid"/>
                      <a:round/>
                      <a:headEnd type="none" w="med" len="med"/>
                      <a:tailEnd type="none" w="med" len="med"/>
                    </a:lnB>
                  </a:tcPr>
                </a:tc>
              </a:tr>
              <a:tr h="6117100">
                <a:tc>
                  <a:txBody>
                    <a:bodyPr anchor="t" rtlCol="false"/>
                    <a:lstStyle/>
                    <a:p>
                      <a:pPr algn="l" marL="626111" indent="-313055" lvl="1">
                        <a:lnSpc>
                          <a:spcPts val="4959"/>
                        </a:lnSpc>
                        <a:buAutoNum type="arabicPeriod" startAt="1"/>
                        <a:defRPr/>
                      </a:pPr>
                      <a:r>
                        <a:rPr lang="en-US" b="true" sz="2900">
                          <a:solidFill>
                            <a:srgbClr val="94DDDE"/>
                          </a:solidFill>
                          <a:latin typeface="Clear Sans Bold"/>
                          <a:ea typeface="Clear Sans Bold"/>
                          <a:cs typeface="Clear Sans Bold"/>
                          <a:sym typeface="Clear Sans Bold"/>
                        </a:rPr>
                        <a:t>An LEA is </a:t>
                      </a:r>
                      <a:r>
                        <a:rPr lang="en-US" b="true" sz="2900" u="sng">
                          <a:solidFill>
                            <a:srgbClr val="94DDDE"/>
                          </a:solidFill>
                          <a:latin typeface="Clear Sans Bold"/>
                          <a:ea typeface="Clear Sans Bold"/>
                          <a:cs typeface="Clear Sans Bold"/>
                          <a:sym typeface="Clear Sans Bold"/>
                        </a:rPr>
                        <a:t>not</a:t>
                      </a:r>
                      <a:r>
                        <a:rPr lang="en-US" b="true" sz="2900">
                          <a:solidFill>
                            <a:srgbClr val="94DDDE"/>
                          </a:solidFill>
                          <a:latin typeface="Clear Sans Bold"/>
                          <a:ea typeface="Clear Sans Bold"/>
                          <a:cs typeface="Clear Sans Bold"/>
                          <a:sym typeface="Clear Sans Bold"/>
                        </a:rPr>
                        <a:t> required to provide the same full range of services it does to public students; it is only required to provide services necessary to provide FAPE.</a:t>
                      </a:r>
                      <a:r>
                        <a:rPr lang="en-US" b="true" sz="2900">
                          <a:solidFill>
                            <a:srgbClr val="94DDDE"/>
                          </a:solidFill>
                          <a:latin typeface="Clear Sans Bold"/>
                          <a:ea typeface="Clear Sans Bold"/>
                          <a:cs typeface="Clear Sans Bold"/>
                          <a:sym typeface="Clear Sans Bold"/>
                        </a:rPr>
                        <a:t> </a:t>
                      </a:r>
                      <a:endParaRPr lang="en-US" sz="1100"/>
                    </a:p>
                    <a:p>
                      <a:pPr algn="l" marL="626111" indent="-313055" lvl="1">
                        <a:lnSpc>
                          <a:spcPts val="4959"/>
                        </a:lnSpc>
                        <a:buAutoNum type="arabicPeriod" startAt="1"/>
                      </a:pPr>
                      <a:r>
                        <a:rPr lang="en-US" b="true" sz="2900">
                          <a:solidFill>
                            <a:srgbClr val="94DDDE"/>
                          </a:solidFill>
                          <a:latin typeface="Clear Sans Bold"/>
                          <a:ea typeface="Clear Sans Bold"/>
                          <a:cs typeface="Clear Sans Bold"/>
                          <a:sym typeface="Clear Sans Bold"/>
                        </a:rPr>
                        <a:t>An LEA is </a:t>
                      </a:r>
                      <a:r>
                        <a:rPr lang="en-US" b="true" sz="2900" u="sng">
                          <a:solidFill>
                            <a:srgbClr val="94DDDE"/>
                          </a:solidFill>
                          <a:latin typeface="Clear Sans Bold"/>
                          <a:ea typeface="Clear Sans Bold"/>
                          <a:cs typeface="Clear Sans Bold"/>
                          <a:sym typeface="Clear Sans Bold"/>
                        </a:rPr>
                        <a:t>not </a:t>
                      </a:r>
                      <a:r>
                        <a:rPr lang="en-US" b="true" sz="2900">
                          <a:solidFill>
                            <a:srgbClr val="94DDDE"/>
                          </a:solidFill>
                          <a:latin typeface="Clear Sans Bold"/>
                          <a:ea typeface="Clear Sans Bold"/>
                          <a:cs typeface="Clear Sans Bold"/>
                          <a:sym typeface="Clear Sans Bold"/>
                        </a:rPr>
                        <a:t>required to pay for the cost of privately educating a parentally placed student if the LEA made FAPE available to the child and the parents voluntarily elected to place their child elsewhere. </a:t>
                      </a:r>
                    </a:p>
                  </a:txBody>
                  <a:tcPr marL="190500" marR="190500" marT="190500" marB="190500" anchor="ctr">
                    <a:lnL cmpd="sng" algn="ctr" cap="flat" w="66675">
                      <a:solidFill>
                        <a:srgbClr val="2B4B82"/>
                      </a:solidFill>
                      <a:prstDash val="solid"/>
                      <a:round/>
                      <a:headEnd type="none" w="med" len="med"/>
                      <a:tailEnd type="none" w="med" len="med"/>
                    </a:lnL>
                    <a:lnR cmpd="sng" algn="ctr" cap="flat" w="66675">
                      <a:solidFill>
                        <a:srgbClr val="2B4B82"/>
                      </a:solidFill>
                      <a:prstDash val="solid"/>
                      <a:round/>
                      <a:headEnd type="none" w="med" len="med"/>
                      <a:tailEnd type="none" w="med" len="med"/>
                    </a:lnR>
                    <a:lnT cmpd="sng" algn="ctr" cap="flat" w="66675">
                      <a:solidFill>
                        <a:srgbClr val="2B4B82"/>
                      </a:solidFill>
                      <a:prstDash val="solid"/>
                      <a:round/>
                      <a:headEnd type="none" w="med" len="med"/>
                      <a:tailEnd type="none" w="med" len="med"/>
                    </a:lnT>
                    <a:lnB cmpd="sng" algn="ctr" cap="flat" w="66675">
                      <a:solidFill>
                        <a:srgbClr val="2B4B82"/>
                      </a:solidFill>
                      <a:prstDash val="solid"/>
                      <a:round/>
                      <a:headEnd type="none" w="med" len="med"/>
                      <a:tailEnd type="none" w="med" len="med"/>
                    </a:lnB>
                  </a:tcPr>
                </a:tc>
              </a:tr>
            </a:tbl>
          </a:graphicData>
        </a:graphic>
      </p:graphicFrame>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94DDD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8184311" cy="10287000"/>
          </a:xfrm>
          <a:custGeom>
            <a:avLst/>
            <a:gdLst/>
            <a:ahLst/>
            <a:cxnLst/>
            <a:rect r="r" b="b" t="t" l="l"/>
            <a:pathLst>
              <a:path h="10287000" w="8184311">
                <a:moveTo>
                  <a:pt x="0" y="0"/>
                </a:moveTo>
                <a:lnTo>
                  <a:pt x="8184311" y="0"/>
                </a:lnTo>
                <a:lnTo>
                  <a:pt x="8184311" y="10287000"/>
                </a:lnTo>
                <a:lnTo>
                  <a:pt x="0" y="10287000"/>
                </a:lnTo>
                <a:lnTo>
                  <a:pt x="0" y="0"/>
                </a:lnTo>
                <a:close/>
              </a:path>
            </a:pathLst>
          </a:custGeom>
          <a:blipFill>
            <a:blip r:embed="rId2"/>
            <a:stretch>
              <a:fillRect l="0" t="-9669" r="0" b="-9669"/>
            </a:stretch>
          </a:blipFill>
        </p:spPr>
      </p:sp>
      <p:grpSp>
        <p:nvGrpSpPr>
          <p:cNvPr name="Group 3" id="3"/>
          <p:cNvGrpSpPr/>
          <p:nvPr/>
        </p:nvGrpSpPr>
        <p:grpSpPr>
          <a:xfrm rot="0">
            <a:off x="9300474" y="728103"/>
            <a:ext cx="7312205" cy="6942150"/>
            <a:chOff x="0" y="0"/>
            <a:chExt cx="9749607" cy="9256199"/>
          </a:xfrm>
        </p:grpSpPr>
        <p:sp>
          <p:nvSpPr>
            <p:cNvPr name="TextBox 4" id="4"/>
            <p:cNvSpPr txBox="true"/>
            <p:nvPr/>
          </p:nvSpPr>
          <p:spPr>
            <a:xfrm rot="0">
              <a:off x="0" y="76200"/>
              <a:ext cx="9749607" cy="6555740"/>
            </a:xfrm>
            <a:prstGeom prst="rect">
              <a:avLst/>
            </a:prstGeom>
          </p:spPr>
          <p:txBody>
            <a:bodyPr anchor="t" rtlCol="false" tIns="0" lIns="0" bIns="0" rIns="0">
              <a:spAutoFit/>
            </a:bodyPr>
            <a:lstStyle/>
            <a:p>
              <a:pPr algn="l">
                <a:lnSpc>
                  <a:spcPts val="6405"/>
                </a:lnSpc>
              </a:pPr>
              <a:r>
                <a:rPr lang="en-US" sz="6100">
                  <a:solidFill>
                    <a:srgbClr val="2B4B82"/>
                  </a:solidFill>
                  <a:latin typeface="Clear Sans"/>
                  <a:ea typeface="Clear Sans"/>
                  <a:cs typeface="Clear Sans"/>
                  <a:sym typeface="Clear Sans"/>
                </a:rPr>
                <a:t>Q: Is the District Required to provide a specific special education service to a private or home-schooled student?</a:t>
              </a:r>
              <a:r>
                <a:rPr lang="en-US" sz="6100" b="true">
                  <a:solidFill>
                    <a:srgbClr val="2B4B82"/>
                  </a:solidFill>
                  <a:latin typeface="Clear Sans Bold"/>
                  <a:ea typeface="Clear Sans Bold"/>
                  <a:cs typeface="Clear Sans Bold"/>
                  <a:sym typeface="Clear Sans Bold"/>
                </a:rPr>
                <a:t> </a:t>
              </a:r>
            </a:p>
          </p:txBody>
        </p:sp>
        <p:sp>
          <p:nvSpPr>
            <p:cNvPr name="TextBox 5" id="5"/>
            <p:cNvSpPr txBox="true"/>
            <p:nvPr/>
          </p:nvSpPr>
          <p:spPr>
            <a:xfrm rot="0">
              <a:off x="0" y="7267863"/>
              <a:ext cx="9749607" cy="644737"/>
            </a:xfrm>
            <a:prstGeom prst="rect">
              <a:avLst/>
            </a:prstGeom>
          </p:spPr>
          <p:txBody>
            <a:bodyPr anchor="t" rtlCol="false" tIns="0" lIns="0" bIns="0" rIns="0">
              <a:spAutoFit/>
            </a:bodyPr>
            <a:lstStyle/>
            <a:p>
              <a:pPr algn="l">
                <a:lnSpc>
                  <a:spcPts val="4060"/>
                </a:lnSpc>
              </a:pPr>
            </a:p>
          </p:txBody>
        </p:sp>
        <p:sp>
          <p:nvSpPr>
            <p:cNvPr name="TextBox 6" id="6"/>
            <p:cNvSpPr txBox="true"/>
            <p:nvPr/>
          </p:nvSpPr>
          <p:spPr>
            <a:xfrm rot="0">
              <a:off x="0" y="8731054"/>
              <a:ext cx="9749607" cy="525145"/>
            </a:xfrm>
            <a:prstGeom prst="rect">
              <a:avLst/>
            </a:prstGeom>
          </p:spPr>
          <p:txBody>
            <a:bodyPr anchor="t" rtlCol="false" tIns="0" lIns="0" bIns="0" rIns="0">
              <a:spAutoFit/>
            </a:bodyPr>
            <a:lstStyle/>
            <a:p>
              <a:pPr algn="l">
                <a:lnSpc>
                  <a:spcPts val="3359"/>
                </a:lnSpc>
              </a:pPr>
            </a:p>
          </p:txBody>
        </p:sp>
      </p:grpSp>
      <p:sp>
        <p:nvSpPr>
          <p:cNvPr name="TextBox 7" id="7"/>
          <p:cNvSpPr txBox="true"/>
          <p:nvPr/>
        </p:nvSpPr>
        <p:spPr>
          <a:xfrm rot="0">
            <a:off x="9300474" y="6531062"/>
            <a:ext cx="7312205" cy="2468880"/>
          </a:xfrm>
          <a:prstGeom prst="rect">
            <a:avLst/>
          </a:prstGeom>
        </p:spPr>
        <p:txBody>
          <a:bodyPr anchor="t" rtlCol="false" tIns="0" lIns="0" bIns="0" rIns="0">
            <a:spAutoFit/>
          </a:bodyPr>
          <a:lstStyle/>
          <a:p>
            <a:pPr algn="l">
              <a:lnSpc>
                <a:spcPts val="6405"/>
              </a:lnSpc>
              <a:spcBef>
                <a:spcPct val="0"/>
              </a:spcBef>
            </a:pPr>
            <a:r>
              <a:rPr lang="en-US" sz="6100">
                <a:solidFill>
                  <a:srgbClr val="2B4B82"/>
                </a:solidFill>
                <a:latin typeface="Clear Sans"/>
                <a:ea typeface="Clear Sans"/>
                <a:cs typeface="Clear Sans"/>
                <a:sym typeface="Clear Sans"/>
              </a:rPr>
              <a:t>A: No, so long as the district has made an offer of FAPE</a:t>
            </a:r>
            <a:r>
              <a:rPr lang="en-US" b="true" sz="6100">
                <a:solidFill>
                  <a:srgbClr val="2B4B82"/>
                </a:solidFill>
                <a:latin typeface="Clear Sans Bold"/>
                <a:ea typeface="Clear Sans Bold"/>
                <a:cs typeface="Clear Sans Bold"/>
                <a:sym typeface="Clear Sans Bold"/>
              </a:rPr>
              <a:t>. </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6954519" y="4266178"/>
            <a:ext cx="10304781" cy="3044191"/>
          </a:xfrm>
          <a:prstGeom prst="rect">
            <a:avLst/>
          </a:prstGeom>
        </p:spPr>
        <p:txBody>
          <a:bodyPr anchor="t" rtlCol="false" tIns="0" lIns="0" bIns="0" rIns="0">
            <a:spAutoFit/>
          </a:bodyPr>
          <a:lstStyle/>
          <a:p>
            <a:pPr algn="l">
              <a:lnSpc>
                <a:spcPts val="3990"/>
              </a:lnSpc>
            </a:pPr>
            <a:r>
              <a:rPr lang="en-US" sz="3800" i="true">
                <a:solidFill>
                  <a:srgbClr val="94DDDE"/>
                </a:solidFill>
                <a:latin typeface="Clear Sans Italics"/>
                <a:ea typeface="Clear Sans Italics"/>
                <a:cs typeface="Clear Sans Italics"/>
                <a:sym typeface="Clear Sans Italics"/>
              </a:rPr>
              <a:t>“Parents claiming an increased credit under this subsection</a:t>
            </a:r>
            <a:r>
              <a:rPr lang="en-US" b="true" sz="3800" i="true">
                <a:solidFill>
                  <a:srgbClr val="94DDDE"/>
                </a:solidFill>
                <a:latin typeface="Clear Sans Bold Italics"/>
                <a:ea typeface="Clear Sans Bold Italics"/>
                <a:cs typeface="Clear Sans Bold Italics"/>
                <a:sym typeface="Clear Sans Bold Italics"/>
              </a:rPr>
              <a:t> shall document the student's diagnosis or other determination made by an Idaho licensed healthcare provider </a:t>
            </a:r>
            <a:r>
              <a:rPr lang="en-US" sz="3800" i="true">
                <a:solidFill>
                  <a:srgbClr val="94DDDE"/>
                </a:solidFill>
                <a:latin typeface="Clear Sans Italics"/>
                <a:ea typeface="Clear Sans Italics"/>
                <a:cs typeface="Clear Sans Italics"/>
                <a:sym typeface="Clear Sans Italics"/>
              </a:rPr>
              <a:t>or the student's eligibility for services under an [IEP] in accordance with the [IDEA].”</a:t>
            </a:r>
          </a:p>
        </p:txBody>
      </p:sp>
      <p:sp>
        <p:nvSpPr>
          <p:cNvPr name="Freeform 3" id="3"/>
          <p:cNvSpPr/>
          <p:nvPr/>
        </p:nvSpPr>
        <p:spPr>
          <a:xfrm flipH="false" flipV="false" rot="0">
            <a:off x="4610774" y="1441513"/>
            <a:ext cx="2645731" cy="1625922"/>
          </a:xfrm>
          <a:custGeom>
            <a:avLst/>
            <a:gdLst/>
            <a:ahLst/>
            <a:cxnLst/>
            <a:rect r="r" b="b" t="t" l="l"/>
            <a:pathLst>
              <a:path h="1625922" w="2645731">
                <a:moveTo>
                  <a:pt x="0" y="0"/>
                </a:moveTo>
                <a:lnTo>
                  <a:pt x="2645731" y="0"/>
                </a:lnTo>
                <a:lnTo>
                  <a:pt x="2645731" y="1625922"/>
                </a:lnTo>
                <a:lnTo>
                  <a:pt x="0" y="16259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879313" y="5316566"/>
            <a:ext cx="5758626" cy="4114800"/>
          </a:xfrm>
          <a:custGeom>
            <a:avLst/>
            <a:gdLst/>
            <a:ahLst/>
            <a:cxnLst/>
            <a:rect r="r" b="b" t="t" l="l"/>
            <a:pathLst>
              <a:path h="4114800" w="5758626">
                <a:moveTo>
                  <a:pt x="0" y="0"/>
                </a:moveTo>
                <a:lnTo>
                  <a:pt x="5758626" y="0"/>
                </a:lnTo>
                <a:lnTo>
                  <a:pt x="575862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340312" y="-1788377"/>
            <a:ext cx="1491622" cy="3229890"/>
          </a:xfrm>
          <a:custGeom>
            <a:avLst/>
            <a:gdLst/>
            <a:ahLst/>
            <a:cxnLst/>
            <a:rect r="r" b="b" t="t" l="l"/>
            <a:pathLst>
              <a:path h="3229890" w="1491622">
                <a:moveTo>
                  <a:pt x="0" y="0"/>
                </a:moveTo>
                <a:lnTo>
                  <a:pt x="1491622" y="0"/>
                </a:lnTo>
                <a:lnTo>
                  <a:pt x="1491622" y="3229890"/>
                </a:lnTo>
                <a:lnTo>
                  <a:pt x="0" y="32298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8242167" y="-1536821"/>
            <a:ext cx="3748344" cy="3073642"/>
          </a:xfrm>
          <a:custGeom>
            <a:avLst/>
            <a:gdLst/>
            <a:ahLst/>
            <a:cxnLst/>
            <a:rect r="r" b="b" t="t" l="l"/>
            <a:pathLst>
              <a:path h="3073642" w="3748344">
                <a:moveTo>
                  <a:pt x="0" y="0"/>
                </a:moveTo>
                <a:lnTo>
                  <a:pt x="3748345" y="0"/>
                </a:lnTo>
                <a:lnTo>
                  <a:pt x="3748345" y="3073642"/>
                </a:lnTo>
                <a:lnTo>
                  <a:pt x="0" y="307364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566643" y="-2441088"/>
            <a:ext cx="4317873" cy="5892879"/>
          </a:xfrm>
          <a:custGeom>
            <a:avLst/>
            <a:gdLst/>
            <a:ahLst/>
            <a:cxnLst/>
            <a:rect r="r" b="b" t="t" l="l"/>
            <a:pathLst>
              <a:path h="5892879" w="4317873">
                <a:moveTo>
                  <a:pt x="0" y="0"/>
                </a:moveTo>
                <a:lnTo>
                  <a:pt x="4317873" y="0"/>
                </a:lnTo>
                <a:lnTo>
                  <a:pt x="4317873" y="5892879"/>
                </a:lnTo>
                <a:lnTo>
                  <a:pt x="0" y="58928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true" flipV="false" rot="0">
            <a:off x="1742874" y="3067435"/>
            <a:ext cx="4597438" cy="2842053"/>
          </a:xfrm>
          <a:custGeom>
            <a:avLst/>
            <a:gdLst/>
            <a:ahLst/>
            <a:cxnLst/>
            <a:rect r="r" b="b" t="t" l="l"/>
            <a:pathLst>
              <a:path h="2842053" w="4597438">
                <a:moveTo>
                  <a:pt x="4597438" y="0"/>
                </a:moveTo>
                <a:lnTo>
                  <a:pt x="0" y="0"/>
                </a:lnTo>
                <a:lnTo>
                  <a:pt x="0" y="2842053"/>
                </a:lnTo>
                <a:lnTo>
                  <a:pt x="4597438" y="2842053"/>
                </a:lnTo>
                <a:lnTo>
                  <a:pt x="4597438"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94DDDE"/>
        </a:solidFill>
      </p:bgPr>
    </p:bg>
    <p:spTree>
      <p:nvGrpSpPr>
        <p:cNvPr id="1" name=""/>
        <p:cNvGrpSpPr/>
        <p:nvPr/>
      </p:nvGrpSpPr>
      <p:grpSpPr>
        <a:xfrm>
          <a:off x="0" y="0"/>
          <a:ext cx="0" cy="0"/>
          <a:chOff x="0" y="0"/>
          <a:chExt cx="0" cy="0"/>
        </a:xfrm>
      </p:grpSpPr>
      <p:sp>
        <p:nvSpPr>
          <p:cNvPr name="TextBox 2" id="2"/>
          <p:cNvSpPr txBox="true"/>
          <p:nvPr/>
        </p:nvSpPr>
        <p:spPr>
          <a:xfrm rot="0">
            <a:off x="868645" y="583790"/>
            <a:ext cx="12745302" cy="1731645"/>
          </a:xfrm>
          <a:prstGeom prst="rect">
            <a:avLst/>
          </a:prstGeom>
        </p:spPr>
        <p:txBody>
          <a:bodyPr anchor="t" rtlCol="false" tIns="0" lIns="0" bIns="0" rIns="0">
            <a:spAutoFit/>
          </a:bodyPr>
          <a:lstStyle/>
          <a:p>
            <a:pPr algn="l">
              <a:lnSpc>
                <a:spcPts val="6719"/>
              </a:lnSpc>
            </a:pPr>
            <a:r>
              <a:rPr lang="en-US" sz="6399" b="true">
                <a:solidFill>
                  <a:srgbClr val="004E81"/>
                </a:solidFill>
                <a:latin typeface="Clear Sans Bold"/>
                <a:ea typeface="Clear Sans Bold"/>
                <a:cs typeface="Clear Sans Bold"/>
                <a:sym typeface="Clear Sans Bold"/>
              </a:rPr>
              <a:t>Important Eligibility Differences to Note:</a:t>
            </a:r>
            <a:r>
              <a:rPr lang="en-US" sz="6399" b="true">
                <a:solidFill>
                  <a:srgbClr val="31356E"/>
                </a:solidFill>
                <a:latin typeface="Clear Sans Bold"/>
                <a:ea typeface="Clear Sans Bold"/>
                <a:cs typeface="Clear Sans Bold"/>
                <a:sym typeface="Clear Sans Bold"/>
              </a:rPr>
              <a:t> </a:t>
            </a:r>
          </a:p>
        </p:txBody>
      </p:sp>
      <p:sp>
        <p:nvSpPr>
          <p:cNvPr name="TextBox 3" id="3"/>
          <p:cNvSpPr txBox="true"/>
          <p:nvPr/>
        </p:nvSpPr>
        <p:spPr>
          <a:xfrm rot="0">
            <a:off x="644569" y="2526413"/>
            <a:ext cx="12211237" cy="7184390"/>
          </a:xfrm>
          <a:prstGeom prst="rect">
            <a:avLst/>
          </a:prstGeom>
        </p:spPr>
        <p:txBody>
          <a:bodyPr anchor="t" rtlCol="false" tIns="0" lIns="0" bIns="0" rIns="0">
            <a:spAutoFit/>
          </a:bodyPr>
          <a:lstStyle/>
          <a:p>
            <a:pPr algn="l" marL="626111" indent="-313055" lvl="1">
              <a:lnSpc>
                <a:spcPts val="4060"/>
              </a:lnSpc>
              <a:buFont typeface="Arial"/>
              <a:buChar char="•"/>
            </a:pPr>
            <a:r>
              <a:rPr lang="en-US" sz="2900">
                <a:solidFill>
                  <a:srgbClr val="2B4B82"/>
                </a:solidFill>
                <a:latin typeface="Clear Sans"/>
                <a:ea typeface="Clear Sans"/>
                <a:cs typeface="Clear Sans"/>
                <a:sym typeface="Clear Sans"/>
              </a:rPr>
              <a:t>The IDEA requires an annual review of the student’s IEP and a triennial review of the student’s eligibility.</a:t>
            </a:r>
          </a:p>
          <a:p>
            <a:pPr algn="l" marL="1252221" indent="-417407" lvl="2">
              <a:lnSpc>
                <a:spcPts val="4060"/>
              </a:lnSpc>
              <a:buFont typeface="Arial"/>
              <a:buChar char="⚬"/>
            </a:pPr>
            <a:r>
              <a:rPr lang="en-US" sz="2900">
                <a:solidFill>
                  <a:srgbClr val="2B4B82"/>
                </a:solidFill>
                <a:latin typeface="Clear Sans"/>
                <a:ea typeface="Clear Sans"/>
                <a:cs typeface="Clear Sans"/>
                <a:sym typeface="Clear Sans"/>
              </a:rPr>
              <a:t>School Choice: </a:t>
            </a:r>
            <a:r>
              <a:rPr lang="en-US" b="true" sz="2900">
                <a:solidFill>
                  <a:srgbClr val="2B4B82"/>
                </a:solidFill>
                <a:latin typeface="Clear Sans Bold"/>
                <a:ea typeface="Clear Sans Bold"/>
                <a:cs typeface="Clear Sans Bold"/>
                <a:sym typeface="Clear Sans Bold"/>
              </a:rPr>
              <a:t>no continuous eligibility requirement.</a:t>
            </a:r>
          </a:p>
          <a:p>
            <a:pPr algn="l" marL="626111" indent="-313055" lvl="1">
              <a:lnSpc>
                <a:spcPts val="4060"/>
              </a:lnSpc>
              <a:buFont typeface="Arial"/>
              <a:buChar char="•"/>
            </a:pPr>
            <a:r>
              <a:rPr lang="en-US" sz="2900">
                <a:solidFill>
                  <a:srgbClr val="2B4B82"/>
                </a:solidFill>
                <a:latin typeface="Clear Sans"/>
                <a:ea typeface="Clear Sans"/>
                <a:cs typeface="Clear Sans"/>
                <a:sym typeface="Clear Sans"/>
              </a:rPr>
              <a:t>The IDEA requires a full and comprehensive evaluation process with 13 possible eligibility categories.</a:t>
            </a:r>
          </a:p>
          <a:p>
            <a:pPr algn="l" marL="1252221" indent="-417407" lvl="2">
              <a:lnSpc>
                <a:spcPts val="4060"/>
              </a:lnSpc>
              <a:buFont typeface="Arial"/>
              <a:buChar char="⚬"/>
            </a:pPr>
            <a:r>
              <a:rPr lang="en-US" sz="2900">
                <a:solidFill>
                  <a:srgbClr val="2B4B82"/>
                </a:solidFill>
                <a:latin typeface="Clear Sans"/>
                <a:ea typeface="Clear Sans"/>
                <a:cs typeface="Clear Sans"/>
                <a:sym typeface="Clear Sans"/>
              </a:rPr>
              <a:t>School Choice: </a:t>
            </a:r>
            <a:r>
              <a:rPr lang="en-US" b="true" sz="2900">
                <a:solidFill>
                  <a:srgbClr val="2B4B82"/>
                </a:solidFill>
                <a:latin typeface="Clear Sans Bold"/>
                <a:ea typeface="Clear Sans Bold"/>
                <a:cs typeface="Clear Sans Bold"/>
                <a:sym typeface="Clear Sans Bold"/>
              </a:rPr>
              <a:t>no eligibility requirements except that a diagnosis must be made by a licensed Idaho healthcare provider.</a:t>
            </a:r>
          </a:p>
          <a:p>
            <a:pPr algn="l" marL="626111" indent="-313055" lvl="1">
              <a:lnSpc>
                <a:spcPts val="4060"/>
              </a:lnSpc>
              <a:buFont typeface="Arial"/>
              <a:buChar char="•"/>
            </a:pPr>
            <a:r>
              <a:rPr lang="en-US" sz="2900">
                <a:solidFill>
                  <a:srgbClr val="2B4B82"/>
                </a:solidFill>
                <a:latin typeface="Clear Sans"/>
                <a:ea typeface="Clear Sans"/>
                <a:cs typeface="Clear Sans"/>
                <a:sym typeface="Clear Sans"/>
              </a:rPr>
              <a:t>The student’s IEP team and specifically qualified professionals make eligibility determinations.</a:t>
            </a:r>
          </a:p>
          <a:p>
            <a:pPr algn="l" marL="1252221" indent="-417407" lvl="2">
              <a:lnSpc>
                <a:spcPts val="4060"/>
              </a:lnSpc>
              <a:buFont typeface="Arial"/>
              <a:buChar char="⚬"/>
            </a:pPr>
            <a:r>
              <a:rPr lang="en-US" sz="2900">
                <a:solidFill>
                  <a:srgbClr val="2B4B82"/>
                </a:solidFill>
                <a:latin typeface="Clear Sans"/>
                <a:ea typeface="Clear Sans"/>
                <a:cs typeface="Clear Sans"/>
                <a:sym typeface="Clear Sans"/>
              </a:rPr>
              <a:t>School Choice: </a:t>
            </a:r>
            <a:r>
              <a:rPr lang="en-US" b="true" sz="2900">
                <a:solidFill>
                  <a:srgbClr val="2B4B82"/>
                </a:solidFill>
                <a:latin typeface="Clear Sans Bold"/>
                <a:ea typeface="Clear Sans Bold"/>
                <a:cs typeface="Clear Sans Bold"/>
                <a:sym typeface="Clear Sans Bold"/>
              </a:rPr>
              <a:t>t</a:t>
            </a:r>
            <a:r>
              <a:rPr lang="en-US" b="true" sz="2900">
                <a:solidFill>
                  <a:srgbClr val="2B4B82"/>
                </a:solidFill>
                <a:latin typeface="Clear Sans Bold"/>
                <a:ea typeface="Clear Sans Bold"/>
                <a:cs typeface="Clear Sans Bold"/>
                <a:sym typeface="Clear Sans Bold"/>
              </a:rPr>
              <a:t>he Idaho Tax Commission, not the student’s IEP team, is responsible for determining whether the student has a qualifying disability</a:t>
            </a:r>
            <a:r>
              <a:rPr lang="en-US" sz="2900">
                <a:solidFill>
                  <a:srgbClr val="2B4B82"/>
                </a:solidFill>
                <a:latin typeface="Clear Sans"/>
                <a:ea typeface="Clear Sans"/>
                <a:cs typeface="Clear Sans"/>
                <a:sym typeface="Clear Sans"/>
              </a:rPr>
              <a:t> for purposes of the increased credit.</a:t>
            </a:r>
          </a:p>
          <a:p>
            <a:pPr algn="l">
              <a:lnSpc>
                <a:spcPts val="4060"/>
              </a:lnSpc>
            </a:pPr>
            <a:r>
              <a:rPr lang="en-US" sz="2900" b="true">
                <a:solidFill>
                  <a:srgbClr val="2B4B82"/>
                </a:solidFill>
                <a:latin typeface="Clear Sans Bold"/>
                <a:ea typeface="Clear Sans Bold"/>
                <a:cs typeface="Clear Sans Bold"/>
                <a:sym typeface="Clear Sans Bold"/>
              </a:rPr>
              <a:t> </a:t>
            </a:r>
          </a:p>
        </p:txBody>
      </p:sp>
      <p:sp>
        <p:nvSpPr>
          <p:cNvPr name="Freeform 4" id="4"/>
          <p:cNvSpPr/>
          <p:nvPr/>
        </p:nvSpPr>
        <p:spPr>
          <a:xfrm flipH="false" flipV="false" rot="0">
            <a:off x="13939698" y="2749985"/>
            <a:ext cx="2700805" cy="4114800"/>
          </a:xfrm>
          <a:custGeom>
            <a:avLst/>
            <a:gdLst/>
            <a:ahLst/>
            <a:cxnLst/>
            <a:rect r="r" b="b" t="t" l="l"/>
            <a:pathLst>
              <a:path h="4114800" w="2700805">
                <a:moveTo>
                  <a:pt x="0" y="0"/>
                </a:moveTo>
                <a:lnTo>
                  <a:pt x="2700805" y="0"/>
                </a:lnTo>
                <a:lnTo>
                  <a:pt x="270080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265506" y="3336995"/>
          <a:ext cx="16574341" cy="10744810"/>
        </p:xfrm>
        <a:graphic>
          <a:graphicData uri="http://schemas.openxmlformats.org/drawingml/2006/table">
            <a:tbl>
              <a:tblPr/>
              <a:tblGrid>
                <a:gridCol w="16574341"/>
              </a:tblGrid>
              <a:tr h="6295353">
                <a:tc>
                  <a:txBody>
                    <a:bodyPr anchor="t" rtlCol="false"/>
                    <a:lstStyle/>
                    <a:p>
                      <a:pPr algn="l" marL="647698" indent="-323849" lvl="1">
                        <a:lnSpc>
                          <a:spcPts val="4199"/>
                        </a:lnSpc>
                        <a:buFont typeface="Arial"/>
                        <a:buChar char="•"/>
                        <a:defRPr/>
                      </a:pPr>
                      <a:r>
                        <a:rPr lang="en-US" b="true" sz="2999">
                          <a:solidFill>
                            <a:srgbClr val="2B4B82"/>
                          </a:solidFill>
                          <a:latin typeface="Clear Sans Bold"/>
                          <a:ea typeface="Clear Sans Bold"/>
                          <a:cs typeface="Clear Sans Bold"/>
                          <a:sym typeface="Clear Sans Bold"/>
                        </a:rPr>
                        <a:t>Federal law and the requirements of the IDEA control </a:t>
                      </a:r>
                      <a:r>
                        <a:rPr lang="en-US" sz="2999">
                          <a:solidFill>
                            <a:srgbClr val="2B4B82"/>
                          </a:solidFill>
                          <a:latin typeface="Clear Sans"/>
                          <a:ea typeface="Clear Sans"/>
                          <a:cs typeface="Clear Sans"/>
                          <a:sym typeface="Clear Sans"/>
                        </a:rPr>
                        <a:t>when it comes to the provision of the student’s special education services. </a:t>
                      </a:r>
                      <a:endParaRPr lang="en-US" sz="1100"/>
                    </a:p>
                    <a:p>
                      <a:pPr algn="l" marL="647698" indent="-323849" lvl="1">
                        <a:lnSpc>
                          <a:spcPts val="4199"/>
                        </a:lnSpc>
                        <a:buFont typeface="Arial"/>
                        <a:buChar char="•"/>
                      </a:pPr>
                      <a:r>
                        <a:rPr lang="en-US" sz="2999">
                          <a:solidFill>
                            <a:srgbClr val="2B4B82"/>
                          </a:solidFill>
                          <a:latin typeface="Clear Sans"/>
                          <a:ea typeface="Clear Sans"/>
                          <a:cs typeface="Clear Sans"/>
                          <a:sym typeface="Clear Sans"/>
                        </a:rPr>
                        <a:t>Continue to use eligibility requirements and criteria defined in the IDEA.</a:t>
                      </a:r>
                    </a:p>
                    <a:p>
                      <a:pPr algn="l" marL="647698" indent="-323849" lvl="1">
                        <a:lnSpc>
                          <a:spcPts val="4199"/>
                        </a:lnSpc>
                        <a:buFont typeface="Arial"/>
                        <a:buChar char="•"/>
                      </a:pPr>
                      <a:r>
                        <a:rPr lang="en-US" sz="2999">
                          <a:solidFill>
                            <a:srgbClr val="2B4B82"/>
                          </a:solidFill>
                          <a:latin typeface="Clear Sans"/>
                          <a:ea typeface="Clear Sans"/>
                          <a:cs typeface="Clear Sans"/>
                          <a:sym typeface="Clear Sans"/>
                        </a:rPr>
                        <a:t>Eligibility for tax credit purposes is limited to just that-it is not an appropriate substitute for a disability determination under the IDEA, Section 504, or the ADA. </a:t>
                      </a:r>
                    </a:p>
                    <a:p>
                      <a:pPr algn="l" marL="647698" indent="-323849" lvl="1">
                        <a:lnSpc>
                          <a:spcPts val="4199"/>
                        </a:lnSpc>
                        <a:buFont typeface="Arial"/>
                        <a:buChar char="•"/>
                      </a:pPr>
                      <a:r>
                        <a:rPr lang="en-US" sz="2999">
                          <a:solidFill>
                            <a:srgbClr val="2B4B82"/>
                          </a:solidFill>
                          <a:latin typeface="Clear Sans"/>
                          <a:ea typeface="Clear Sans"/>
                          <a:cs typeface="Clear Sans"/>
                          <a:sym typeface="Clear Sans"/>
                        </a:rPr>
                        <a:t>Continue to engage in a dialogue with parents who are requesting accommodations, evaluations, or special education services and request additional evaluations or medical information when appropriate. </a:t>
                      </a:r>
                    </a:p>
                    <a:p>
                      <a:pPr algn="l" marL="647698" indent="-323849" lvl="1">
                        <a:lnSpc>
                          <a:spcPts val="4199"/>
                        </a:lnSpc>
                        <a:buFont typeface="Arial"/>
                        <a:buChar char="•"/>
                      </a:pPr>
                      <a:r>
                        <a:rPr lang="en-US" b="true" sz="2999">
                          <a:solidFill>
                            <a:srgbClr val="2B4B82"/>
                          </a:solidFill>
                          <a:latin typeface="Clear Sans Bold"/>
                          <a:ea typeface="Clear Sans Bold"/>
                          <a:cs typeface="Clear Sans Bold"/>
                          <a:sym typeface="Clear Sans Bold"/>
                        </a:rPr>
                        <a:t>Document the district’s efforts in writing</a:t>
                      </a:r>
                      <a:r>
                        <a:rPr lang="en-US" sz="2999">
                          <a:solidFill>
                            <a:srgbClr val="2B4B82"/>
                          </a:solidFill>
                          <a:latin typeface="Clear Sans"/>
                          <a:ea typeface="Clear Sans"/>
                          <a:cs typeface="Clear Sans"/>
                          <a:sym typeface="Clear Sans"/>
                        </a:rPr>
                        <a:t>-make sure you are keeping diligent meeting notes, contact logs, and utilizing PWN effectively. </a:t>
                      </a:r>
                    </a:p>
                    <a:p>
                      <a:pPr algn="l" marL="647698" indent="-323849" lvl="1">
                        <a:lnSpc>
                          <a:spcPts val="4199"/>
                        </a:lnSpc>
                        <a:buFont typeface="Arial"/>
                        <a:buChar char="•"/>
                      </a:pPr>
                      <a:r>
                        <a:rPr lang="en-US" b="true" sz="2999">
                          <a:solidFill>
                            <a:srgbClr val="2B4B82"/>
                          </a:solidFill>
                          <a:latin typeface="Clear Sans Bold"/>
                          <a:ea typeface="Clear Sans Bold"/>
                          <a:cs typeface="Clear Sans Bold"/>
                          <a:sym typeface="Clear Sans Bold"/>
                        </a:rPr>
                        <a:t>When in doubt, consult with legal counsel. </a:t>
                      </a:r>
                    </a:p>
                  </a:txBody>
                  <a:tcPr marL="190500" marR="190500" marT="190500" marB="190500" anchor="ctr">
                    <a:lnL cmpd="sng" algn="ctr" cap="flat" w="47625">
                      <a:solidFill>
                        <a:srgbClr val="FEFEFE"/>
                      </a:solidFill>
                      <a:prstDash val="solid"/>
                      <a:round/>
                      <a:headEnd type="none" w="med" len="med"/>
                      <a:tailEnd type="none" w="med" len="med"/>
                    </a:lnL>
                    <a:lnR cmpd="sng" algn="ctr" cap="flat" w="47625">
                      <a:solidFill>
                        <a:srgbClr val="FEFEFE"/>
                      </a:solidFill>
                      <a:prstDash val="solid"/>
                      <a:round/>
                      <a:headEnd type="none" w="med" len="med"/>
                      <a:tailEnd type="none" w="med" len="med"/>
                    </a:lnR>
                    <a:lnT cmpd="sng" algn="ctr" cap="flat" w="47625">
                      <a:solidFill>
                        <a:srgbClr val="FEFEFE"/>
                      </a:solidFill>
                      <a:prstDash val="solid"/>
                      <a:round/>
                      <a:headEnd type="none" w="med" len="med"/>
                      <a:tailEnd type="none" w="med" len="med"/>
                    </a:lnT>
                    <a:lnB cmpd="sng" algn="ctr" cap="flat" w="47625">
                      <a:solidFill>
                        <a:srgbClr val="FEFEFE"/>
                      </a:solidFill>
                      <a:prstDash val="solid"/>
                      <a:round/>
                      <a:headEnd type="none" w="med" len="med"/>
                      <a:tailEnd type="none" w="med" len="med"/>
                    </a:lnB>
                  </a:tcPr>
                </a:tc>
              </a:tr>
              <a:tr h="956741">
                <a:tc>
                  <a:txBody>
                    <a:bodyPr anchor="t" rtlCol="false"/>
                    <a:lstStyle/>
                    <a:p>
                      <a:pPr algn="l">
                        <a:lnSpc>
                          <a:spcPts val="3640"/>
                        </a:lnSpc>
                        <a:defRPr/>
                      </a:pPr>
                      <a:endParaRPr lang="en-US" sz="1100"/>
                    </a:p>
                  </a:txBody>
                  <a:tcPr marL="190500" marR="190500" marT="190500" marB="190500" anchor="ctr">
                    <a:lnL cmpd="sng" algn="ctr" cap="flat" w="47625">
                      <a:solidFill>
                        <a:srgbClr val="FEFEFE"/>
                      </a:solidFill>
                      <a:prstDash val="solid"/>
                      <a:round/>
                      <a:headEnd type="none" w="med" len="med"/>
                      <a:tailEnd type="none" w="med" len="med"/>
                    </a:lnL>
                    <a:lnR cmpd="sng" algn="ctr" cap="flat" w="47625">
                      <a:solidFill>
                        <a:srgbClr val="FEFEFE"/>
                      </a:solidFill>
                      <a:prstDash val="solid"/>
                      <a:round/>
                      <a:headEnd type="none" w="med" len="med"/>
                      <a:tailEnd type="none" w="med" len="med"/>
                    </a:lnR>
                    <a:lnT cmpd="sng" algn="ctr" cap="flat" w="47625">
                      <a:solidFill>
                        <a:srgbClr val="FEFEFE"/>
                      </a:solidFill>
                      <a:prstDash val="solid"/>
                      <a:round/>
                      <a:headEnd type="none" w="med" len="med"/>
                      <a:tailEnd type="none" w="med" len="med"/>
                    </a:lnT>
                    <a:lnB cmpd="sng" algn="ctr" cap="flat" w="47625">
                      <a:solidFill>
                        <a:srgbClr val="FEFEFE"/>
                      </a:solidFill>
                      <a:prstDash val="solid"/>
                      <a:round/>
                      <a:headEnd type="none" w="med" len="med"/>
                      <a:tailEnd type="none" w="med" len="med"/>
                    </a:lnB>
                  </a:tcPr>
                </a:tc>
              </a:tr>
              <a:tr h="1011160">
                <a:tc>
                  <a:txBody>
                    <a:bodyPr anchor="t" rtlCol="false"/>
                    <a:lstStyle/>
                    <a:p>
                      <a:pPr algn="l" marL="561341" indent="-280670" lvl="1">
                        <a:lnSpc>
                          <a:spcPts val="3640"/>
                        </a:lnSpc>
                        <a:buFont typeface="Arial"/>
                        <a:buChar char="•"/>
                        <a:defRPr/>
                      </a:pPr>
                      <a:endParaRPr lang="en-US" sz="1100"/>
                    </a:p>
                  </a:txBody>
                  <a:tcPr marL="190500" marR="190500" marT="190500" marB="190500" anchor="ctr">
                    <a:lnL cmpd="sng" algn="ctr" cap="flat" w="47625">
                      <a:solidFill>
                        <a:srgbClr val="FEFEFE"/>
                      </a:solidFill>
                      <a:prstDash val="solid"/>
                      <a:round/>
                      <a:headEnd type="none" w="med" len="med"/>
                      <a:tailEnd type="none" w="med" len="med"/>
                    </a:lnL>
                    <a:lnR cmpd="sng" algn="ctr" cap="flat" w="47625">
                      <a:solidFill>
                        <a:srgbClr val="FEFEFE"/>
                      </a:solidFill>
                      <a:prstDash val="solid"/>
                      <a:round/>
                      <a:headEnd type="none" w="med" len="med"/>
                      <a:tailEnd type="none" w="med" len="med"/>
                    </a:lnR>
                    <a:lnT cmpd="sng" algn="ctr" cap="flat" w="47625">
                      <a:solidFill>
                        <a:srgbClr val="FEFEFE"/>
                      </a:solidFill>
                      <a:prstDash val="solid"/>
                      <a:round/>
                      <a:headEnd type="none" w="med" len="med"/>
                      <a:tailEnd type="none" w="med" len="med"/>
                    </a:lnT>
                    <a:lnB cmpd="sng" algn="ctr" cap="flat" w="47625">
                      <a:solidFill>
                        <a:srgbClr val="FEFEFE"/>
                      </a:solidFill>
                      <a:prstDash val="solid"/>
                      <a:round/>
                      <a:headEnd type="none" w="med" len="med"/>
                      <a:tailEnd type="none" w="med" len="med"/>
                    </a:lnB>
                  </a:tcPr>
                </a:tc>
              </a:tr>
              <a:tr h="1011160">
                <a:tc>
                  <a:txBody>
                    <a:bodyPr anchor="t" rtlCol="false"/>
                    <a:lstStyle/>
                    <a:p>
                      <a:pPr algn="l">
                        <a:lnSpc>
                          <a:spcPts val="3640"/>
                        </a:lnSpc>
                        <a:defRPr/>
                      </a:pPr>
                      <a:endParaRPr lang="en-US" sz="1100"/>
                    </a:p>
                  </a:txBody>
                  <a:tcPr marL="190500" marR="190500" marT="190500" marB="190500" anchor="ctr">
                    <a:lnL cmpd="sng" algn="ctr" cap="flat" w="47625">
                      <a:solidFill>
                        <a:srgbClr val="FEFEFE"/>
                      </a:solidFill>
                      <a:prstDash val="solid"/>
                      <a:round/>
                      <a:headEnd type="none" w="med" len="med"/>
                      <a:tailEnd type="none" w="med" len="med"/>
                    </a:lnL>
                    <a:lnR cmpd="sng" algn="ctr" cap="flat" w="47625">
                      <a:solidFill>
                        <a:srgbClr val="FEFEFE"/>
                      </a:solidFill>
                      <a:prstDash val="solid"/>
                      <a:round/>
                      <a:headEnd type="none" w="med" len="med"/>
                      <a:tailEnd type="none" w="med" len="med"/>
                    </a:lnR>
                    <a:lnT cmpd="sng" algn="ctr" cap="flat" w="47625">
                      <a:solidFill>
                        <a:srgbClr val="FEFEFE"/>
                      </a:solidFill>
                      <a:prstDash val="solid"/>
                      <a:round/>
                      <a:headEnd type="none" w="med" len="med"/>
                      <a:tailEnd type="none" w="med" len="med"/>
                    </a:lnT>
                    <a:lnB cmpd="sng" algn="ctr" cap="flat" w="47625">
                      <a:solidFill>
                        <a:srgbClr val="FEFEFE"/>
                      </a:solidFill>
                      <a:prstDash val="solid"/>
                      <a:round/>
                      <a:headEnd type="none" w="med" len="med"/>
                      <a:tailEnd type="none" w="med" len="med"/>
                    </a:lnB>
                  </a:tcPr>
                </a:tc>
              </a:tr>
              <a:tr h="1470396">
                <a:tc>
                  <a:txBody>
                    <a:bodyPr anchor="t" rtlCol="false"/>
                    <a:lstStyle/>
                    <a:p>
                      <a:pPr algn="l">
                        <a:lnSpc>
                          <a:spcPts val="3640"/>
                        </a:lnSpc>
                        <a:defRPr/>
                      </a:pPr>
                      <a:endParaRPr lang="en-US" sz="1100"/>
                    </a:p>
                  </a:txBody>
                  <a:tcPr marL="190500" marR="190500" marT="190500" marB="190500" anchor="ctr">
                    <a:lnL cmpd="sng" algn="ctr" cap="flat" w="47625">
                      <a:solidFill>
                        <a:srgbClr val="FEFEFE"/>
                      </a:solidFill>
                      <a:prstDash val="solid"/>
                      <a:round/>
                      <a:headEnd type="none" w="med" len="med"/>
                      <a:tailEnd type="none" w="med" len="med"/>
                    </a:lnL>
                    <a:lnR cmpd="sng" algn="ctr" cap="flat" w="47625">
                      <a:solidFill>
                        <a:srgbClr val="FEFEFE"/>
                      </a:solidFill>
                      <a:prstDash val="solid"/>
                      <a:round/>
                      <a:headEnd type="none" w="med" len="med"/>
                      <a:tailEnd type="none" w="med" len="med"/>
                    </a:lnR>
                    <a:lnT cmpd="sng" algn="ctr" cap="flat" w="47625">
                      <a:solidFill>
                        <a:srgbClr val="FEFEFE"/>
                      </a:solidFill>
                      <a:prstDash val="solid"/>
                      <a:round/>
                      <a:headEnd type="none" w="med" len="med"/>
                      <a:tailEnd type="none" w="med" len="med"/>
                    </a:lnT>
                    <a:lnB cmpd="sng" algn="ctr" cap="flat" w="47625">
                      <a:solidFill>
                        <a:srgbClr val="FEFEFE"/>
                      </a:solidFill>
                      <a:prstDash val="solid"/>
                      <a:round/>
                      <a:headEnd type="none" w="med" len="med"/>
                      <a:tailEnd type="none" w="med" len="med"/>
                    </a:lnB>
                  </a:tcPr>
                </a:tc>
              </a:tr>
            </a:tbl>
          </a:graphicData>
        </a:graphic>
      </p:graphicFrame>
      <p:sp>
        <p:nvSpPr>
          <p:cNvPr name="Freeform 3" id="3"/>
          <p:cNvSpPr/>
          <p:nvPr/>
        </p:nvSpPr>
        <p:spPr>
          <a:xfrm flipH="false" flipV="false" rot="0">
            <a:off x="331243" y="530963"/>
            <a:ext cx="3421990" cy="2806032"/>
          </a:xfrm>
          <a:custGeom>
            <a:avLst/>
            <a:gdLst/>
            <a:ahLst/>
            <a:cxnLst/>
            <a:rect r="r" b="b" t="t" l="l"/>
            <a:pathLst>
              <a:path h="2806032" w="3421990">
                <a:moveTo>
                  <a:pt x="0" y="0"/>
                </a:moveTo>
                <a:lnTo>
                  <a:pt x="3421990" y="0"/>
                </a:lnTo>
                <a:lnTo>
                  <a:pt x="3421990" y="2806032"/>
                </a:lnTo>
                <a:lnTo>
                  <a:pt x="0" y="28060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781533" y="1244369"/>
            <a:ext cx="14108282" cy="1455420"/>
          </a:xfrm>
          <a:prstGeom prst="rect">
            <a:avLst/>
          </a:prstGeom>
        </p:spPr>
        <p:txBody>
          <a:bodyPr anchor="t" rtlCol="false" tIns="0" lIns="0" bIns="0" rIns="0">
            <a:spAutoFit/>
          </a:bodyPr>
          <a:lstStyle/>
          <a:p>
            <a:pPr algn="ctr">
              <a:lnSpc>
                <a:spcPts val="5670"/>
              </a:lnSpc>
              <a:spcBef>
                <a:spcPct val="0"/>
              </a:spcBef>
            </a:pPr>
            <a:r>
              <a:rPr lang="en-US" b="true" sz="5400">
                <a:solidFill>
                  <a:srgbClr val="004E81"/>
                </a:solidFill>
                <a:latin typeface="Clear Sans Bold"/>
                <a:ea typeface="Clear Sans Bold"/>
                <a:cs typeface="Clear Sans Bold"/>
                <a:sym typeface="Clear Sans Bold"/>
              </a:rPr>
              <a:t>Practical Considerations for Eligibility Determinations</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1851762" y="1468613"/>
            <a:ext cx="3489749" cy="2861594"/>
          </a:xfrm>
          <a:custGeom>
            <a:avLst/>
            <a:gdLst/>
            <a:ahLst/>
            <a:cxnLst/>
            <a:rect r="r" b="b" t="t" l="l"/>
            <a:pathLst>
              <a:path h="2861594" w="3489749">
                <a:moveTo>
                  <a:pt x="0" y="0"/>
                </a:moveTo>
                <a:lnTo>
                  <a:pt x="3489749" y="0"/>
                </a:lnTo>
                <a:lnTo>
                  <a:pt x="3489749" y="2861594"/>
                </a:lnTo>
                <a:lnTo>
                  <a:pt x="0" y="28615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90793" y="4703587"/>
            <a:ext cx="4618653" cy="4114800"/>
          </a:xfrm>
          <a:custGeom>
            <a:avLst/>
            <a:gdLst/>
            <a:ahLst/>
            <a:cxnLst/>
            <a:rect r="r" b="b" t="t" l="l"/>
            <a:pathLst>
              <a:path h="4114800" w="4618653">
                <a:moveTo>
                  <a:pt x="0" y="0"/>
                </a:moveTo>
                <a:lnTo>
                  <a:pt x="4618653" y="0"/>
                </a:lnTo>
                <a:lnTo>
                  <a:pt x="461865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aphicFrame>
        <p:nvGraphicFramePr>
          <p:cNvPr name="Table 4" id="4"/>
          <p:cNvGraphicFramePr>
            <a:graphicFrameLocks noGrp="true"/>
          </p:cNvGraphicFramePr>
          <p:nvPr/>
        </p:nvGraphicFramePr>
        <p:xfrm>
          <a:off x="7259119" y="1624660"/>
          <a:ext cx="10172153" cy="12469902"/>
        </p:xfrm>
        <a:graphic>
          <a:graphicData uri="http://schemas.openxmlformats.org/drawingml/2006/table">
            <a:tbl>
              <a:tblPr/>
              <a:tblGrid>
                <a:gridCol w="10172153"/>
              </a:tblGrid>
              <a:tr h="1505212">
                <a:tc>
                  <a:txBody>
                    <a:bodyPr anchor="t" rtlCol="false"/>
                    <a:lstStyle/>
                    <a:p>
                      <a:pPr algn="l">
                        <a:lnSpc>
                          <a:spcPts val="6719"/>
                        </a:lnSpc>
                        <a:defRPr/>
                      </a:pPr>
                      <a:r>
                        <a:rPr lang="en-US" sz="4800" b="true">
                          <a:solidFill>
                            <a:srgbClr val="2B4B82"/>
                          </a:solidFill>
                          <a:latin typeface="Clear Sans Bold"/>
                          <a:ea typeface="Clear Sans Bold"/>
                          <a:cs typeface="Clear Sans Bold"/>
                          <a:sym typeface="Clear Sans Bold"/>
                        </a:rPr>
                        <a:t>Other Resources</a:t>
                      </a:r>
                      <a:endParaRPr lang="en-US" sz="1100"/>
                    </a:p>
                  </a:txBody>
                  <a:tcPr marL="190500" marR="190500" marT="190500" marB="190500" anchor="ctr">
                    <a:lnL cmpd="sng" algn="ctr" cap="flat" w="47625">
                      <a:solidFill>
                        <a:srgbClr val="FEFEFE"/>
                      </a:solidFill>
                      <a:prstDash val="solid"/>
                      <a:round/>
                      <a:headEnd type="none" w="med" len="med"/>
                      <a:tailEnd type="none" w="med" len="med"/>
                    </a:lnL>
                    <a:lnR cmpd="sng" algn="ctr" cap="flat" w="47625">
                      <a:solidFill>
                        <a:srgbClr val="FEFEFE"/>
                      </a:solidFill>
                      <a:prstDash val="solid"/>
                      <a:round/>
                      <a:headEnd type="none" w="med" len="med"/>
                      <a:tailEnd type="none" w="med" len="med"/>
                    </a:lnR>
                    <a:lnT cmpd="sng" algn="ctr" cap="flat" w="47625">
                      <a:solidFill>
                        <a:srgbClr val="FEFEFE"/>
                      </a:solidFill>
                      <a:prstDash val="solid"/>
                      <a:round/>
                      <a:headEnd type="none" w="med" len="med"/>
                      <a:tailEnd type="none" w="med" len="med"/>
                    </a:lnT>
                    <a:lnB cmpd="sng" algn="ctr" cap="flat" w="47625">
                      <a:solidFill>
                        <a:srgbClr val="FEFEFE"/>
                      </a:solidFill>
                      <a:prstDash val="solid"/>
                      <a:round/>
                      <a:headEnd type="none" w="med" len="med"/>
                      <a:tailEnd type="none" w="med" len="med"/>
                    </a:lnB>
                  </a:tcPr>
                </a:tc>
              </a:tr>
              <a:tr h="6463586">
                <a:tc>
                  <a:txBody>
                    <a:bodyPr anchor="t" rtlCol="false"/>
                    <a:lstStyle/>
                    <a:p>
                      <a:pPr algn="l" marL="561341" indent="-280670" lvl="1">
                        <a:lnSpc>
                          <a:spcPts val="3640"/>
                        </a:lnSpc>
                        <a:buFont typeface="Arial"/>
                        <a:buChar char="•"/>
                        <a:defRPr/>
                      </a:pPr>
                      <a:r>
                        <a:rPr lang="en-US" sz="2600">
                          <a:solidFill>
                            <a:srgbClr val="2B4B82"/>
                          </a:solidFill>
                          <a:latin typeface="Clear Sans"/>
                          <a:ea typeface="Clear Sans"/>
                          <a:cs typeface="Clear Sans"/>
                          <a:sym typeface="Clear Sans"/>
                        </a:rPr>
                        <a:t>Questions and Answers on Serving Children with Disabilities Placed by Their Parents in Private Schools.</a:t>
                      </a:r>
                      <a:r>
                        <a:rPr lang="en-US" sz="2600">
                          <a:solidFill>
                            <a:srgbClr val="2B4B82"/>
                          </a:solidFill>
                          <a:latin typeface="Clear Sans"/>
                          <a:ea typeface="Clear Sans"/>
                          <a:cs typeface="Clear Sans"/>
                          <a:sym typeface="Clear Sans"/>
                          <a:hlinkClick r:id="rId6" tooltip="https://www.specialedconnection.com/LrpSecStoryTool/servlet/GetCase?cite=80+IDELR+197"/>
                        </a:rPr>
                        <a:t> </a:t>
                      </a:r>
                      <a:r>
                        <a:rPr lang="en-US" sz="2600">
                          <a:solidFill>
                            <a:srgbClr val="2B4B82"/>
                          </a:solidFill>
                          <a:latin typeface="Clear Sans"/>
                          <a:ea typeface="Clear Sans"/>
                          <a:cs typeface="Clear Sans"/>
                          <a:sym typeface="Clear Sans"/>
                        </a:rPr>
                        <a:t>(OSERS 2022)</a:t>
                      </a:r>
                      <a:endParaRPr lang="en-US" sz="1100"/>
                    </a:p>
                    <a:p>
                      <a:pPr algn="l" marL="561341" indent="-280670" lvl="1">
                        <a:lnSpc>
                          <a:spcPts val="3640"/>
                        </a:lnSpc>
                        <a:buFont typeface="Arial"/>
                        <a:buChar char="•"/>
                      </a:pPr>
                      <a:r>
                        <a:rPr lang="en-US" sz="2600">
                          <a:solidFill>
                            <a:srgbClr val="2B4B82"/>
                          </a:solidFill>
                          <a:latin typeface="Clear Sans"/>
                          <a:ea typeface="Clear Sans"/>
                          <a:cs typeface="Clear Sans"/>
                          <a:sym typeface="Clear Sans"/>
                        </a:rPr>
                        <a:t>Letter to Sarzynski (OSEP 1997)</a:t>
                      </a:r>
                    </a:p>
                    <a:p>
                      <a:pPr algn="l" marL="561341" indent="-280670" lvl="1">
                        <a:lnSpc>
                          <a:spcPts val="3640"/>
                        </a:lnSpc>
                        <a:buFont typeface="Arial"/>
                        <a:buChar char="•"/>
                      </a:pPr>
                      <a:r>
                        <a:rPr lang="en-US" sz="2600">
                          <a:solidFill>
                            <a:srgbClr val="2B4B82"/>
                          </a:solidFill>
                          <a:latin typeface="Clear Sans"/>
                          <a:ea typeface="Clear Sans"/>
                          <a:cs typeface="Clear Sans"/>
                          <a:sym typeface="Clear Sans"/>
                        </a:rPr>
                        <a:t>Letter to Anonymous (OSEP 1993)</a:t>
                      </a:r>
                    </a:p>
                    <a:p>
                      <a:pPr algn="l" marL="561341" indent="-280670" lvl="1">
                        <a:lnSpc>
                          <a:spcPts val="3640"/>
                        </a:lnSpc>
                        <a:buFont typeface="Arial"/>
                        <a:buChar char="•"/>
                      </a:pPr>
                      <a:r>
                        <a:rPr lang="en-US" sz="2600">
                          <a:solidFill>
                            <a:srgbClr val="2B4B82"/>
                          </a:solidFill>
                          <a:latin typeface="Clear Sans"/>
                          <a:ea typeface="Clear Sans"/>
                          <a:cs typeface="Clear Sans"/>
                          <a:sym typeface="Clear Sans"/>
                        </a:rPr>
                        <a:t>Idaho Special Education Manual (IDE 2024)</a:t>
                      </a:r>
                    </a:p>
                    <a:p>
                      <a:pPr algn="l" marL="561341" indent="-280670" lvl="1">
                        <a:lnSpc>
                          <a:spcPts val="3640"/>
                        </a:lnSpc>
                        <a:buFont typeface="Arial"/>
                        <a:buChar char="•"/>
                      </a:pPr>
                      <a:r>
                        <a:rPr lang="en-US" sz="2600">
                          <a:solidFill>
                            <a:srgbClr val="2B4B82"/>
                          </a:solidFill>
                          <a:latin typeface="Clear Sans"/>
                          <a:ea typeface="Clear Sans"/>
                          <a:cs typeface="Clear Sans"/>
                          <a:sym typeface="Clear Sans"/>
                        </a:rPr>
                        <a:t>https://www.sde.idaho.gov/school-choice/home-school/</a:t>
                      </a:r>
                    </a:p>
                    <a:p>
                      <a:pPr algn="l" marL="561341" indent="-280670" lvl="1">
                        <a:lnSpc>
                          <a:spcPts val="3640"/>
                        </a:lnSpc>
                        <a:buFont typeface="Arial"/>
                        <a:buChar char="•"/>
                      </a:pPr>
                      <a:r>
                        <a:rPr lang="en-US" sz="2600">
                          <a:solidFill>
                            <a:srgbClr val="2B4B82"/>
                          </a:solidFill>
                          <a:latin typeface="Clear Sans"/>
                          <a:ea typeface="Clear Sans"/>
                          <a:cs typeface="Clear Sans"/>
                          <a:sym typeface="Clear Sans"/>
                        </a:rPr>
                        <a:t>Sign up for AJH’s monthly Ed Law newsletter, “Chalkboard Briefs” by emailing eli@ajhlaw.com</a:t>
                      </a:r>
                    </a:p>
                    <a:p>
                      <a:pPr algn="l" marL="561341" indent="-280670" lvl="1">
                        <a:lnSpc>
                          <a:spcPts val="3640"/>
                        </a:lnSpc>
                        <a:buFont typeface="Arial"/>
                        <a:buChar char="•"/>
                      </a:pPr>
                      <a:r>
                        <a:rPr lang="en-US" sz="2600">
                          <a:solidFill>
                            <a:srgbClr val="2B4B82"/>
                          </a:solidFill>
                          <a:latin typeface="Clear Sans"/>
                          <a:ea typeface="Clear Sans"/>
                          <a:cs typeface="Clear Sans"/>
                          <a:sym typeface="Clear Sans"/>
                        </a:rPr>
                        <a:t>Attend AJH’s annual Education Law Seminar </a:t>
                      </a:r>
                    </a:p>
                    <a:p>
                      <a:pPr algn="l" marL="1122681" indent="-374227" lvl="2">
                        <a:lnSpc>
                          <a:spcPts val="3640"/>
                        </a:lnSpc>
                        <a:buFont typeface="Arial"/>
                        <a:buChar char="⚬"/>
                      </a:pPr>
                      <a:r>
                        <a:rPr lang="en-US" sz="2600">
                          <a:solidFill>
                            <a:srgbClr val="2B4B82"/>
                          </a:solidFill>
                          <a:latin typeface="Clear Sans"/>
                          <a:ea typeface="Clear Sans"/>
                          <a:cs typeface="Clear Sans"/>
                          <a:sym typeface="Clear Sans"/>
                        </a:rPr>
                        <a:t>registration information at ajhlaw.com/education-law-institute/</a:t>
                      </a:r>
                    </a:p>
                    <a:p>
                      <a:pPr algn="l">
                        <a:lnSpc>
                          <a:spcPts val="3640"/>
                        </a:lnSpc>
                      </a:pPr>
                    </a:p>
                    <a:p>
                      <a:pPr algn="l">
                        <a:lnSpc>
                          <a:spcPts val="3640"/>
                        </a:lnSpc>
                      </a:pPr>
                    </a:p>
                  </a:txBody>
                  <a:tcPr marL="190500" marR="190500" marT="190500" marB="190500" anchor="ctr">
                    <a:lnL cmpd="sng" algn="ctr" cap="flat" w="47625">
                      <a:solidFill>
                        <a:srgbClr val="FEFEFE"/>
                      </a:solidFill>
                      <a:prstDash val="solid"/>
                      <a:round/>
                      <a:headEnd type="none" w="med" len="med"/>
                      <a:tailEnd type="none" w="med" len="med"/>
                    </a:lnL>
                    <a:lnR cmpd="sng" algn="ctr" cap="flat" w="47625">
                      <a:solidFill>
                        <a:srgbClr val="FEFEFE"/>
                      </a:solidFill>
                      <a:prstDash val="solid"/>
                      <a:round/>
                      <a:headEnd type="none" w="med" len="med"/>
                      <a:tailEnd type="none" w="med" len="med"/>
                    </a:lnR>
                    <a:lnT cmpd="sng" algn="ctr" cap="flat" w="47625">
                      <a:solidFill>
                        <a:srgbClr val="FEFEFE"/>
                      </a:solidFill>
                      <a:prstDash val="solid"/>
                      <a:round/>
                      <a:headEnd type="none" w="med" len="med"/>
                      <a:tailEnd type="none" w="med" len="med"/>
                    </a:lnT>
                    <a:lnB cmpd="sng" algn="ctr" cap="flat" w="47625">
                      <a:solidFill>
                        <a:srgbClr val="FEFEFE"/>
                      </a:solidFill>
                      <a:prstDash val="solid"/>
                      <a:round/>
                      <a:headEnd type="none" w="med" len="med"/>
                      <a:tailEnd type="none" w="med" len="med"/>
                    </a:lnB>
                  </a:tcPr>
                </a:tc>
              </a:tr>
              <a:tr h="1010538">
                <a:tc>
                  <a:txBody>
                    <a:bodyPr anchor="t" rtlCol="false"/>
                    <a:lstStyle/>
                    <a:p>
                      <a:pPr algn="l">
                        <a:lnSpc>
                          <a:spcPts val="3640"/>
                        </a:lnSpc>
                        <a:defRPr/>
                      </a:pPr>
                      <a:endParaRPr lang="en-US" sz="1100"/>
                    </a:p>
                  </a:txBody>
                  <a:tcPr marL="190500" marR="190500" marT="190500" marB="190500" anchor="ctr">
                    <a:lnL cmpd="sng" algn="ctr" cap="flat" w="47625">
                      <a:solidFill>
                        <a:srgbClr val="FEFEFE"/>
                      </a:solidFill>
                      <a:prstDash val="solid"/>
                      <a:round/>
                      <a:headEnd type="none" w="med" len="med"/>
                      <a:tailEnd type="none" w="med" len="med"/>
                    </a:lnL>
                    <a:lnR cmpd="sng" algn="ctr" cap="flat" w="47625">
                      <a:solidFill>
                        <a:srgbClr val="FEFEFE"/>
                      </a:solidFill>
                      <a:prstDash val="solid"/>
                      <a:round/>
                      <a:headEnd type="none" w="med" len="med"/>
                      <a:tailEnd type="none" w="med" len="med"/>
                    </a:lnR>
                    <a:lnT cmpd="sng" algn="ctr" cap="flat" w="47625">
                      <a:solidFill>
                        <a:srgbClr val="FEFEFE"/>
                      </a:solidFill>
                      <a:prstDash val="solid"/>
                      <a:round/>
                      <a:headEnd type="none" w="med" len="med"/>
                      <a:tailEnd type="none" w="med" len="med"/>
                    </a:lnT>
                    <a:lnB cmpd="sng" algn="ctr" cap="flat" w="47625">
                      <a:solidFill>
                        <a:srgbClr val="FEFEFE"/>
                      </a:solidFill>
                      <a:prstDash val="solid"/>
                      <a:round/>
                      <a:headEnd type="none" w="med" len="med"/>
                      <a:tailEnd type="none" w="med" len="med"/>
                    </a:lnB>
                  </a:tcPr>
                </a:tc>
              </a:tr>
              <a:tr h="1010538">
                <a:tc>
                  <a:txBody>
                    <a:bodyPr anchor="t" rtlCol="false"/>
                    <a:lstStyle/>
                    <a:p>
                      <a:pPr algn="l">
                        <a:lnSpc>
                          <a:spcPts val="3640"/>
                        </a:lnSpc>
                        <a:defRPr/>
                      </a:pPr>
                      <a:endParaRPr lang="en-US" sz="1100"/>
                    </a:p>
                  </a:txBody>
                  <a:tcPr marL="190500" marR="190500" marT="190500" marB="190500" anchor="ctr">
                    <a:lnL cmpd="sng" algn="ctr" cap="flat" w="47625">
                      <a:solidFill>
                        <a:srgbClr val="FEFEFE"/>
                      </a:solidFill>
                      <a:prstDash val="solid"/>
                      <a:round/>
                      <a:headEnd type="none" w="med" len="med"/>
                      <a:tailEnd type="none" w="med" len="med"/>
                    </a:lnL>
                    <a:lnR cmpd="sng" algn="ctr" cap="flat" w="47625">
                      <a:solidFill>
                        <a:srgbClr val="FEFEFE"/>
                      </a:solidFill>
                      <a:prstDash val="solid"/>
                      <a:round/>
                      <a:headEnd type="none" w="med" len="med"/>
                      <a:tailEnd type="none" w="med" len="med"/>
                    </a:lnR>
                    <a:lnT cmpd="sng" algn="ctr" cap="flat" w="47625">
                      <a:solidFill>
                        <a:srgbClr val="FEFEFE"/>
                      </a:solidFill>
                      <a:prstDash val="solid"/>
                      <a:round/>
                      <a:headEnd type="none" w="med" len="med"/>
                      <a:tailEnd type="none" w="med" len="med"/>
                    </a:lnT>
                    <a:lnB cmpd="sng" algn="ctr" cap="flat" w="47625">
                      <a:solidFill>
                        <a:srgbClr val="FEFEFE"/>
                      </a:solidFill>
                      <a:prstDash val="solid"/>
                      <a:round/>
                      <a:headEnd type="none" w="med" len="med"/>
                      <a:tailEnd type="none" w="med" len="med"/>
                    </a:lnB>
                  </a:tcPr>
                </a:tc>
              </a:tr>
              <a:tr h="1010538">
                <a:tc>
                  <a:txBody>
                    <a:bodyPr anchor="t" rtlCol="false"/>
                    <a:lstStyle/>
                    <a:p>
                      <a:pPr algn="l">
                        <a:lnSpc>
                          <a:spcPts val="3640"/>
                        </a:lnSpc>
                        <a:defRPr/>
                      </a:pPr>
                      <a:endParaRPr lang="en-US" sz="1100"/>
                    </a:p>
                  </a:txBody>
                  <a:tcPr marL="190500" marR="190500" marT="190500" marB="190500" anchor="ctr">
                    <a:lnL cmpd="sng" algn="ctr" cap="flat" w="47625">
                      <a:solidFill>
                        <a:srgbClr val="FEFEFE"/>
                      </a:solidFill>
                      <a:prstDash val="solid"/>
                      <a:round/>
                      <a:headEnd type="none" w="med" len="med"/>
                      <a:tailEnd type="none" w="med" len="med"/>
                    </a:lnL>
                    <a:lnR cmpd="sng" algn="ctr" cap="flat" w="47625">
                      <a:solidFill>
                        <a:srgbClr val="FEFEFE"/>
                      </a:solidFill>
                      <a:prstDash val="solid"/>
                      <a:round/>
                      <a:headEnd type="none" w="med" len="med"/>
                      <a:tailEnd type="none" w="med" len="med"/>
                    </a:lnR>
                    <a:lnT cmpd="sng" algn="ctr" cap="flat" w="47625">
                      <a:solidFill>
                        <a:srgbClr val="FEFEFE"/>
                      </a:solidFill>
                      <a:prstDash val="solid"/>
                      <a:round/>
                      <a:headEnd type="none" w="med" len="med"/>
                      <a:tailEnd type="none" w="med" len="med"/>
                    </a:lnT>
                    <a:lnB cmpd="sng" algn="ctr" cap="flat" w="47625">
                      <a:solidFill>
                        <a:srgbClr val="FEFEFE"/>
                      </a:solidFill>
                      <a:prstDash val="solid"/>
                      <a:round/>
                      <a:headEnd type="none" w="med" len="med"/>
                      <a:tailEnd type="none" w="med" len="med"/>
                    </a:lnB>
                  </a:tcPr>
                </a:tc>
              </a:tr>
              <a:tr h="1469491">
                <a:tc>
                  <a:txBody>
                    <a:bodyPr anchor="t" rtlCol="false"/>
                    <a:lstStyle/>
                    <a:p>
                      <a:pPr algn="l" marL="561341" indent="-280670" lvl="1">
                        <a:lnSpc>
                          <a:spcPts val="3640"/>
                        </a:lnSpc>
                        <a:buFont typeface="Arial"/>
                        <a:buChar char="•"/>
                        <a:defRPr/>
                      </a:pPr>
                      <a:endParaRPr lang="en-US" sz="1100"/>
                    </a:p>
                  </a:txBody>
                  <a:tcPr marL="190500" marR="190500" marT="190500" marB="190500" anchor="ctr">
                    <a:lnL cmpd="sng" algn="ctr" cap="flat" w="47625">
                      <a:solidFill>
                        <a:srgbClr val="FEFEFE"/>
                      </a:solidFill>
                      <a:prstDash val="solid"/>
                      <a:round/>
                      <a:headEnd type="none" w="med" len="med"/>
                      <a:tailEnd type="none" w="med" len="med"/>
                    </a:lnL>
                    <a:lnR cmpd="sng" algn="ctr" cap="flat" w="47625">
                      <a:solidFill>
                        <a:srgbClr val="FEFEFE"/>
                      </a:solidFill>
                      <a:prstDash val="solid"/>
                      <a:round/>
                      <a:headEnd type="none" w="med" len="med"/>
                      <a:tailEnd type="none" w="med" len="med"/>
                    </a:lnR>
                    <a:lnT cmpd="sng" algn="ctr" cap="flat" w="47625">
                      <a:solidFill>
                        <a:srgbClr val="FEFEFE"/>
                      </a:solidFill>
                      <a:prstDash val="solid"/>
                      <a:round/>
                      <a:headEnd type="none" w="med" len="med"/>
                      <a:tailEnd type="none" w="med" len="med"/>
                    </a:lnT>
                    <a:lnB cmpd="sng" algn="ctr" cap="flat" w="47625">
                      <a:solidFill>
                        <a:srgbClr val="FEFEFE"/>
                      </a:solidFill>
                      <a:prstDash val="solid"/>
                      <a:round/>
                      <a:headEnd type="none" w="med" len="med"/>
                      <a:tailEnd type="none" w="med" len="med"/>
                    </a:lnB>
                  </a:tcPr>
                </a:tc>
              </a:tr>
            </a:tbl>
          </a:graphicData>
        </a:graphic>
      </p:graphicFrame>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94DDDE"/>
        </a:solidFill>
      </p:bgPr>
    </p:bg>
    <p:spTree>
      <p:nvGrpSpPr>
        <p:cNvPr id="1" name=""/>
        <p:cNvGrpSpPr/>
        <p:nvPr/>
      </p:nvGrpSpPr>
      <p:grpSpPr>
        <a:xfrm>
          <a:off x="0" y="0"/>
          <a:ext cx="0" cy="0"/>
          <a:chOff x="0" y="0"/>
          <a:chExt cx="0" cy="0"/>
        </a:xfrm>
      </p:grpSpPr>
      <p:grpSp>
        <p:nvGrpSpPr>
          <p:cNvPr name="Group 2" id="2"/>
          <p:cNvGrpSpPr/>
          <p:nvPr/>
        </p:nvGrpSpPr>
        <p:grpSpPr>
          <a:xfrm rot="0">
            <a:off x="1519387" y="3891813"/>
            <a:ext cx="7312717" cy="2228749"/>
            <a:chOff x="0" y="0"/>
            <a:chExt cx="9750289" cy="2971665"/>
          </a:xfrm>
        </p:grpSpPr>
        <p:sp>
          <p:nvSpPr>
            <p:cNvPr name="TextBox 3" id="3"/>
            <p:cNvSpPr txBox="true"/>
            <p:nvPr/>
          </p:nvSpPr>
          <p:spPr>
            <a:xfrm rot="0">
              <a:off x="0" y="190500"/>
              <a:ext cx="9750289" cy="1431714"/>
            </a:xfrm>
            <a:prstGeom prst="rect">
              <a:avLst/>
            </a:prstGeom>
          </p:spPr>
          <p:txBody>
            <a:bodyPr anchor="t" rtlCol="false" tIns="0" lIns="0" bIns="0" rIns="0">
              <a:spAutoFit/>
            </a:bodyPr>
            <a:lstStyle/>
            <a:p>
              <a:pPr algn="l">
                <a:lnSpc>
                  <a:spcPts val="7520"/>
                </a:lnSpc>
              </a:pPr>
              <a:r>
                <a:rPr lang="en-US" b="true" sz="8000" spc="-88">
                  <a:solidFill>
                    <a:srgbClr val="2B4B82"/>
                  </a:solidFill>
                  <a:latin typeface="Clear Sans Bold"/>
                  <a:ea typeface="Clear Sans Bold"/>
                  <a:cs typeface="Clear Sans Bold"/>
                  <a:sym typeface="Clear Sans Bold"/>
                </a:rPr>
                <a:t> Any questions?</a:t>
              </a:r>
            </a:p>
          </p:txBody>
        </p:sp>
        <p:sp>
          <p:nvSpPr>
            <p:cNvPr name="TextBox 4" id="4"/>
            <p:cNvSpPr txBox="true"/>
            <p:nvPr/>
          </p:nvSpPr>
          <p:spPr>
            <a:xfrm rot="0">
              <a:off x="0" y="2220037"/>
              <a:ext cx="9750289" cy="751628"/>
            </a:xfrm>
            <a:prstGeom prst="rect">
              <a:avLst/>
            </a:prstGeom>
          </p:spPr>
          <p:txBody>
            <a:bodyPr anchor="t" rtlCol="false" tIns="0" lIns="0" bIns="0" rIns="0">
              <a:spAutoFit/>
            </a:bodyPr>
            <a:lstStyle/>
            <a:p>
              <a:pPr algn="l">
                <a:lnSpc>
                  <a:spcPts val="4759"/>
                </a:lnSpc>
              </a:pPr>
            </a:p>
          </p:txBody>
        </p:sp>
      </p:grpSp>
      <p:sp>
        <p:nvSpPr>
          <p:cNvPr name="Freeform 5" id="5"/>
          <p:cNvSpPr/>
          <p:nvPr/>
        </p:nvSpPr>
        <p:spPr>
          <a:xfrm flipH="false" flipV="false" rot="0">
            <a:off x="9854137" y="3018272"/>
            <a:ext cx="7411325" cy="4635447"/>
          </a:xfrm>
          <a:custGeom>
            <a:avLst/>
            <a:gdLst/>
            <a:ahLst/>
            <a:cxnLst/>
            <a:rect r="r" b="b" t="t" l="l"/>
            <a:pathLst>
              <a:path h="4635447" w="7411325">
                <a:moveTo>
                  <a:pt x="0" y="0"/>
                </a:moveTo>
                <a:lnTo>
                  <a:pt x="7411325" y="0"/>
                </a:lnTo>
                <a:lnTo>
                  <a:pt x="7411325" y="4635447"/>
                </a:lnTo>
                <a:lnTo>
                  <a:pt x="0" y="46354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665100" y="8613636"/>
            <a:ext cx="4338720" cy="2713672"/>
          </a:xfrm>
          <a:custGeom>
            <a:avLst/>
            <a:gdLst/>
            <a:ahLst/>
            <a:cxnLst/>
            <a:rect r="r" b="b" t="t" l="l"/>
            <a:pathLst>
              <a:path h="2713672" w="4338720">
                <a:moveTo>
                  <a:pt x="0" y="0"/>
                </a:moveTo>
                <a:lnTo>
                  <a:pt x="4338720" y="0"/>
                </a:lnTo>
                <a:lnTo>
                  <a:pt x="4338720" y="2713671"/>
                </a:lnTo>
                <a:lnTo>
                  <a:pt x="0" y="27136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76014" y="7483497"/>
            <a:ext cx="3289448" cy="2057400"/>
          </a:xfrm>
          <a:custGeom>
            <a:avLst/>
            <a:gdLst/>
            <a:ahLst/>
            <a:cxnLst/>
            <a:rect r="r" b="b" t="t" l="l"/>
            <a:pathLst>
              <a:path h="2057400" w="3289448">
                <a:moveTo>
                  <a:pt x="0" y="0"/>
                </a:moveTo>
                <a:lnTo>
                  <a:pt x="3289448" y="0"/>
                </a:lnTo>
                <a:lnTo>
                  <a:pt x="3289448"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3320348" y="712171"/>
            <a:ext cx="3289448" cy="2057400"/>
          </a:xfrm>
          <a:custGeom>
            <a:avLst/>
            <a:gdLst/>
            <a:ahLst/>
            <a:cxnLst/>
            <a:rect r="r" b="b" t="t" l="l"/>
            <a:pathLst>
              <a:path h="2057400" w="3289448">
                <a:moveTo>
                  <a:pt x="0" y="0"/>
                </a:moveTo>
                <a:lnTo>
                  <a:pt x="3289448" y="0"/>
                </a:lnTo>
                <a:lnTo>
                  <a:pt x="3289448"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519387" y="6177712"/>
            <a:ext cx="7312717" cy="1739266"/>
          </a:xfrm>
          <a:prstGeom prst="rect">
            <a:avLst/>
          </a:prstGeom>
        </p:spPr>
        <p:txBody>
          <a:bodyPr anchor="t" rtlCol="false" tIns="0" lIns="0" bIns="0" rIns="0">
            <a:spAutoFit/>
          </a:bodyPr>
          <a:lstStyle/>
          <a:p>
            <a:pPr algn="ctr">
              <a:lnSpc>
                <a:spcPts val="4515"/>
              </a:lnSpc>
            </a:pPr>
            <a:r>
              <a:rPr lang="en-US" sz="4300" b="true">
                <a:solidFill>
                  <a:srgbClr val="2B4B82"/>
                </a:solidFill>
                <a:latin typeface="Clear Sans Bold"/>
                <a:ea typeface="Clear Sans Bold"/>
                <a:cs typeface="Clear Sans Bold"/>
                <a:sym typeface="Clear Sans Bold"/>
              </a:rPr>
              <a:t>Contact njenkins@ajhlaw.com</a:t>
            </a:r>
          </a:p>
          <a:p>
            <a:pPr algn="ctr">
              <a:lnSpc>
                <a:spcPts val="4515"/>
              </a:lnSpc>
              <a:spcBef>
                <a:spcPct val="0"/>
              </a:spcBef>
            </a:pPr>
            <a:r>
              <a:rPr lang="en-US" b="true" sz="4300">
                <a:solidFill>
                  <a:srgbClr val="2B4B82"/>
                </a:solidFill>
                <a:latin typeface="Clear Sans Bold"/>
                <a:ea typeface="Clear Sans Bold"/>
                <a:cs typeface="Clear Sans Bold"/>
                <a:sym typeface="Clear Sans Bold"/>
              </a:rPr>
              <a:t>(208)-344-5800</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7256505" y="3508187"/>
            <a:ext cx="10304781" cy="4558666"/>
          </a:xfrm>
          <a:prstGeom prst="rect">
            <a:avLst/>
          </a:prstGeom>
        </p:spPr>
        <p:txBody>
          <a:bodyPr anchor="t" rtlCol="false" tIns="0" lIns="0" bIns="0" rIns="0">
            <a:spAutoFit/>
          </a:bodyPr>
          <a:lstStyle/>
          <a:p>
            <a:pPr algn="l">
              <a:lnSpc>
                <a:spcPts val="3990"/>
              </a:lnSpc>
            </a:pPr>
            <a:r>
              <a:rPr lang="en-US" b="true" sz="3800" i="true">
                <a:solidFill>
                  <a:srgbClr val="94DDDE"/>
                </a:solidFill>
                <a:latin typeface="Clear Sans Bold Italics"/>
                <a:ea typeface="Clear Sans Bold Italics"/>
                <a:cs typeface="Clear Sans Bold Italics"/>
                <a:sym typeface="Clear Sans Bold Italics"/>
              </a:rPr>
              <a:t>“The state tax commission shall ensure that parents of eligible students receive notice in the application that </a:t>
            </a:r>
            <a:r>
              <a:rPr lang="en-US" b="true" sz="3800" i="true">
                <a:solidFill>
                  <a:srgbClr val="F7B4A7"/>
                </a:solidFill>
                <a:latin typeface="Clear Sans Bold Italics"/>
                <a:ea typeface="Clear Sans Bold Italics"/>
                <a:cs typeface="Clear Sans Bold Italics"/>
                <a:sym typeface="Clear Sans Bold Italics"/>
              </a:rPr>
              <a:t>participation in the program  is a parental placement</a:t>
            </a:r>
            <a:r>
              <a:rPr lang="en-US" b="true" sz="3800" i="true">
                <a:solidFill>
                  <a:srgbClr val="94DDDE"/>
                </a:solidFill>
                <a:latin typeface="Clear Sans Bold Italics"/>
                <a:ea typeface="Clear Sans Bold Italics"/>
                <a:cs typeface="Clear Sans Bold Italics"/>
                <a:sym typeface="Clear Sans Bold Italics"/>
              </a:rPr>
              <a:t> </a:t>
            </a:r>
            <a:r>
              <a:rPr lang="en-US" b="true" sz="3800" i="true">
                <a:solidFill>
                  <a:srgbClr val="F7B4A7"/>
                </a:solidFill>
                <a:latin typeface="Clear Sans Bold Italics"/>
                <a:ea typeface="Clear Sans Bold Italics"/>
                <a:cs typeface="Clear Sans Bold Italics"/>
                <a:sym typeface="Clear Sans Bold Italics"/>
              </a:rPr>
              <a:t>under 20 U.S.C.1412 of the [IDEA]</a:t>
            </a:r>
            <a:r>
              <a:rPr lang="en-US" b="true" sz="3800" i="true">
                <a:solidFill>
                  <a:srgbClr val="94DDDE"/>
                </a:solidFill>
                <a:latin typeface="Clear Sans Bold Italics"/>
                <a:ea typeface="Clear Sans Bold Italics"/>
                <a:cs typeface="Clear Sans Bold Italics"/>
                <a:sym typeface="Clear Sans Bold Italics"/>
              </a:rPr>
              <a:t> along with an explanation of the rights that parentally placed students possess under the [IDEA], including eligibility for equitable services, and  any applicable state laws and regulations.”</a:t>
            </a:r>
          </a:p>
        </p:txBody>
      </p:sp>
      <p:sp>
        <p:nvSpPr>
          <p:cNvPr name="Freeform 3" id="3"/>
          <p:cNvSpPr/>
          <p:nvPr/>
        </p:nvSpPr>
        <p:spPr>
          <a:xfrm flipH="false" flipV="false" rot="0">
            <a:off x="4610774" y="1441513"/>
            <a:ext cx="2645731" cy="1625922"/>
          </a:xfrm>
          <a:custGeom>
            <a:avLst/>
            <a:gdLst/>
            <a:ahLst/>
            <a:cxnLst/>
            <a:rect r="r" b="b" t="t" l="l"/>
            <a:pathLst>
              <a:path h="1625922" w="2645731">
                <a:moveTo>
                  <a:pt x="0" y="0"/>
                </a:moveTo>
                <a:lnTo>
                  <a:pt x="2645731" y="0"/>
                </a:lnTo>
                <a:lnTo>
                  <a:pt x="2645731" y="1625922"/>
                </a:lnTo>
                <a:lnTo>
                  <a:pt x="0" y="16259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879313" y="5316566"/>
            <a:ext cx="5758626" cy="4114800"/>
          </a:xfrm>
          <a:custGeom>
            <a:avLst/>
            <a:gdLst/>
            <a:ahLst/>
            <a:cxnLst/>
            <a:rect r="r" b="b" t="t" l="l"/>
            <a:pathLst>
              <a:path h="4114800" w="5758626">
                <a:moveTo>
                  <a:pt x="0" y="0"/>
                </a:moveTo>
                <a:lnTo>
                  <a:pt x="5758626" y="0"/>
                </a:lnTo>
                <a:lnTo>
                  <a:pt x="575862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340312" y="-1788377"/>
            <a:ext cx="1491622" cy="3229890"/>
          </a:xfrm>
          <a:custGeom>
            <a:avLst/>
            <a:gdLst/>
            <a:ahLst/>
            <a:cxnLst/>
            <a:rect r="r" b="b" t="t" l="l"/>
            <a:pathLst>
              <a:path h="3229890" w="1491622">
                <a:moveTo>
                  <a:pt x="0" y="0"/>
                </a:moveTo>
                <a:lnTo>
                  <a:pt x="1491622" y="0"/>
                </a:lnTo>
                <a:lnTo>
                  <a:pt x="1491622" y="3229890"/>
                </a:lnTo>
                <a:lnTo>
                  <a:pt x="0" y="32298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8242167" y="-1536821"/>
            <a:ext cx="3748344" cy="3073642"/>
          </a:xfrm>
          <a:custGeom>
            <a:avLst/>
            <a:gdLst/>
            <a:ahLst/>
            <a:cxnLst/>
            <a:rect r="r" b="b" t="t" l="l"/>
            <a:pathLst>
              <a:path h="3073642" w="3748344">
                <a:moveTo>
                  <a:pt x="0" y="0"/>
                </a:moveTo>
                <a:lnTo>
                  <a:pt x="3748345" y="0"/>
                </a:lnTo>
                <a:lnTo>
                  <a:pt x="3748345" y="3073642"/>
                </a:lnTo>
                <a:lnTo>
                  <a:pt x="0" y="307364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566643" y="-2441088"/>
            <a:ext cx="4317873" cy="5892879"/>
          </a:xfrm>
          <a:custGeom>
            <a:avLst/>
            <a:gdLst/>
            <a:ahLst/>
            <a:cxnLst/>
            <a:rect r="r" b="b" t="t" l="l"/>
            <a:pathLst>
              <a:path h="5892879" w="4317873">
                <a:moveTo>
                  <a:pt x="0" y="0"/>
                </a:moveTo>
                <a:lnTo>
                  <a:pt x="4317873" y="0"/>
                </a:lnTo>
                <a:lnTo>
                  <a:pt x="4317873" y="5892879"/>
                </a:lnTo>
                <a:lnTo>
                  <a:pt x="0" y="58928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true" flipV="false" rot="0">
            <a:off x="1742874" y="3067435"/>
            <a:ext cx="4597438" cy="2842053"/>
          </a:xfrm>
          <a:custGeom>
            <a:avLst/>
            <a:gdLst/>
            <a:ahLst/>
            <a:cxnLst/>
            <a:rect r="r" b="b" t="t" l="l"/>
            <a:pathLst>
              <a:path h="2842053" w="4597438">
                <a:moveTo>
                  <a:pt x="4597438" y="0"/>
                </a:moveTo>
                <a:lnTo>
                  <a:pt x="0" y="0"/>
                </a:lnTo>
                <a:lnTo>
                  <a:pt x="0" y="2842053"/>
                </a:lnTo>
                <a:lnTo>
                  <a:pt x="4597438" y="2842053"/>
                </a:lnTo>
                <a:lnTo>
                  <a:pt x="4597438"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5898352" y="1377578"/>
            <a:ext cx="11999722" cy="8092441"/>
          </a:xfrm>
          <a:prstGeom prst="rect">
            <a:avLst/>
          </a:prstGeom>
        </p:spPr>
        <p:txBody>
          <a:bodyPr anchor="t" rtlCol="false" tIns="0" lIns="0" bIns="0" rIns="0">
            <a:spAutoFit/>
          </a:bodyPr>
          <a:lstStyle/>
          <a:p>
            <a:pPr algn="l">
              <a:lnSpc>
                <a:spcPts val="3990"/>
              </a:lnSpc>
            </a:pPr>
            <a:r>
              <a:rPr lang="en-US" sz="3800" i="true" b="true">
                <a:solidFill>
                  <a:srgbClr val="94DDDE"/>
                </a:solidFill>
                <a:latin typeface="Clear Sans Bold Italics"/>
                <a:ea typeface="Clear Sans Bold Italics"/>
                <a:cs typeface="Clear Sans Bold Italics"/>
                <a:sym typeface="Clear Sans Bold Italics"/>
              </a:rPr>
              <a:t>Parental Placement under the IDEA:  </a:t>
            </a:r>
          </a:p>
          <a:p>
            <a:pPr algn="l">
              <a:lnSpc>
                <a:spcPts val="3990"/>
              </a:lnSpc>
            </a:pPr>
          </a:p>
          <a:p>
            <a:pPr algn="l">
              <a:lnSpc>
                <a:spcPts val="3990"/>
              </a:lnSpc>
            </a:pPr>
            <a:r>
              <a:rPr lang="en-US" sz="3800" i="true" b="true">
                <a:solidFill>
                  <a:srgbClr val="94DDDE"/>
                </a:solidFill>
                <a:latin typeface="Clear Sans Bold Italics"/>
                <a:ea typeface="Clear Sans Bold Italics"/>
                <a:cs typeface="Clear Sans Bold Italics"/>
                <a:sym typeface="Clear Sans Bold Italics"/>
              </a:rPr>
              <a:t> “[C]hildren with disabilities in the State who are enrolled by their parents in private elementary schools and secondary schools in the school district served by a local educational agency...”20 USC 1412 (a)(10)(A)(i)</a:t>
            </a:r>
          </a:p>
          <a:p>
            <a:pPr algn="l">
              <a:lnSpc>
                <a:spcPts val="3990"/>
              </a:lnSpc>
            </a:pPr>
          </a:p>
          <a:p>
            <a:pPr algn="l">
              <a:lnSpc>
                <a:spcPts val="3990"/>
              </a:lnSpc>
            </a:pPr>
          </a:p>
          <a:p>
            <a:pPr algn="l">
              <a:lnSpc>
                <a:spcPts val="3990"/>
              </a:lnSpc>
            </a:pPr>
            <a:r>
              <a:rPr lang="en-US" sz="3800" i="true" b="true">
                <a:solidFill>
                  <a:srgbClr val="94DDDE"/>
                </a:solidFill>
                <a:latin typeface="Clear Sans Bold Italics"/>
                <a:ea typeface="Clear Sans Bold Italics"/>
                <a:cs typeface="Clear Sans Bold Italics"/>
                <a:sym typeface="Clear Sans Bold Italics"/>
              </a:rPr>
              <a:t>If </a:t>
            </a:r>
            <a:r>
              <a:rPr lang="en-US" sz="3800" i="true" b="true">
                <a:solidFill>
                  <a:srgbClr val="F7B4A7"/>
                </a:solidFill>
                <a:latin typeface="Clear Sans Bold Italics"/>
                <a:ea typeface="Clear Sans Bold Italics"/>
                <a:cs typeface="Clear Sans Bold Italics"/>
                <a:sym typeface="Clear Sans Bold Italics"/>
              </a:rPr>
              <a:t>under</a:t>
            </a:r>
            <a:r>
              <a:rPr lang="en-US" sz="3800" i="true" b="true">
                <a:solidFill>
                  <a:srgbClr val="94DDDE"/>
                </a:solidFill>
                <a:latin typeface="Clear Sans Bold Italics"/>
                <a:ea typeface="Clear Sans Bold Italics"/>
                <a:cs typeface="Clear Sans Bold Italics"/>
                <a:sym typeface="Clear Sans Bold Italics"/>
              </a:rPr>
              <a:t> </a:t>
            </a:r>
            <a:r>
              <a:rPr lang="en-US" sz="3800" i="true" b="true">
                <a:solidFill>
                  <a:srgbClr val="F7B4A7"/>
                </a:solidFill>
                <a:latin typeface="Clear Sans Bold Italics"/>
                <a:ea typeface="Clear Sans Bold Italics"/>
                <a:cs typeface="Clear Sans Bold Italics"/>
                <a:sym typeface="Clear Sans Bold Italics"/>
              </a:rPr>
              <a:t>state law, a home-schooled student was considered a private school student,</a:t>
            </a:r>
            <a:r>
              <a:rPr lang="en-US" sz="3800" i="true" b="true">
                <a:solidFill>
                  <a:srgbClr val="94DDDE"/>
                </a:solidFill>
                <a:latin typeface="Clear Sans Bold Italics"/>
                <a:ea typeface="Clear Sans Bold Italics"/>
                <a:cs typeface="Clear Sans Bold Italics"/>
                <a:sym typeface="Clear Sans Bold Italics"/>
              </a:rPr>
              <a:t> the district would have to comply with the IDEA provisions regarding </a:t>
            </a:r>
            <a:r>
              <a:rPr lang="en-US" b="true" sz="3800" i="true" u="sng">
                <a:solidFill>
                  <a:srgbClr val="94DDDE"/>
                </a:solidFill>
                <a:latin typeface="Clear Sans Bold Italics"/>
                <a:ea typeface="Clear Sans Bold Italics"/>
                <a:cs typeface="Clear Sans Bold Italics"/>
                <a:sym typeface="Clear Sans Bold Italics"/>
              </a:rPr>
              <a:t>voluntarily</a:t>
            </a:r>
            <a:r>
              <a:rPr lang="en-US" sz="3800" i="true" b="true">
                <a:solidFill>
                  <a:srgbClr val="94DDDE"/>
                </a:solidFill>
                <a:latin typeface="Clear Sans Bold Italics"/>
                <a:ea typeface="Clear Sans Bold Italics"/>
                <a:cs typeface="Clear Sans Bold Italics"/>
                <a:sym typeface="Clear Sans Bold Italics"/>
              </a:rPr>
              <a:t> enrolled private school students. Letter to Sarzynski, (OSEP 1997)</a:t>
            </a:r>
          </a:p>
          <a:p>
            <a:pPr algn="l">
              <a:lnSpc>
                <a:spcPts val="3990"/>
              </a:lnSpc>
            </a:pPr>
          </a:p>
          <a:p>
            <a:pPr algn="l">
              <a:lnSpc>
                <a:spcPts val="3990"/>
              </a:lnSpc>
            </a:pPr>
          </a:p>
        </p:txBody>
      </p:sp>
      <p:sp>
        <p:nvSpPr>
          <p:cNvPr name="Freeform 3" id="3"/>
          <p:cNvSpPr/>
          <p:nvPr/>
        </p:nvSpPr>
        <p:spPr>
          <a:xfrm flipH="false" flipV="false" rot="0">
            <a:off x="675195" y="256310"/>
            <a:ext cx="4317873" cy="5892879"/>
          </a:xfrm>
          <a:custGeom>
            <a:avLst/>
            <a:gdLst/>
            <a:ahLst/>
            <a:cxnLst/>
            <a:rect r="r" b="b" t="t" l="l"/>
            <a:pathLst>
              <a:path h="5892879" w="4317873">
                <a:moveTo>
                  <a:pt x="0" y="0"/>
                </a:moveTo>
                <a:lnTo>
                  <a:pt x="4317873" y="0"/>
                </a:lnTo>
                <a:lnTo>
                  <a:pt x="4317873" y="5892878"/>
                </a:lnTo>
                <a:lnTo>
                  <a:pt x="0" y="58928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7B4A7"/>
        </a:solidFill>
      </p:bgPr>
    </p:bg>
    <p:spTree>
      <p:nvGrpSpPr>
        <p:cNvPr id="1" name=""/>
        <p:cNvGrpSpPr/>
        <p:nvPr/>
      </p:nvGrpSpPr>
      <p:grpSpPr>
        <a:xfrm>
          <a:off x="0" y="0"/>
          <a:ext cx="0" cy="0"/>
          <a:chOff x="0" y="0"/>
          <a:chExt cx="0" cy="0"/>
        </a:xfrm>
      </p:grpSpPr>
      <p:sp>
        <p:nvSpPr>
          <p:cNvPr name="TextBox 2" id="2"/>
          <p:cNvSpPr txBox="true"/>
          <p:nvPr/>
        </p:nvSpPr>
        <p:spPr>
          <a:xfrm rot="0">
            <a:off x="946160" y="910315"/>
            <a:ext cx="9569415" cy="1731645"/>
          </a:xfrm>
          <a:prstGeom prst="rect">
            <a:avLst/>
          </a:prstGeom>
        </p:spPr>
        <p:txBody>
          <a:bodyPr anchor="t" rtlCol="false" tIns="0" lIns="0" bIns="0" rIns="0">
            <a:spAutoFit/>
          </a:bodyPr>
          <a:lstStyle/>
          <a:p>
            <a:pPr algn="l">
              <a:lnSpc>
                <a:spcPts val="6719"/>
              </a:lnSpc>
            </a:pPr>
            <a:r>
              <a:rPr lang="en-US" sz="6399" b="true">
                <a:solidFill>
                  <a:srgbClr val="2B4B82"/>
                </a:solidFill>
                <a:latin typeface="Clear Sans Bold"/>
                <a:ea typeface="Clear Sans Bold"/>
                <a:cs typeface="Clear Sans Bold"/>
                <a:sym typeface="Clear Sans Bold"/>
              </a:rPr>
              <a:t>Possible implications for Special Education </a:t>
            </a:r>
          </a:p>
        </p:txBody>
      </p:sp>
      <p:graphicFrame>
        <p:nvGraphicFramePr>
          <p:cNvPr name="Table 3" id="3"/>
          <p:cNvGraphicFramePr>
            <a:graphicFrameLocks noGrp="true"/>
          </p:cNvGraphicFramePr>
          <p:nvPr/>
        </p:nvGraphicFramePr>
        <p:xfrm>
          <a:off x="5857804" y="3229532"/>
          <a:ext cx="5469463" cy="1532379"/>
        </p:xfrm>
        <a:graphic>
          <a:graphicData uri="http://schemas.openxmlformats.org/drawingml/2006/table">
            <a:tbl>
              <a:tblPr/>
              <a:tblGrid>
                <a:gridCol w="4877292"/>
              </a:tblGrid>
              <a:tr h="1433743">
                <a:tc>
                  <a:txBody>
                    <a:bodyPr anchor="t" rtlCol="false"/>
                    <a:lstStyle/>
                    <a:p>
                      <a:pPr algn="l">
                        <a:lnSpc>
                          <a:spcPts val="4199"/>
                        </a:lnSpc>
                        <a:defRPr/>
                      </a:pPr>
                      <a:r>
                        <a:rPr lang="en-US" sz="2999" b="true">
                          <a:solidFill>
                            <a:srgbClr val="2B4B82"/>
                          </a:solidFill>
                          <a:latin typeface="Clear Sans Bold"/>
                          <a:ea typeface="Clear Sans Bold"/>
                          <a:cs typeface="Clear Sans Bold"/>
                          <a:sym typeface="Clear Sans Bold"/>
                        </a:rPr>
                        <a:t>Special Education Eligibility </a:t>
                      </a:r>
                      <a:endParaRPr lang="en-US" sz="1100"/>
                    </a:p>
                  </a:txBody>
                  <a:tcPr marL="190500" marR="190500" marT="190500" marB="190500" anchor="b">
                    <a:lnL cmpd="sng" algn="ctr" cap="flat" w="47625">
                      <a:solidFill>
                        <a:srgbClr val="F7B4A7"/>
                      </a:solidFill>
                      <a:prstDash val="solid"/>
                      <a:round/>
                      <a:headEnd type="none" w="med" len="med"/>
                      <a:tailEnd type="none" w="med" len="med"/>
                    </a:lnL>
                    <a:lnR cmpd="sng" algn="ctr" cap="flat" w="47625">
                      <a:solidFill>
                        <a:srgbClr val="F7B4A7"/>
                      </a:solidFill>
                      <a:prstDash val="solid"/>
                      <a:round/>
                      <a:headEnd type="none" w="med" len="med"/>
                      <a:tailEnd type="none" w="med" len="med"/>
                    </a:lnR>
                    <a:lnT cmpd="sng" algn="ctr" cap="flat" w="47625">
                      <a:solidFill>
                        <a:srgbClr val="F7B4A7"/>
                      </a:solidFill>
                      <a:prstDash val="solid"/>
                      <a:round/>
                      <a:headEnd type="none" w="med" len="med"/>
                      <a:tailEnd type="none" w="med" len="med"/>
                    </a:lnT>
                    <a:lnB cmpd="sng" algn="ctr" cap="flat" w="47625">
                      <a:solidFill>
                        <a:srgbClr val="F7B4A7"/>
                      </a:solidFill>
                      <a:prstDash val="solid"/>
                      <a:round/>
                      <a:headEnd type="none" w="med" len="med"/>
                      <a:tailEnd type="none" w="med" len="med"/>
                    </a:lnB>
                  </a:tcPr>
                </a:tc>
              </a:tr>
            </a:tbl>
          </a:graphicData>
        </a:graphic>
      </p:graphicFrame>
      <p:graphicFrame>
        <p:nvGraphicFramePr>
          <p:cNvPr name="Table 4" id="4"/>
          <p:cNvGraphicFramePr>
            <a:graphicFrameLocks noGrp="true"/>
          </p:cNvGraphicFramePr>
          <p:nvPr/>
        </p:nvGraphicFramePr>
        <p:xfrm>
          <a:off x="261404" y="3229532"/>
          <a:ext cx="5469463" cy="1532379"/>
        </p:xfrm>
        <a:graphic>
          <a:graphicData uri="http://schemas.openxmlformats.org/drawingml/2006/table">
            <a:tbl>
              <a:tblPr/>
              <a:tblGrid>
                <a:gridCol w="4877292"/>
              </a:tblGrid>
              <a:tr h="1433743">
                <a:tc>
                  <a:txBody>
                    <a:bodyPr anchor="t" rtlCol="false"/>
                    <a:lstStyle/>
                    <a:p>
                      <a:pPr algn="l">
                        <a:lnSpc>
                          <a:spcPts val="4199"/>
                        </a:lnSpc>
                        <a:defRPr/>
                      </a:pPr>
                      <a:r>
                        <a:rPr lang="en-US" sz="2999" b="true">
                          <a:solidFill>
                            <a:srgbClr val="2B4B82"/>
                          </a:solidFill>
                          <a:latin typeface="Clear Sans Bold"/>
                          <a:ea typeface="Clear Sans Bold"/>
                          <a:cs typeface="Clear Sans Bold"/>
                          <a:sym typeface="Clear Sans Bold"/>
                        </a:rPr>
                        <a:t>Child Find Requirement </a:t>
                      </a:r>
                      <a:endParaRPr lang="en-US" sz="1100"/>
                    </a:p>
                  </a:txBody>
                  <a:tcPr marL="190500" marR="190500" marT="190500" marB="190500" anchor="b">
                    <a:lnL cmpd="sng" algn="ctr" cap="flat" w="47625">
                      <a:solidFill>
                        <a:srgbClr val="F7B4A7"/>
                      </a:solidFill>
                      <a:prstDash val="solid"/>
                      <a:round/>
                      <a:headEnd type="none" w="med" len="med"/>
                      <a:tailEnd type="none" w="med" len="med"/>
                    </a:lnL>
                    <a:lnR cmpd="sng" algn="ctr" cap="flat" w="47625">
                      <a:solidFill>
                        <a:srgbClr val="F7B4A7"/>
                      </a:solidFill>
                      <a:prstDash val="solid"/>
                      <a:round/>
                      <a:headEnd type="none" w="med" len="med"/>
                      <a:tailEnd type="none" w="med" len="med"/>
                    </a:lnR>
                    <a:lnT cmpd="sng" algn="ctr" cap="flat" w="47625">
                      <a:solidFill>
                        <a:srgbClr val="F7B4A7"/>
                      </a:solidFill>
                      <a:prstDash val="solid"/>
                      <a:round/>
                      <a:headEnd type="none" w="med" len="med"/>
                      <a:tailEnd type="none" w="med" len="med"/>
                    </a:lnT>
                    <a:lnB cmpd="sng" algn="ctr" cap="flat" w="47625">
                      <a:solidFill>
                        <a:srgbClr val="F7B4A7"/>
                      </a:solidFill>
                      <a:prstDash val="solid"/>
                      <a:round/>
                      <a:headEnd type="none" w="med" len="med"/>
                      <a:tailEnd type="none" w="med" len="med"/>
                    </a:lnB>
                  </a:tcPr>
                </a:tc>
              </a:tr>
            </a:tbl>
          </a:graphicData>
        </a:graphic>
      </p:graphicFrame>
      <p:graphicFrame>
        <p:nvGraphicFramePr>
          <p:cNvPr name="Table 5" id="5"/>
          <p:cNvGraphicFramePr>
            <a:graphicFrameLocks noGrp="true"/>
          </p:cNvGraphicFramePr>
          <p:nvPr/>
        </p:nvGraphicFramePr>
        <p:xfrm>
          <a:off x="5857804" y="4470915"/>
          <a:ext cx="5469463" cy="2037329"/>
        </p:xfrm>
        <a:graphic>
          <a:graphicData uri="http://schemas.openxmlformats.org/drawingml/2006/table">
            <a:tbl>
              <a:tblPr/>
              <a:tblGrid>
                <a:gridCol w="4877292"/>
              </a:tblGrid>
              <a:tr h="2037329">
                <a:tc>
                  <a:txBody>
                    <a:bodyPr anchor="t" rtlCol="false"/>
                    <a:lstStyle/>
                    <a:p>
                      <a:pPr algn="l">
                        <a:lnSpc>
                          <a:spcPts val="3639"/>
                        </a:lnSpc>
                        <a:defRPr/>
                      </a:pPr>
                      <a:r>
                        <a:rPr lang="en-US" sz="2599">
                          <a:solidFill>
                            <a:srgbClr val="2B4B82"/>
                          </a:solidFill>
                          <a:latin typeface="Clear Sans"/>
                          <a:ea typeface="Clear Sans"/>
                          <a:cs typeface="Clear Sans"/>
                          <a:sym typeface="Clear Sans"/>
                        </a:rPr>
                        <a:t>Special education eligibility standards are far broader under the new School Choice law. </a:t>
                      </a:r>
                      <a:endParaRPr lang="en-US" sz="1100"/>
                    </a:p>
                  </a:txBody>
                  <a:tcPr marL="190500" marR="190500" marT="190500" marB="190500" anchor="b">
                    <a:lnL cmpd="sng" algn="ctr" cap="flat" w="47625">
                      <a:solidFill>
                        <a:srgbClr val="F7B4A7"/>
                      </a:solidFill>
                      <a:prstDash val="solid"/>
                      <a:round/>
                      <a:headEnd type="none" w="med" len="med"/>
                      <a:tailEnd type="none" w="med" len="med"/>
                    </a:lnL>
                    <a:lnR cmpd="sng" algn="ctr" cap="flat" w="47625">
                      <a:solidFill>
                        <a:srgbClr val="F7B4A7"/>
                      </a:solidFill>
                      <a:prstDash val="solid"/>
                      <a:round/>
                      <a:headEnd type="none" w="med" len="med"/>
                      <a:tailEnd type="none" w="med" len="med"/>
                    </a:lnR>
                    <a:lnT cmpd="sng" algn="ctr" cap="flat" w="47625">
                      <a:solidFill>
                        <a:srgbClr val="F7B4A7"/>
                      </a:solidFill>
                      <a:prstDash val="solid"/>
                      <a:round/>
                      <a:headEnd type="none" w="med" len="med"/>
                      <a:tailEnd type="none" w="med" len="med"/>
                    </a:lnT>
                    <a:lnB cmpd="sng" algn="ctr" cap="flat" w="47625">
                      <a:solidFill>
                        <a:srgbClr val="F7B4A7"/>
                      </a:solidFill>
                      <a:prstDash val="solid"/>
                      <a:round/>
                      <a:headEnd type="none" w="med" len="med"/>
                      <a:tailEnd type="none" w="med" len="med"/>
                    </a:lnB>
                  </a:tcPr>
                </a:tc>
              </a:tr>
            </a:tbl>
          </a:graphicData>
        </a:graphic>
      </p:graphicFrame>
      <p:graphicFrame>
        <p:nvGraphicFramePr>
          <p:cNvPr name="Table 6" id="6"/>
          <p:cNvGraphicFramePr>
            <a:graphicFrameLocks noGrp="true"/>
          </p:cNvGraphicFramePr>
          <p:nvPr/>
        </p:nvGraphicFramePr>
        <p:xfrm>
          <a:off x="261404" y="4470915"/>
          <a:ext cx="5469463" cy="3286125"/>
        </p:xfrm>
        <a:graphic>
          <a:graphicData uri="http://schemas.openxmlformats.org/drawingml/2006/table">
            <a:tbl>
              <a:tblPr/>
              <a:tblGrid>
                <a:gridCol w="4877292"/>
              </a:tblGrid>
              <a:tr h="3286125">
                <a:tc>
                  <a:txBody>
                    <a:bodyPr anchor="t" rtlCol="false"/>
                    <a:lstStyle/>
                    <a:p>
                      <a:pPr algn="l">
                        <a:lnSpc>
                          <a:spcPts val="3639"/>
                        </a:lnSpc>
                        <a:defRPr/>
                      </a:pPr>
                      <a:r>
                        <a:rPr lang="en-US" sz="2599">
                          <a:solidFill>
                            <a:srgbClr val="2B4B82"/>
                          </a:solidFill>
                          <a:latin typeface="Clear Sans"/>
                          <a:ea typeface="Clear Sans"/>
                          <a:cs typeface="Clear Sans"/>
                          <a:sym typeface="Clear Sans"/>
                        </a:rPr>
                        <a:t>Public Schools will still have the same Child Find obligations imposed by the IDEA, even for private and home-schooled students who are benefiting from the tax credit. </a:t>
                      </a:r>
                      <a:endParaRPr lang="en-US" sz="1100"/>
                    </a:p>
                  </a:txBody>
                  <a:tcPr marL="190500" marR="190500" marT="190500" marB="190500" anchor="b">
                    <a:lnL cmpd="sng" algn="ctr" cap="flat" w="47625">
                      <a:solidFill>
                        <a:srgbClr val="F7B4A7"/>
                      </a:solidFill>
                      <a:prstDash val="solid"/>
                      <a:round/>
                      <a:headEnd type="none" w="med" len="med"/>
                      <a:tailEnd type="none" w="med" len="med"/>
                    </a:lnL>
                    <a:lnR cmpd="sng" algn="ctr" cap="flat" w="47625">
                      <a:solidFill>
                        <a:srgbClr val="F7B4A7"/>
                      </a:solidFill>
                      <a:prstDash val="solid"/>
                      <a:round/>
                      <a:headEnd type="none" w="med" len="med"/>
                      <a:tailEnd type="none" w="med" len="med"/>
                    </a:lnR>
                    <a:lnT cmpd="sng" algn="ctr" cap="flat" w="47625">
                      <a:solidFill>
                        <a:srgbClr val="F7B4A7"/>
                      </a:solidFill>
                      <a:prstDash val="solid"/>
                      <a:round/>
                      <a:headEnd type="none" w="med" len="med"/>
                      <a:tailEnd type="none" w="med" len="med"/>
                    </a:lnT>
                    <a:lnB cmpd="sng" algn="ctr" cap="flat" w="47625">
                      <a:solidFill>
                        <a:srgbClr val="F7B4A7"/>
                      </a:solidFill>
                      <a:prstDash val="solid"/>
                      <a:round/>
                      <a:headEnd type="none" w="med" len="med"/>
                      <a:tailEnd type="none" w="med" len="med"/>
                    </a:lnB>
                  </a:tcPr>
                </a:tc>
              </a:tr>
            </a:tbl>
          </a:graphicData>
        </a:graphic>
      </p:graphicFrame>
      <p:graphicFrame>
        <p:nvGraphicFramePr>
          <p:cNvPr name="Table 7" id="7"/>
          <p:cNvGraphicFramePr>
            <a:graphicFrameLocks noGrp="true"/>
          </p:cNvGraphicFramePr>
          <p:nvPr/>
        </p:nvGraphicFramePr>
        <p:xfrm>
          <a:off x="11789837" y="3229532"/>
          <a:ext cx="5469463" cy="1979173"/>
        </p:xfrm>
        <a:graphic>
          <a:graphicData uri="http://schemas.openxmlformats.org/drawingml/2006/table">
            <a:tbl>
              <a:tblPr/>
              <a:tblGrid>
                <a:gridCol w="4877292"/>
              </a:tblGrid>
              <a:tr h="1979173">
                <a:tc>
                  <a:txBody>
                    <a:bodyPr anchor="t" rtlCol="false"/>
                    <a:lstStyle/>
                    <a:p>
                      <a:pPr algn="l">
                        <a:lnSpc>
                          <a:spcPts val="4199"/>
                        </a:lnSpc>
                        <a:defRPr/>
                      </a:pPr>
                      <a:r>
                        <a:rPr lang="en-US" sz="2999" b="true">
                          <a:solidFill>
                            <a:srgbClr val="2B4B82"/>
                          </a:solidFill>
                          <a:latin typeface="Clear Sans Bold"/>
                          <a:ea typeface="Clear Sans Bold"/>
                          <a:cs typeface="Clear Sans Bold"/>
                          <a:sym typeface="Clear Sans Bold"/>
                        </a:rPr>
                        <a:t>Coordinating with Stakeholders</a:t>
                      </a:r>
                      <a:endParaRPr lang="en-US" sz="1100"/>
                    </a:p>
                  </a:txBody>
                  <a:tcPr marL="190500" marR="190500" marT="190500" marB="190500" anchor="b">
                    <a:lnL cmpd="sng" algn="ctr" cap="flat" w="47625">
                      <a:solidFill>
                        <a:srgbClr val="F7B4A7"/>
                      </a:solidFill>
                      <a:prstDash val="solid"/>
                      <a:round/>
                      <a:headEnd type="none" w="med" len="med"/>
                      <a:tailEnd type="none" w="med" len="med"/>
                    </a:lnL>
                    <a:lnR cmpd="sng" algn="ctr" cap="flat" w="47625">
                      <a:solidFill>
                        <a:srgbClr val="F7B4A7"/>
                      </a:solidFill>
                      <a:prstDash val="solid"/>
                      <a:round/>
                      <a:headEnd type="none" w="med" len="med"/>
                      <a:tailEnd type="none" w="med" len="med"/>
                    </a:lnR>
                    <a:lnT cmpd="sng" algn="ctr" cap="flat" w="47625">
                      <a:solidFill>
                        <a:srgbClr val="F7B4A7"/>
                      </a:solidFill>
                      <a:prstDash val="solid"/>
                      <a:round/>
                      <a:headEnd type="none" w="med" len="med"/>
                      <a:tailEnd type="none" w="med" len="med"/>
                    </a:lnT>
                    <a:lnB cmpd="sng" algn="ctr" cap="flat" w="47625">
                      <a:solidFill>
                        <a:srgbClr val="F7B4A7"/>
                      </a:solidFill>
                      <a:prstDash val="solid"/>
                      <a:round/>
                      <a:headEnd type="none" w="med" len="med"/>
                      <a:tailEnd type="none" w="med" len="med"/>
                    </a:lnB>
                  </a:tcPr>
                </a:tc>
              </a:tr>
            </a:tbl>
          </a:graphicData>
        </a:graphic>
      </p:graphicFrame>
      <p:graphicFrame>
        <p:nvGraphicFramePr>
          <p:cNvPr name="Table 8" id="8"/>
          <p:cNvGraphicFramePr>
            <a:graphicFrameLocks noGrp="true"/>
          </p:cNvGraphicFramePr>
          <p:nvPr/>
        </p:nvGraphicFramePr>
        <p:xfrm>
          <a:off x="11789837" y="5057775"/>
          <a:ext cx="5469463" cy="4200525"/>
        </p:xfrm>
        <a:graphic>
          <a:graphicData uri="http://schemas.openxmlformats.org/drawingml/2006/table">
            <a:tbl>
              <a:tblPr/>
              <a:tblGrid>
                <a:gridCol w="4877292"/>
              </a:tblGrid>
              <a:tr h="4200525">
                <a:tc>
                  <a:txBody>
                    <a:bodyPr anchor="t" rtlCol="false"/>
                    <a:lstStyle/>
                    <a:p>
                      <a:pPr algn="l">
                        <a:lnSpc>
                          <a:spcPts val="3639"/>
                        </a:lnSpc>
                        <a:defRPr/>
                      </a:pPr>
                      <a:r>
                        <a:rPr lang="en-US" sz="2599">
                          <a:solidFill>
                            <a:srgbClr val="2B4B82"/>
                          </a:solidFill>
                          <a:latin typeface="Clear Sans"/>
                          <a:ea typeface="Clear Sans"/>
                          <a:cs typeface="Clear Sans"/>
                          <a:sym typeface="Clear Sans"/>
                        </a:rPr>
                        <a:t>Public schools will continue to have an obligation to provide services to qualifying students who are benefiting from the tax credit, but may have to make more of an effort to coordinate with home-school representatives. </a:t>
                      </a:r>
                      <a:endParaRPr lang="en-US" sz="1100"/>
                    </a:p>
                  </a:txBody>
                  <a:tcPr marL="190500" marR="190500" marT="190500" marB="190500" anchor="b">
                    <a:lnL cmpd="sng" algn="ctr" cap="flat" w="47625">
                      <a:solidFill>
                        <a:srgbClr val="F7B4A7"/>
                      </a:solidFill>
                      <a:prstDash val="solid"/>
                      <a:round/>
                      <a:headEnd type="none" w="med" len="med"/>
                      <a:tailEnd type="none" w="med" len="med"/>
                    </a:lnL>
                    <a:lnR cmpd="sng" algn="ctr" cap="flat" w="47625">
                      <a:solidFill>
                        <a:srgbClr val="F7B4A7"/>
                      </a:solidFill>
                      <a:prstDash val="solid"/>
                      <a:round/>
                      <a:headEnd type="none" w="med" len="med"/>
                      <a:tailEnd type="none" w="med" len="med"/>
                    </a:lnR>
                    <a:lnT cmpd="sng" algn="ctr" cap="flat" w="47625">
                      <a:solidFill>
                        <a:srgbClr val="F7B4A7"/>
                      </a:solidFill>
                      <a:prstDash val="solid"/>
                      <a:round/>
                      <a:headEnd type="none" w="med" len="med"/>
                      <a:tailEnd type="none" w="med" len="med"/>
                    </a:lnT>
                    <a:lnB cmpd="sng" algn="ctr" cap="flat" w="47625">
                      <a:solidFill>
                        <a:srgbClr val="F7B4A7"/>
                      </a:solidFill>
                      <a:prstDash val="solid"/>
                      <a:round/>
                      <a:headEnd type="none" w="med" len="med"/>
                      <a:tailEnd type="none" w="med" len="med"/>
                    </a:lnB>
                  </a:tcPr>
                </a:tc>
              </a:tr>
            </a:tbl>
          </a:graphicData>
        </a:graphic>
      </p:graphicFrame>
      <p:sp>
        <p:nvSpPr>
          <p:cNvPr name="Freeform 9" id="9"/>
          <p:cNvSpPr/>
          <p:nvPr/>
        </p:nvSpPr>
        <p:spPr>
          <a:xfrm flipH="false" flipV="false" rot="0">
            <a:off x="14960890" y="-547241"/>
            <a:ext cx="2856614" cy="3776773"/>
          </a:xfrm>
          <a:custGeom>
            <a:avLst/>
            <a:gdLst/>
            <a:ahLst/>
            <a:cxnLst/>
            <a:rect r="r" b="b" t="t" l="l"/>
            <a:pathLst>
              <a:path h="3776773" w="2856614">
                <a:moveTo>
                  <a:pt x="0" y="0"/>
                </a:moveTo>
                <a:lnTo>
                  <a:pt x="2856614" y="0"/>
                </a:lnTo>
                <a:lnTo>
                  <a:pt x="2856614" y="3776773"/>
                </a:lnTo>
                <a:lnTo>
                  <a:pt x="0" y="37767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5192756" y="0"/>
            <a:ext cx="2856614" cy="3776773"/>
          </a:xfrm>
          <a:custGeom>
            <a:avLst/>
            <a:gdLst/>
            <a:ahLst/>
            <a:cxnLst/>
            <a:rect r="r" b="b" t="t" l="l"/>
            <a:pathLst>
              <a:path h="3776773" w="2856614">
                <a:moveTo>
                  <a:pt x="0" y="0"/>
                </a:moveTo>
                <a:lnTo>
                  <a:pt x="2856614" y="0"/>
                </a:lnTo>
                <a:lnTo>
                  <a:pt x="2856614" y="3776773"/>
                </a:lnTo>
                <a:lnTo>
                  <a:pt x="0" y="37767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5431386" y="572277"/>
            <a:ext cx="2856614" cy="3776773"/>
          </a:xfrm>
          <a:custGeom>
            <a:avLst/>
            <a:gdLst/>
            <a:ahLst/>
            <a:cxnLst/>
            <a:rect r="r" b="b" t="t" l="l"/>
            <a:pathLst>
              <a:path h="3776773" w="2856614">
                <a:moveTo>
                  <a:pt x="0" y="0"/>
                </a:moveTo>
                <a:lnTo>
                  <a:pt x="2856614" y="0"/>
                </a:lnTo>
                <a:lnTo>
                  <a:pt x="2856614" y="3776774"/>
                </a:lnTo>
                <a:lnTo>
                  <a:pt x="0" y="37767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6912767" cy="10287000"/>
          </a:xfrm>
          <a:custGeom>
            <a:avLst/>
            <a:gdLst/>
            <a:ahLst/>
            <a:cxnLst/>
            <a:rect r="r" b="b" t="t" l="l"/>
            <a:pathLst>
              <a:path h="10287000" w="6912767">
                <a:moveTo>
                  <a:pt x="0" y="0"/>
                </a:moveTo>
                <a:lnTo>
                  <a:pt x="6912767" y="0"/>
                </a:lnTo>
                <a:lnTo>
                  <a:pt x="6912767" y="10287000"/>
                </a:lnTo>
                <a:lnTo>
                  <a:pt x="0" y="10287000"/>
                </a:lnTo>
                <a:lnTo>
                  <a:pt x="0" y="0"/>
                </a:lnTo>
                <a:close/>
              </a:path>
            </a:pathLst>
          </a:custGeom>
          <a:blipFill>
            <a:blip r:embed="rId2"/>
            <a:stretch>
              <a:fillRect l="0" t="-336" r="0" b="-336"/>
            </a:stretch>
          </a:blipFill>
        </p:spPr>
      </p:sp>
      <p:grpSp>
        <p:nvGrpSpPr>
          <p:cNvPr name="Group 3" id="3"/>
          <p:cNvGrpSpPr/>
          <p:nvPr/>
        </p:nvGrpSpPr>
        <p:grpSpPr>
          <a:xfrm rot="0">
            <a:off x="8257118" y="1400822"/>
            <a:ext cx="8705145" cy="7471879"/>
            <a:chOff x="0" y="0"/>
            <a:chExt cx="11606859" cy="9962505"/>
          </a:xfrm>
        </p:grpSpPr>
        <p:sp>
          <p:nvSpPr>
            <p:cNvPr name="TextBox 4" id="4"/>
            <p:cNvSpPr txBox="true"/>
            <p:nvPr/>
          </p:nvSpPr>
          <p:spPr>
            <a:xfrm rot="0">
              <a:off x="0" y="85725"/>
              <a:ext cx="11606859" cy="8660011"/>
            </a:xfrm>
            <a:prstGeom prst="rect">
              <a:avLst/>
            </a:prstGeom>
          </p:spPr>
          <p:txBody>
            <a:bodyPr anchor="t" rtlCol="false" tIns="0" lIns="0" bIns="0" rIns="0">
              <a:spAutoFit/>
            </a:bodyPr>
            <a:lstStyle/>
            <a:p>
              <a:pPr algn="l">
                <a:lnSpc>
                  <a:spcPts val="6384"/>
                </a:lnSpc>
              </a:pPr>
              <a:r>
                <a:rPr lang="en-US" sz="6080">
                  <a:solidFill>
                    <a:srgbClr val="2B4B82"/>
                  </a:solidFill>
                  <a:latin typeface="Clear Sans"/>
                  <a:ea typeface="Clear Sans"/>
                  <a:cs typeface="Clear Sans"/>
                  <a:sym typeface="Clear Sans"/>
                </a:rPr>
                <a:t>Q: Does the Child Find obligation apply to home-school, charter, and private school students? </a:t>
              </a:r>
            </a:p>
            <a:p>
              <a:pPr algn="l">
                <a:lnSpc>
                  <a:spcPts val="6384"/>
                </a:lnSpc>
              </a:pPr>
            </a:p>
            <a:p>
              <a:pPr algn="l">
                <a:lnSpc>
                  <a:spcPts val="6384"/>
                </a:lnSpc>
              </a:pPr>
            </a:p>
            <a:p>
              <a:pPr algn="l">
                <a:lnSpc>
                  <a:spcPts val="6384"/>
                </a:lnSpc>
              </a:pPr>
            </a:p>
          </p:txBody>
        </p:sp>
        <p:sp>
          <p:nvSpPr>
            <p:cNvPr name="TextBox 5" id="5"/>
            <p:cNvSpPr txBox="true"/>
            <p:nvPr/>
          </p:nvSpPr>
          <p:spPr>
            <a:xfrm rot="0">
              <a:off x="0" y="9347083"/>
              <a:ext cx="11606859" cy="615423"/>
            </a:xfrm>
            <a:prstGeom prst="rect">
              <a:avLst/>
            </a:prstGeom>
          </p:spPr>
          <p:txBody>
            <a:bodyPr anchor="t" rtlCol="false" tIns="0" lIns="0" bIns="0" rIns="0">
              <a:spAutoFit/>
            </a:bodyPr>
            <a:lstStyle/>
            <a:p>
              <a:pPr algn="l">
                <a:lnSpc>
                  <a:spcPts val="3857"/>
                </a:lnSpc>
              </a:pPr>
            </a:p>
          </p:txBody>
        </p:sp>
      </p:grpSp>
      <p:sp>
        <p:nvSpPr>
          <p:cNvPr name="TextBox 6" id="6"/>
          <p:cNvSpPr txBox="true"/>
          <p:nvPr/>
        </p:nvSpPr>
        <p:spPr>
          <a:xfrm rot="0">
            <a:off x="8257118" y="8758401"/>
            <a:ext cx="8705145" cy="1019177"/>
          </a:xfrm>
          <a:prstGeom prst="rect">
            <a:avLst/>
          </a:prstGeom>
        </p:spPr>
        <p:txBody>
          <a:bodyPr anchor="t" rtlCol="false" tIns="0" lIns="0" bIns="0" rIns="0">
            <a:spAutoFit/>
          </a:bodyPr>
          <a:lstStyle/>
          <a:p>
            <a:pPr algn="l">
              <a:lnSpc>
                <a:spcPts val="8399"/>
              </a:lnSpc>
              <a:spcBef>
                <a:spcPct val="0"/>
              </a:spcBef>
            </a:pPr>
            <a:r>
              <a:rPr lang="en-US" sz="5999">
                <a:solidFill>
                  <a:srgbClr val="2B4B82"/>
                </a:solidFill>
                <a:latin typeface="Clear Sans"/>
                <a:ea typeface="Clear Sans"/>
                <a:cs typeface="Clear Sans"/>
                <a:sym typeface="Clear Sans"/>
              </a:rPr>
              <a:t>A: Yes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1472649" y="2491784"/>
            <a:ext cx="15342702" cy="6319067"/>
            <a:chOff x="0" y="0"/>
            <a:chExt cx="20456936" cy="8425423"/>
          </a:xfrm>
        </p:grpSpPr>
        <p:sp>
          <p:nvSpPr>
            <p:cNvPr name="TextBox 3" id="3"/>
            <p:cNvSpPr txBox="true"/>
            <p:nvPr/>
          </p:nvSpPr>
          <p:spPr>
            <a:xfrm rot="0">
              <a:off x="0" y="47625"/>
              <a:ext cx="20456936" cy="7764521"/>
            </a:xfrm>
            <a:prstGeom prst="rect">
              <a:avLst/>
            </a:prstGeom>
          </p:spPr>
          <p:txBody>
            <a:bodyPr anchor="t" rtlCol="false" tIns="0" lIns="0" bIns="0" rIns="0">
              <a:spAutoFit/>
            </a:bodyPr>
            <a:lstStyle/>
            <a:p>
              <a:pPr algn="just">
                <a:lnSpc>
                  <a:spcPts val="3218"/>
                </a:lnSpc>
              </a:pPr>
            </a:p>
            <a:p>
              <a:pPr algn="just" marL="661692" indent="-330846" lvl="1">
                <a:lnSpc>
                  <a:spcPts val="4290"/>
                </a:lnSpc>
                <a:buAutoNum type="arabicPeriod" startAt="1"/>
              </a:pPr>
              <a:r>
                <a:rPr lang="en-US" sz="3064">
                  <a:solidFill>
                    <a:srgbClr val="2B4B82"/>
                  </a:solidFill>
                  <a:latin typeface="Clear Sans"/>
                  <a:ea typeface="Clear Sans"/>
                  <a:cs typeface="Clear Sans"/>
                  <a:sym typeface="Clear Sans"/>
                </a:rPr>
                <a:t>If a home-school education constitutes enrollment in a private school under state law, then that student has the same educational entitlements as a private school student.  </a:t>
              </a:r>
              <a:r>
                <a:rPr lang="en-US" sz="3064" i="true">
                  <a:solidFill>
                    <a:srgbClr val="2B4B82"/>
                  </a:solidFill>
                  <a:latin typeface="Clear Sans Italics"/>
                  <a:ea typeface="Clear Sans Italics"/>
                  <a:cs typeface="Clear Sans Italics"/>
                  <a:sym typeface="Clear Sans Italics"/>
                </a:rPr>
                <a:t>Hooks v. Clark County Sch. Dist</a:t>
              </a:r>
              <a:r>
                <a:rPr lang="en-US" sz="3064">
                  <a:solidFill>
                    <a:srgbClr val="2B4B82"/>
                  </a:solidFill>
                  <a:latin typeface="Clear Sans"/>
                  <a:ea typeface="Clear Sans"/>
                  <a:cs typeface="Clear Sans"/>
                  <a:sym typeface="Clear Sans"/>
                </a:rPr>
                <a:t>. (9th Cir. 2000). </a:t>
              </a:r>
            </a:p>
            <a:p>
              <a:pPr algn="just" marL="661692" indent="-330846" lvl="1">
                <a:lnSpc>
                  <a:spcPts val="4290"/>
                </a:lnSpc>
                <a:buAutoNum type="arabicPeriod" startAt="1"/>
              </a:pPr>
              <a:r>
                <a:rPr lang="en-US" sz="3064">
                  <a:solidFill>
                    <a:srgbClr val="2B4B82"/>
                  </a:solidFill>
                  <a:latin typeface="Clear Sans"/>
                  <a:ea typeface="Clear Sans"/>
                  <a:cs typeface="Clear Sans"/>
                  <a:sym typeface="Clear Sans"/>
                </a:rPr>
                <a:t> The district in which the private school is located is responsible for assessing a parentally placed private school student and holding an IEP team meeting to  determine whether the child is eligible for special education. </a:t>
              </a:r>
              <a:r>
                <a:rPr lang="en-US" sz="3064" i="true">
                  <a:solidFill>
                    <a:srgbClr val="2B4B82"/>
                  </a:solidFill>
                  <a:latin typeface="Clear Sans Italics"/>
                  <a:ea typeface="Clear Sans Italics"/>
                  <a:cs typeface="Clear Sans Italics"/>
                  <a:sym typeface="Clear Sans Italics"/>
                </a:rPr>
                <a:t>S.L. ex rel. Loof v. Upland Unified Sch. Dist.</a:t>
              </a:r>
              <a:r>
                <a:rPr lang="en-US" sz="3064">
                  <a:solidFill>
                    <a:srgbClr val="2B4B82"/>
                  </a:solidFill>
                  <a:latin typeface="Clear Sans"/>
                  <a:ea typeface="Clear Sans"/>
                  <a:cs typeface="Clear Sans"/>
                  <a:sym typeface="Clear Sans"/>
                </a:rPr>
                <a:t>,(9th Cir. 2014). </a:t>
              </a:r>
            </a:p>
            <a:p>
              <a:pPr algn="just">
                <a:lnSpc>
                  <a:spcPts val="3218"/>
                </a:lnSpc>
              </a:pPr>
            </a:p>
            <a:p>
              <a:pPr algn="just">
                <a:lnSpc>
                  <a:spcPts val="3218"/>
                </a:lnSpc>
              </a:pPr>
            </a:p>
            <a:p>
              <a:pPr algn="just">
                <a:lnSpc>
                  <a:spcPts val="3218"/>
                </a:lnSpc>
              </a:pPr>
            </a:p>
            <a:p>
              <a:pPr algn="just">
                <a:lnSpc>
                  <a:spcPts val="3218"/>
                </a:lnSpc>
              </a:pPr>
            </a:p>
          </p:txBody>
        </p:sp>
        <p:sp>
          <p:nvSpPr>
            <p:cNvPr name="TextBox 4" id="4"/>
            <p:cNvSpPr txBox="true"/>
            <p:nvPr/>
          </p:nvSpPr>
          <p:spPr>
            <a:xfrm rot="0">
              <a:off x="0" y="8105942"/>
              <a:ext cx="20456936" cy="319481"/>
            </a:xfrm>
            <a:prstGeom prst="rect">
              <a:avLst/>
            </a:prstGeom>
          </p:spPr>
          <p:txBody>
            <a:bodyPr anchor="t" rtlCol="false" tIns="0" lIns="0" bIns="0" rIns="0">
              <a:spAutoFit/>
            </a:bodyPr>
            <a:lstStyle/>
            <a:p>
              <a:pPr algn="l">
                <a:lnSpc>
                  <a:spcPts val="1944"/>
                </a:lnSpc>
              </a:pPr>
            </a:p>
          </p:txBody>
        </p:sp>
      </p:grpSp>
      <p:sp>
        <p:nvSpPr>
          <p:cNvPr name="TextBox 5" id="5"/>
          <p:cNvSpPr txBox="true"/>
          <p:nvPr/>
        </p:nvSpPr>
        <p:spPr>
          <a:xfrm rot="0">
            <a:off x="6936879" y="856174"/>
            <a:ext cx="4414242" cy="745491"/>
          </a:xfrm>
          <a:prstGeom prst="rect">
            <a:avLst/>
          </a:prstGeom>
        </p:spPr>
        <p:txBody>
          <a:bodyPr anchor="t" rtlCol="false" tIns="0" lIns="0" bIns="0" rIns="0">
            <a:spAutoFit/>
          </a:bodyPr>
          <a:lstStyle/>
          <a:p>
            <a:pPr algn="ctr">
              <a:lnSpc>
                <a:spcPts val="6159"/>
              </a:lnSpc>
              <a:spcBef>
                <a:spcPct val="0"/>
              </a:spcBef>
            </a:pPr>
            <a:r>
              <a:rPr lang="en-US" b="true" sz="4399">
                <a:solidFill>
                  <a:srgbClr val="2B4B82"/>
                </a:solidFill>
                <a:latin typeface="Clear Sans Medium"/>
                <a:ea typeface="Clear Sans Medium"/>
                <a:cs typeface="Clear Sans Medium"/>
                <a:sym typeface="Clear Sans Medium"/>
              </a:rPr>
              <a:t>Decisions of Note</a:t>
            </a:r>
          </a:p>
        </p:txBody>
      </p:sp>
      <p:sp>
        <p:nvSpPr>
          <p:cNvPr name="Freeform 6" id="6"/>
          <p:cNvSpPr/>
          <p:nvPr/>
        </p:nvSpPr>
        <p:spPr>
          <a:xfrm flipH="false" flipV="false" rot="0">
            <a:off x="5024386" y="448211"/>
            <a:ext cx="1622730" cy="1637617"/>
          </a:xfrm>
          <a:custGeom>
            <a:avLst/>
            <a:gdLst/>
            <a:ahLst/>
            <a:cxnLst/>
            <a:rect r="r" b="b" t="t" l="l"/>
            <a:pathLst>
              <a:path h="1637617" w="1622730">
                <a:moveTo>
                  <a:pt x="0" y="0"/>
                </a:moveTo>
                <a:lnTo>
                  <a:pt x="1622730" y="0"/>
                </a:lnTo>
                <a:lnTo>
                  <a:pt x="1622730" y="1637617"/>
                </a:lnTo>
                <a:lnTo>
                  <a:pt x="0" y="16376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p:cSld>
    <p:bg>
      <p:bgPr>
        <a:solidFill>
          <a:srgbClr val="2B4B82"/>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7529792" y="0"/>
          <a:ext cx="10410976" cy="10111607"/>
        </p:xfrm>
        <a:graphic>
          <a:graphicData uri="http://schemas.openxmlformats.org/drawingml/2006/table">
            <a:tbl>
              <a:tblPr/>
              <a:tblGrid>
                <a:gridCol w="10410976"/>
              </a:tblGrid>
              <a:tr h="1188664">
                <a:tc>
                  <a:txBody>
                    <a:bodyPr anchor="t" rtlCol="false"/>
                    <a:lstStyle/>
                    <a:p>
                      <a:pPr algn="l">
                        <a:lnSpc>
                          <a:spcPts val="3919"/>
                        </a:lnSpc>
                        <a:defRPr/>
                      </a:pPr>
                      <a:r>
                        <a:rPr lang="en-US" sz="2799">
                          <a:solidFill>
                            <a:srgbClr val="F7B4A7"/>
                          </a:solidFill>
                          <a:latin typeface="Clear Sans"/>
                          <a:ea typeface="Clear Sans"/>
                          <a:cs typeface="Clear Sans"/>
                          <a:sym typeface="Clear Sans"/>
                        </a:rPr>
                        <a:t>(3)(A) In general </a:t>
                      </a:r>
                      <a:endParaRPr lang="en-US" sz="1100"/>
                    </a:p>
                  </a:txBody>
                  <a:tcPr marL="190500" marR="190500" marT="190500" marB="190500" anchor="ctr">
                    <a:lnL cmpd="sng" algn="ctr" cap="flat" w="47625">
                      <a:solidFill>
                        <a:srgbClr val="2B4B82"/>
                      </a:solidFill>
                      <a:prstDash val="solid"/>
                      <a:round/>
                      <a:headEnd type="none" w="med" len="med"/>
                      <a:tailEnd type="none" w="med" len="med"/>
                    </a:lnL>
                    <a:lnR cmpd="sng" algn="ctr" cap="flat" w="47625">
                      <a:solidFill>
                        <a:srgbClr val="2B4B82"/>
                      </a:solidFill>
                      <a:prstDash val="solid"/>
                      <a:round/>
                      <a:headEnd type="none" w="med" len="med"/>
                      <a:tailEnd type="none" w="med" len="med"/>
                    </a:lnR>
                    <a:lnT cmpd="sng" algn="ctr" cap="flat" w="47625">
                      <a:solidFill>
                        <a:srgbClr val="2B4B82"/>
                      </a:solidFill>
                      <a:prstDash val="solid"/>
                      <a:round/>
                      <a:headEnd type="none" w="med" len="med"/>
                      <a:tailEnd type="none" w="med" len="med"/>
                    </a:lnT>
                    <a:lnB cmpd="sng" algn="ctr" cap="flat" w="47625">
                      <a:solidFill>
                        <a:srgbClr val="2B4B82"/>
                      </a:solidFill>
                      <a:prstDash val="solid"/>
                      <a:round/>
                      <a:headEnd type="none" w="med" len="med"/>
                      <a:tailEnd type="none" w="med" len="med"/>
                    </a:lnB>
                  </a:tcPr>
                </a:tc>
              </a:tr>
              <a:tr h="2315958">
                <a:tc>
                  <a:txBody>
                    <a:bodyPr anchor="t" rtlCol="false"/>
                    <a:lstStyle/>
                    <a:p>
                      <a:pPr algn="l">
                        <a:lnSpc>
                          <a:spcPts val="3639"/>
                        </a:lnSpc>
                        <a:defRPr/>
                      </a:pPr>
                      <a:r>
                        <a:rPr lang="en-US" sz="2599">
                          <a:solidFill>
                            <a:srgbClr val="FEFEFE"/>
                          </a:solidFill>
                          <a:latin typeface="Clear Sans"/>
                          <a:ea typeface="Clear Sans"/>
                          <a:cs typeface="Clear Sans"/>
                          <a:sym typeface="Clear Sans"/>
                        </a:rPr>
                        <a:t>Local Educational Agencies (LEAs) are responsible for identifying, locating, and evaluating  </a:t>
                      </a:r>
                      <a:r>
                        <a:rPr lang="en-US" sz="2599" u="sng" b="true">
                          <a:solidFill>
                            <a:srgbClr val="94DDDE"/>
                          </a:solidFill>
                          <a:latin typeface="Clear Sans Bold"/>
                          <a:ea typeface="Clear Sans Bold"/>
                          <a:cs typeface="Clear Sans Bold"/>
                          <a:sym typeface="Clear Sans Bold"/>
                        </a:rPr>
                        <a:t>all</a:t>
                      </a:r>
                      <a:r>
                        <a:rPr lang="en-US" sz="2599">
                          <a:solidFill>
                            <a:srgbClr val="FEFEFE"/>
                          </a:solidFill>
                          <a:latin typeface="Clear Sans"/>
                          <a:ea typeface="Clear Sans"/>
                          <a:cs typeface="Clear Sans"/>
                          <a:sym typeface="Clear Sans"/>
                        </a:rPr>
                        <a:t> children with disabilities residing in their jurisdiction, regardless of whether they are homeless, homeschooled, or attend private school. </a:t>
                      </a:r>
                      <a:endParaRPr lang="en-US" sz="1100"/>
                    </a:p>
                  </a:txBody>
                  <a:tcPr marL="190500" marR="190500" marT="190500" marB="190500" anchor="ctr">
                    <a:lnL cmpd="sng" algn="ctr" cap="flat" w="47625">
                      <a:solidFill>
                        <a:srgbClr val="2B4B82"/>
                      </a:solidFill>
                      <a:prstDash val="solid"/>
                      <a:round/>
                      <a:headEnd type="none" w="med" len="med"/>
                      <a:tailEnd type="none" w="med" len="med"/>
                    </a:lnL>
                    <a:lnR cmpd="sng" algn="ctr" cap="flat" w="47625">
                      <a:solidFill>
                        <a:srgbClr val="2B4B82"/>
                      </a:solidFill>
                      <a:prstDash val="solid"/>
                      <a:round/>
                      <a:headEnd type="none" w="med" len="med"/>
                      <a:tailEnd type="none" w="med" len="med"/>
                    </a:lnR>
                    <a:lnT cmpd="sng" algn="ctr" cap="flat" w="47625">
                      <a:solidFill>
                        <a:srgbClr val="2B4B82"/>
                      </a:solidFill>
                      <a:prstDash val="solid"/>
                      <a:round/>
                      <a:headEnd type="none" w="med" len="med"/>
                      <a:tailEnd type="none" w="med" len="med"/>
                    </a:lnT>
                    <a:lnB cmpd="sng" algn="ctr" cap="flat" w="19050">
                      <a:solidFill>
                        <a:srgbClr val="FEFEFE"/>
                      </a:solidFill>
                      <a:prstDash val="solid"/>
                      <a:round/>
                      <a:headEnd type="none" w="med" len="med"/>
                      <a:tailEnd type="none" w="med" len="med"/>
                    </a:lnB>
                  </a:tcPr>
                </a:tc>
              </a:tr>
              <a:tr h="1477425">
                <a:tc>
                  <a:txBody>
                    <a:bodyPr anchor="t" rtlCol="false"/>
                    <a:lstStyle/>
                    <a:p>
                      <a:pPr algn="l">
                        <a:lnSpc>
                          <a:spcPts val="3919"/>
                        </a:lnSpc>
                        <a:defRPr/>
                      </a:pPr>
                      <a:r>
                        <a:rPr lang="en-US" sz="2799">
                          <a:solidFill>
                            <a:srgbClr val="F7B4A7"/>
                          </a:solidFill>
                          <a:latin typeface="Clear Sans"/>
                          <a:ea typeface="Clear Sans"/>
                          <a:cs typeface="Clear Sans"/>
                          <a:sym typeface="Clear Sans"/>
                        </a:rPr>
                        <a:t>(10)(A) Children enrolled in private schools by their parents</a:t>
                      </a:r>
                      <a:endParaRPr lang="en-US" sz="1100"/>
                    </a:p>
                  </a:txBody>
                  <a:tcPr marL="190500" marR="190500" marT="190500" marB="190500" anchor="ctr">
                    <a:lnL cmpd="sng" algn="ctr" cap="flat" w="47625">
                      <a:solidFill>
                        <a:srgbClr val="2B4B82"/>
                      </a:solidFill>
                      <a:prstDash val="solid"/>
                      <a:round/>
                      <a:headEnd type="none" w="med" len="med"/>
                      <a:tailEnd type="none" w="med" len="med"/>
                    </a:lnL>
                    <a:lnR cmpd="sng" algn="ctr" cap="flat" w="47625">
                      <a:solidFill>
                        <a:srgbClr val="2B4B82"/>
                      </a:solidFill>
                      <a:prstDash val="solid"/>
                      <a:round/>
                      <a:headEnd type="none" w="med" len="med"/>
                      <a:tailEnd type="none" w="med" len="med"/>
                    </a:lnR>
                    <a:lnT cmpd="sng" algn="ctr" cap="flat" w="19050">
                      <a:solidFill>
                        <a:srgbClr val="FEFEFE"/>
                      </a:solidFill>
                      <a:prstDash val="solid"/>
                      <a:round/>
                      <a:headEnd type="none" w="med" len="med"/>
                      <a:tailEnd type="none" w="med" len="med"/>
                    </a:lnT>
                    <a:lnB cmpd="sng" algn="ctr" cap="flat" w="47625">
                      <a:solidFill>
                        <a:srgbClr val="2B4B82"/>
                      </a:solidFill>
                      <a:prstDash val="solid"/>
                      <a:round/>
                      <a:headEnd type="none" w="med" len="med"/>
                      <a:tailEnd type="none" w="med" len="med"/>
                    </a:lnB>
                  </a:tcPr>
                </a:tc>
              </a:tr>
              <a:tr h="2335098">
                <a:tc>
                  <a:txBody>
                    <a:bodyPr anchor="t" rtlCol="false"/>
                    <a:lstStyle/>
                    <a:p>
                      <a:pPr algn="l">
                        <a:lnSpc>
                          <a:spcPts val="3639"/>
                        </a:lnSpc>
                        <a:defRPr/>
                      </a:pPr>
                      <a:r>
                        <a:rPr lang="en-US" sz="2599">
                          <a:solidFill>
                            <a:srgbClr val="FEFEFE"/>
                          </a:solidFill>
                          <a:latin typeface="Clear Sans"/>
                          <a:ea typeface="Clear Sans"/>
                          <a:cs typeface="Clear Sans"/>
                          <a:sym typeface="Clear Sans"/>
                        </a:rPr>
                        <a:t>“The requirements of paragraph (3) (relating to child find) </a:t>
                      </a:r>
                      <a:r>
                        <a:rPr lang="en-US" sz="2599" u="sng">
                          <a:solidFill>
                            <a:srgbClr val="FEFEFE"/>
                          </a:solidFill>
                          <a:latin typeface="Clear Sans"/>
                          <a:ea typeface="Clear Sans"/>
                          <a:cs typeface="Clear Sans"/>
                          <a:sym typeface="Clear Sans"/>
                        </a:rPr>
                        <a:t>shall</a:t>
                      </a:r>
                      <a:r>
                        <a:rPr lang="en-US" sz="2599">
                          <a:solidFill>
                            <a:srgbClr val="FEFEFE"/>
                          </a:solidFill>
                          <a:latin typeface="Clear Sans"/>
                          <a:ea typeface="Clear Sans"/>
                          <a:cs typeface="Clear Sans"/>
                          <a:sym typeface="Clear Sans"/>
                        </a:rPr>
                        <a:t> apply with respect to children with disabilities in the State who are enrolled in private, including religious, elementary schools and secondary schools.”</a:t>
                      </a:r>
                      <a:endParaRPr lang="en-US" sz="1100"/>
                    </a:p>
                  </a:txBody>
                  <a:tcPr marL="190500" marR="190500" marT="190500" marB="190500" anchor="ctr">
                    <a:lnL cmpd="sng" algn="ctr" cap="flat" w="47625">
                      <a:solidFill>
                        <a:srgbClr val="2B4B82"/>
                      </a:solidFill>
                      <a:prstDash val="solid"/>
                      <a:round/>
                      <a:headEnd type="none" w="med" len="med"/>
                      <a:tailEnd type="none" w="med" len="med"/>
                    </a:lnL>
                    <a:lnR cmpd="sng" algn="ctr" cap="flat" w="47625">
                      <a:solidFill>
                        <a:srgbClr val="2B4B82"/>
                      </a:solidFill>
                      <a:prstDash val="solid"/>
                      <a:round/>
                      <a:headEnd type="none" w="med" len="med"/>
                      <a:tailEnd type="none" w="med" len="med"/>
                    </a:lnR>
                    <a:lnT cmpd="sng" algn="ctr" cap="flat" w="47625">
                      <a:solidFill>
                        <a:srgbClr val="2B4B82"/>
                      </a:solidFill>
                      <a:prstDash val="solid"/>
                      <a:round/>
                      <a:headEnd type="none" w="med" len="med"/>
                      <a:tailEnd type="none" w="med" len="med"/>
                    </a:lnT>
                    <a:lnB cmpd="sng" algn="ctr" cap="flat" w="19050">
                      <a:solidFill>
                        <a:srgbClr val="FEFEFE"/>
                      </a:solidFill>
                      <a:prstDash val="solid"/>
                      <a:round/>
                      <a:headEnd type="none" w="med" len="med"/>
                      <a:tailEnd type="none" w="med" len="med"/>
                    </a:lnB>
                  </a:tcPr>
                </a:tc>
              </a:tr>
              <a:tr h="2794462">
                <a:tc>
                  <a:txBody>
                    <a:bodyPr anchor="t" rtlCol="false"/>
                    <a:lstStyle/>
                    <a:p>
                      <a:pPr algn="l">
                        <a:lnSpc>
                          <a:spcPts val="3639"/>
                        </a:lnSpc>
                        <a:defRPr/>
                      </a:pPr>
                      <a:r>
                        <a:rPr lang="en-US" sz="2599" u="sng" b="true">
                          <a:solidFill>
                            <a:srgbClr val="94DDDE"/>
                          </a:solidFill>
                          <a:latin typeface="Clear Sans Bold"/>
                          <a:ea typeface="Clear Sans Bold"/>
                          <a:cs typeface="Clear Sans Bold"/>
                          <a:sym typeface="Clear Sans Bold"/>
                        </a:rPr>
                        <a:t>Public schools must consult with private schools</a:t>
                      </a:r>
                      <a:r>
                        <a:rPr lang="en-US" sz="2599">
                          <a:solidFill>
                            <a:srgbClr val="FEFEFE"/>
                          </a:solidFill>
                          <a:latin typeface="Clear Sans"/>
                          <a:ea typeface="Clear Sans"/>
                          <a:cs typeface="Clear Sans"/>
                          <a:sym typeface="Clear Sans"/>
                        </a:rPr>
                        <a:t> and parents of parentally-placed private school children and discuss “how, where, and by whom </a:t>
                      </a:r>
                      <a:r>
                        <a:rPr lang="en-US" sz="2599" u="sng" b="true">
                          <a:solidFill>
                            <a:srgbClr val="94DDDE"/>
                          </a:solidFill>
                          <a:latin typeface="Clear Sans Bold"/>
                          <a:ea typeface="Clear Sans Bold"/>
                          <a:cs typeface="Clear Sans Bold"/>
                          <a:sym typeface="Clear Sans Bold"/>
                        </a:rPr>
                        <a:t>special education and related services will be provided for parentally placed private school children</a:t>
                      </a:r>
                      <a:r>
                        <a:rPr lang="en-US" sz="2599">
                          <a:solidFill>
                            <a:srgbClr val="FEFEFE"/>
                          </a:solidFill>
                          <a:latin typeface="Clear Sans"/>
                          <a:ea typeface="Clear Sans"/>
                          <a:cs typeface="Clear Sans"/>
                          <a:sym typeface="Clear Sans"/>
                        </a:rPr>
                        <a:t> with disabilities...”</a:t>
                      </a:r>
                      <a:endParaRPr lang="en-US" sz="1100"/>
                    </a:p>
                  </a:txBody>
                  <a:tcPr marL="190500" marR="190500" marT="190500" marB="190500" anchor="ctr">
                    <a:lnL cmpd="sng" algn="ctr" cap="flat" w="47625">
                      <a:solidFill>
                        <a:srgbClr val="2B4B82"/>
                      </a:solidFill>
                      <a:prstDash val="solid"/>
                      <a:round/>
                      <a:headEnd type="none" w="med" len="med"/>
                      <a:tailEnd type="none" w="med" len="med"/>
                    </a:lnL>
                    <a:lnR cmpd="sng" algn="ctr" cap="flat" w="47625">
                      <a:solidFill>
                        <a:srgbClr val="2B4B82"/>
                      </a:solidFill>
                      <a:prstDash val="solid"/>
                      <a:round/>
                      <a:headEnd type="none" w="med" len="med"/>
                      <a:tailEnd type="none" w="med" len="med"/>
                    </a:lnR>
                    <a:lnT cmpd="sng" algn="ctr" cap="flat" w="47625">
                      <a:solidFill>
                        <a:srgbClr val="2B4B82"/>
                      </a:solidFill>
                      <a:prstDash val="solid"/>
                      <a:round/>
                      <a:headEnd type="none" w="med" len="med"/>
                      <a:tailEnd type="none" w="med" len="med"/>
                    </a:lnT>
                    <a:lnB cmpd="sng" algn="ctr" cap="flat" w="47625">
                      <a:solidFill>
                        <a:srgbClr val="2B4B82"/>
                      </a:solidFill>
                      <a:prstDash val="solid"/>
                      <a:round/>
                      <a:headEnd type="none" w="med" len="med"/>
                      <a:tailEnd type="none" w="med" len="med"/>
                    </a:lnB>
                  </a:tcPr>
                </a:tc>
              </a:tr>
            </a:tbl>
          </a:graphicData>
        </a:graphic>
      </p:graphicFrame>
      <p:grpSp>
        <p:nvGrpSpPr>
          <p:cNvPr name="Group 3" id="3"/>
          <p:cNvGrpSpPr/>
          <p:nvPr/>
        </p:nvGrpSpPr>
        <p:grpSpPr>
          <a:xfrm rot="0">
            <a:off x="1028700" y="1394747"/>
            <a:ext cx="5772591" cy="2562954"/>
            <a:chOff x="0" y="0"/>
            <a:chExt cx="7696787" cy="3417271"/>
          </a:xfrm>
        </p:grpSpPr>
        <p:sp>
          <p:nvSpPr>
            <p:cNvPr name="TextBox 4" id="4"/>
            <p:cNvSpPr txBox="true"/>
            <p:nvPr/>
          </p:nvSpPr>
          <p:spPr>
            <a:xfrm rot="0">
              <a:off x="0" y="85725"/>
              <a:ext cx="7696787" cy="2337435"/>
            </a:xfrm>
            <a:prstGeom prst="rect">
              <a:avLst/>
            </a:prstGeom>
          </p:spPr>
          <p:txBody>
            <a:bodyPr anchor="t" rtlCol="false" tIns="0" lIns="0" bIns="0" rIns="0">
              <a:spAutoFit/>
            </a:bodyPr>
            <a:lstStyle/>
            <a:p>
              <a:pPr algn="l">
                <a:lnSpc>
                  <a:spcPts val="6719"/>
                </a:lnSpc>
              </a:pPr>
              <a:r>
                <a:rPr lang="en-US" sz="6399" b="true">
                  <a:solidFill>
                    <a:srgbClr val="94DDDE"/>
                  </a:solidFill>
                  <a:latin typeface="Clear Sans Bold"/>
                  <a:ea typeface="Clear Sans Bold"/>
                  <a:cs typeface="Clear Sans Bold"/>
                  <a:sym typeface="Clear Sans Bold"/>
                </a:rPr>
                <a:t>Child Find Requirement</a:t>
              </a:r>
            </a:p>
          </p:txBody>
        </p:sp>
        <p:sp>
          <p:nvSpPr>
            <p:cNvPr name="TextBox 5" id="5"/>
            <p:cNvSpPr txBox="true"/>
            <p:nvPr/>
          </p:nvSpPr>
          <p:spPr>
            <a:xfrm rot="0">
              <a:off x="0" y="2772535"/>
              <a:ext cx="5972555" cy="644737"/>
            </a:xfrm>
            <a:prstGeom prst="rect">
              <a:avLst/>
            </a:prstGeom>
          </p:spPr>
          <p:txBody>
            <a:bodyPr anchor="t" rtlCol="false" tIns="0" lIns="0" bIns="0" rIns="0">
              <a:spAutoFit/>
            </a:bodyPr>
            <a:lstStyle/>
            <a:p>
              <a:pPr algn="l">
                <a:lnSpc>
                  <a:spcPts val="4060"/>
                </a:lnSpc>
              </a:pPr>
              <a:r>
                <a:rPr lang="en-US" sz="2900">
                  <a:solidFill>
                    <a:srgbClr val="94DDDE"/>
                  </a:solidFill>
                  <a:latin typeface="Clear Sans"/>
                  <a:ea typeface="Clear Sans"/>
                  <a:cs typeface="Clear Sans"/>
                  <a:sym typeface="Clear Sans"/>
                </a:rPr>
                <a:t>20 U.S.C.1412</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DAGgUMEFqyo</dc:identifier>
  <dcterms:modified xsi:type="dcterms:W3CDTF">2011-08-01T06:04:30Z</dcterms:modified>
  <cp:revision>1</cp:revision>
  <dc:title>2025 IASA Presentation-School Choice </dc:title>
</cp:coreProperties>
</file>