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6" r:id="rId1"/>
  </p:sldMasterIdLst>
  <p:notesMasterIdLst>
    <p:notesMasterId r:id="rId43"/>
  </p:notesMasterIdLst>
  <p:handoutMasterIdLst>
    <p:handoutMasterId r:id="rId44"/>
  </p:handoutMasterIdLst>
  <p:sldIdLst>
    <p:sldId id="262" r:id="rId2"/>
    <p:sldId id="265" r:id="rId3"/>
    <p:sldId id="288" r:id="rId4"/>
    <p:sldId id="266" r:id="rId5"/>
    <p:sldId id="267" r:id="rId6"/>
    <p:sldId id="268" r:id="rId7"/>
    <p:sldId id="269" r:id="rId8"/>
    <p:sldId id="275" r:id="rId9"/>
    <p:sldId id="273" r:id="rId10"/>
    <p:sldId id="272" r:id="rId11"/>
    <p:sldId id="271" r:id="rId12"/>
    <p:sldId id="276" r:id="rId13"/>
    <p:sldId id="277" r:id="rId14"/>
    <p:sldId id="278" r:id="rId15"/>
    <p:sldId id="279" r:id="rId16"/>
    <p:sldId id="289" r:id="rId17"/>
    <p:sldId id="290" r:id="rId18"/>
    <p:sldId id="291" r:id="rId19"/>
    <p:sldId id="292" r:id="rId20"/>
    <p:sldId id="280" r:id="rId21"/>
    <p:sldId id="270" r:id="rId22"/>
    <p:sldId id="293" r:id="rId23"/>
    <p:sldId id="274" r:id="rId24"/>
    <p:sldId id="294" r:id="rId25"/>
    <p:sldId id="295" r:id="rId26"/>
    <p:sldId id="281" r:id="rId27"/>
    <p:sldId id="283" r:id="rId28"/>
    <p:sldId id="284" r:id="rId29"/>
    <p:sldId id="300" r:id="rId30"/>
    <p:sldId id="296" r:id="rId31"/>
    <p:sldId id="297" r:id="rId32"/>
    <p:sldId id="298" r:id="rId33"/>
    <p:sldId id="299" r:id="rId34"/>
    <p:sldId id="302" r:id="rId35"/>
    <p:sldId id="303" r:id="rId36"/>
    <p:sldId id="304" r:id="rId37"/>
    <p:sldId id="305" r:id="rId38"/>
    <p:sldId id="306" r:id="rId39"/>
    <p:sldId id="307" r:id="rId40"/>
    <p:sldId id="282" r:id="rId41"/>
    <p:sldId id="261" r:id="rId42"/>
  </p:sldIdLst>
  <p:sldSz cx="9144000" cy="5143500" type="screen16x9"/>
  <p:notesSz cx="6950075" cy="9236075"/>
  <p:embeddedFontLst>
    <p:embeddedFont>
      <p:font typeface="Century Gothic" panose="020B0502020202020204" pitchFamily="34" charset="0"/>
      <p:regular r:id="rId45"/>
      <p:bold r:id="rId46"/>
      <p:italic r:id="rId47"/>
      <p:boldItalic r:id="rId48"/>
    </p:embeddedFont>
    <p:embeddedFont>
      <p:font typeface="Franklin Gothic Medium" panose="020B0603020102020204" pitchFamily="34"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BF1"/>
    <a:srgbClr val="89BFE5"/>
    <a:srgbClr val="E6E7E8"/>
    <a:srgbClr val="112C37"/>
    <a:srgbClr val="E5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D40897-88CC-4963-8617-E6D7C121A332}">
  <a:tblStyle styleId="{21D40897-88CC-4963-8617-E6D7C121A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776" autoAdjust="0"/>
  </p:normalViewPr>
  <p:slideViewPr>
    <p:cSldViewPr snapToGrid="0">
      <p:cViewPr varScale="1">
        <p:scale>
          <a:sx n="57" d="100"/>
          <a:sy n="57" d="100"/>
        </p:scale>
        <p:origin x="72" y="89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D6358D-D590-44CB-62CF-D48D3BE0946B}"/>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CB8E5FF-7097-FBEB-A156-0BF24A81B464}"/>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6E27E42-8F79-49B9-9102-336220CFD7C9}" type="datetimeFigureOut">
              <a:rPr lang="en-US" smtClean="0"/>
              <a:t>3/11/2025</a:t>
            </a:fld>
            <a:endParaRPr lang="en-US" dirty="0"/>
          </a:p>
        </p:txBody>
      </p:sp>
      <p:sp>
        <p:nvSpPr>
          <p:cNvPr id="5" name="Slide Number Placeholder 4">
            <a:extLst>
              <a:ext uri="{FF2B5EF4-FFF2-40B4-BE49-F238E27FC236}">
                <a16:creationId xmlns:a16="http://schemas.microsoft.com/office/drawing/2014/main" id="{AA6326AA-F16F-5335-E5E1-D2F9DE9E85B8}"/>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74E01EC-EDC5-4003-8AEA-15A249FAE5A3}" type="slidenum">
              <a:rPr lang="en-US" smtClean="0"/>
              <a:t>‹#›</a:t>
            </a:fld>
            <a:endParaRPr lang="en-US" dirty="0"/>
          </a:p>
        </p:txBody>
      </p:sp>
    </p:spTree>
    <p:extLst>
      <p:ext uri="{BB962C8B-B14F-4D97-AF65-F5344CB8AC3E}">
        <p14:creationId xmlns:p14="http://schemas.microsoft.com/office/powerpoint/2010/main" val="1094048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882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07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829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qualify, students had to satisfy 4 elements. </a:t>
            </a:r>
          </a:p>
        </p:txBody>
      </p:sp>
    </p:spTree>
    <p:extLst>
      <p:ext uri="{BB962C8B-B14F-4D97-AF65-F5344CB8AC3E}">
        <p14:creationId xmlns:p14="http://schemas.microsoft.com/office/powerpoint/2010/main" val="158079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disability must (1) adversely impact the student’s educational performance and (2) the student must require specially designed instruction. </a:t>
            </a:r>
          </a:p>
        </p:txBody>
      </p:sp>
    </p:spTree>
    <p:extLst>
      <p:ext uri="{BB962C8B-B14F-4D97-AF65-F5344CB8AC3E}">
        <p14:creationId xmlns:p14="http://schemas.microsoft.com/office/powerpoint/2010/main" val="374684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find ends when the student is 22. </a:t>
            </a:r>
          </a:p>
        </p:txBody>
      </p:sp>
    </p:spTree>
    <p:extLst>
      <p:ext uri="{BB962C8B-B14F-4D97-AF65-F5344CB8AC3E}">
        <p14:creationId xmlns:p14="http://schemas.microsoft.com/office/powerpoint/2010/main" val="329847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9345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ain">
    <p:spTree>
      <p:nvGrpSpPr>
        <p:cNvPr id="1" name=""/>
        <p:cNvGrpSpPr/>
        <p:nvPr/>
      </p:nvGrpSpPr>
      <p:grpSpPr>
        <a:xfrm>
          <a:off x="0" y="0"/>
          <a:ext cx="0" cy="0"/>
          <a:chOff x="0" y="0"/>
          <a:chExt cx="0" cy="0"/>
        </a:xfrm>
      </p:grpSpPr>
      <p:pic>
        <p:nvPicPr>
          <p:cNvPr id="4" name="Picture 3" descr="A black and white pattern with white lines&#10;&#10;Description automatically generated">
            <a:extLst>
              <a:ext uri="{FF2B5EF4-FFF2-40B4-BE49-F238E27FC236}">
                <a16:creationId xmlns:a16="http://schemas.microsoft.com/office/drawing/2014/main" id="{6C5C648C-5FFB-501D-BAFD-76DE6BC08C30}"/>
              </a:ext>
            </a:extLst>
          </p:cNvPr>
          <p:cNvPicPr/>
          <p:nvPr userDrawn="1"/>
        </p:nvPicPr>
        <p:blipFill rotWithShape="1">
          <a:blip r:embed="rId2">
            <a:alphaModFix amt="3000"/>
          </a:blip>
          <a:srcRect t="1235" b="28523"/>
          <a:stretch/>
        </p:blipFill>
        <p:spPr>
          <a:xfrm>
            <a:off x="0" y="0"/>
            <a:ext cx="9144000" cy="3612900"/>
          </a:xfrm>
          <a:prstGeom prst="rect">
            <a:avLst/>
          </a:prstGeom>
        </p:spPr>
      </p:pic>
      <p:sp>
        <p:nvSpPr>
          <p:cNvPr id="5" name="Google Shape;10;p2">
            <a:extLst>
              <a:ext uri="{FF2B5EF4-FFF2-40B4-BE49-F238E27FC236}">
                <a16:creationId xmlns:a16="http://schemas.microsoft.com/office/drawing/2014/main" id="{CE1EAB4A-668F-2326-6FAF-C1D13DF40A03}"/>
              </a:ext>
            </a:extLst>
          </p:cNvPr>
          <p:cNvSpPr/>
          <p:nvPr userDrawn="1"/>
        </p:nvSpPr>
        <p:spPr>
          <a:xfrm>
            <a:off x="0" y="-7200"/>
            <a:ext cx="9144000" cy="36201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pic>
        <p:nvPicPr>
          <p:cNvPr id="6" name="Picture 5" descr="A black and white pattern with white lines&#10;&#10;Description automatically generated">
            <a:extLst>
              <a:ext uri="{FF2B5EF4-FFF2-40B4-BE49-F238E27FC236}">
                <a16:creationId xmlns:a16="http://schemas.microsoft.com/office/drawing/2014/main" id="{D0F534EB-C6A7-6B93-A67B-B41F56F2993E}"/>
              </a:ext>
            </a:extLst>
          </p:cNvPr>
          <p:cNvPicPr>
            <a:picLocks noChangeAspect="1"/>
          </p:cNvPicPr>
          <p:nvPr userDrawn="1"/>
        </p:nvPicPr>
        <p:blipFill rotWithShape="1">
          <a:blip r:embed="rId2">
            <a:alphaModFix amt="3000"/>
          </a:blip>
          <a:srcRect t="1235" b="28523"/>
          <a:stretch/>
        </p:blipFill>
        <p:spPr>
          <a:xfrm>
            <a:off x="0" y="0"/>
            <a:ext cx="9144000" cy="3612900"/>
          </a:xfrm>
          <a:prstGeom prst="rect">
            <a:avLst/>
          </a:prstGeom>
        </p:spPr>
      </p:pic>
      <p:sp>
        <p:nvSpPr>
          <p:cNvPr id="7" name="Google Shape;12;p2">
            <a:extLst>
              <a:ext uri="{FF2B5EF4-FFF2-40B4-BE49-F238E27FC236}">
                <a16:creationId xmlns:a16="http://schemas.microsoft.com/office/drawing/2014/main" id="{807A140C-E5A6-44AF-06EC-404D0BD932DB}"/>
              </a:ext>
            </a:extLst>
          </p:cNvPr>
          <p:cNvSpPr txBox="1">
            <a:spLocks noGrp="1"/>
          </p:cNvSpPr>
          <p:nvPr>
            <p:ph type="title"/>
          </p:nvPr>
        </p:nvSpPr>
        <p:spPr>
          <a:xfrm>
            <a:off x="838202" y="500550"/>
            <a:ext cx="6931500" cy="1306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000"/>
              <a:buNone/>
              <a:defRPr sz="3600" spc="50" baseline="0">
                <a:solidFill>
                  <a:schemeClr val="lt1"/>
                </a:solidFill>
                <a:latin typeface="+mj-lt"/>
              </a:defRPr>
            </a:lvl1pPr>
            <a:lvl2pPr lvl="1">
              <a:spcBef>
                <a:spcPts val="0"/>
              </a:spcBef>
              <a:spcAft>
                <a:spcPts val="0"/>
              </a:spcAft>
              <a:buSzPts val="4000"/>
              <a:buNone/>
              <a:defRPr sz="3000"/>
            </a:lvl2pPr>
            <a:lvl3pPr lvl="2">
              <a:spcBef>
                <a:spcPts val="0"/>
              </a:spcBef>
              <a:spcAft>
                <a:spcPts val="0"/>
              </a:spcAft>
              <a:buSzPts val="4000"/>
              <a:buNone/>
              <a:defRPr sz="3000"/>
            </a:lvl3pPr>
            <a:lvl4pPr lvl="3">
              <a:spcBef>
                <a:spcPts val="0"/>
              </a:spcBef>
              <a:spcAft>
                <a:spcPts val="0"/>
              </a:spcAft>
              <a:buSzPts val="4000"/>
              <a:buNone/>
              <a:defRPr sz="3000"/>
            </a:lvl4pPr>
            <a:lvl5pPr lvl="4">
              <a:spcBef>
                <a:spcPts val="0"/>
              </a:spcBef>
              <a:spcAft>
                <a:spcPts val="0"/>
              </a:spcAft>
              <a:buSzPts val="4000"/>
              <a:buNone/>
              <a:defRPr sz="3000"/>
            </a:lvl5pPr>
            <a:lvl6pPr lvl="5">
              <a:spcBef>
                <a:spcPts val="0"/>
              </a:spcBef>
              <a:spcAft>
                <a:spcPts val="0"/>
              </a:spcAft>
              <a:buSzPts val="4000"/>
              <a:buNone/>
              <a:defRPr sz="3000"/>
            </a:lvl6pPr>
            <a:lvl7pPr lvl="6">
              <a:spcBef>
                <a:spcPts val="0"/>
              </a:spcBef>
              <a:spcAft>
                <a:spcPts val="0"/>
              </a:spcAft>
              <a:buSzPts val="4000"/>
              <a:buNone/>
              <a:defRPr sz="3000"/>
            </a:lvl7pPr>
            <a:lvl8pPr lvl="7">
              <a:spcBef>
                <a:spcPts val="0"/>
              </a:spcBef>
              <a:spcAft>
                <a:spcPts val="0"/>
              </a:spcAft>
              <a:buSzPts val="4000"/>
              <a:buNone/>
              <a:defRPr sz="3000"/>
            </a:lvl8pPr>
            <a:lvl9pPr lvl="8">
              <a:spcBef>
                <a:spcPts val="0"/>
              </a:spcBef>
              <a:spcAft>
                <a:spcPts val="0"/>
              </a:spcAft>
              <a:buSzPts val="4000"/>
              <a:buNone/>
              <a:defRPr sz="3000"/>
            </a:lvl9pPr>
          </a:lstStyle>
          <a:p>
            <a:r>
              <a:rPr lang="en-US"/>
              <a:t>Click to edit Master title style</a:t>
            </a:r>
            <a:endParaRPr dirty="0"/>
          </a:p>
        </p:txBody>
      </p:sp>
      <p:cxnSp>
        <p:nvCxnSpPr>
          <p:cNvPr id="8" name="Google Shape;14;p2">
            <a:extLst>
              <a:ext uri="{FF2B5EF4-FFF2-40B4-BE49-F238E27FC236}">
                <a16:creationId xmlns:a16="http://schemas.microsoft.com/office/drawing/2014/main" id="{E22E52C1-3182-C206-18D1-00219F64CBBA}"/>
              </a:ext>
            </a:extLst>
          </p:cNvPr>
          <p:cNvCxnSpPr/>
          <p:nvPr userDrawn="1"/>
        </p:nvCxnSpPr>
        <p:spPr>
          <a:xfrm>
            <a:off x="914402" y="1827075"/>
            <a:ext cx="2517300" cy="0"/>
          </a:xfrm>
          <a:prstGeom prst="straightConnector1">
            <a:avLst/>
          </a:prstGeom>
          <a:noFill/>
          <a:ln w="19050" cap="flat" cmpd="sng">
            <a:solidFill>
              <a:schemeClr val="accent3"/>
            </a:solidFill>
            <a:prstDash val="solid"/>
            <a:round/>
            <a:headEnd type="none" w="med" len="med"/>
            <a:tailEnd type="none" w="med" len="med"/>
          </a:ln>
        </p:spPr>
      </p:cxnSp>
      <p:sp>
        <p:nvSpPr>
          <p:cNvPr id="9" name="Google Shape;15;p2">
            <a:extLst>
              <a:ext uri="{FF2B5EF4-FFF2-40B4-BE49-F238E27FC236}">
                <a16:creationId xmlns:a16="http://schemas.microsoft.com/office/drawing/2014/main" id="{3C7B312B-AF58-CED4-64ED-5E3993B65296}"/>
              </a:ext>
            </a:extLst>
          </p:cNvPr>
          <p:cNvSpPr txBox="1">
            <a:spLocks noGrp="1"/>
          </p:cNvSpPr>
          <p:nvPr>
            <p:ph type="subTitle" idx="1"/>
          </p:nvPr>
        </p:nvSpPr>
        <p:spPr>
          <a:xfrm>
            <a:off x="838201" y="1844850"/>
            <a:ext cx="6931500" cy="765000"/>
          </a:xfrm>
          <a:prstGeom prst="rect">
            <a:avLst/>
          </a:prstGeom>
        </p:spPr>
        <p:txBody>
          <a:bodyPr spcFirstLastPara="1" wrap="square" lIns="91425" tIns="91425" rIns="91425" bIns="91425" anchor="t" anchorCtr="0">
            <a:normAutofit/>
          </a:bodyPr>
          <a:lstStyle>
            <a:lvl1pPr marL="0" lvl="0">
              <a:lnSpc>
                <a:spcPct val="100000"/>
              </a:lnSpc>
              <a:spcBef>
                <a:spcPts val="0"/>
              </a:spcBef>
              <a:spcAft>
                <a:spcPts val="0"/>
              </a:spcAft>
              <a:buClr>
                <a:schemeClr val="lt1"/>
              </a:buClr>
              <a:buSzPts val="1500"/>
              <a:buNone/>
              <a:defRPr sz="2000" spc="50" baseline="0">
                <a:solidFill>
                  <a:schemeClr val="lt1"/>
                </a:solidFill>
                <a:latin typeface="+mn-lt"/>
              </a:defRPr>
            </a:lvl1pPr>
            <a:lvl2pPr lvl="1">
              <a:lnSpc>
                <a:spcPct val="100000"/>
              </a:lnSpc>
              <a:spcBef>
                <a:spcPts val="0"/>
              </a:spcBef>
              <a:spcAft>
                <a:spcPts val="0"/>
              </a:spcAft>
              <a:buSzPts val="1500"/>
              <a:buNone/>
              <a:defRPr sz="1125"/>
            </a:lvl2pPr>
            <a:lvl3pPr lvl="2">
              <a:lnSpc>
                <a:spcPct val="100000"/>
              </a:lnSpc>
              <a:spcBef>
                <a:spcPts val="0"/>
              </a:spcBef>
              <a:spcAft>
                <a:spcPts val="0"/>
              </a:spcAft>
              <a:buSzPts val="1500"/>
              <a:buNone/>
              <a:defRPr sz="1125"/>
            </a:lvl3pPr>
            <a:lvl4pPr lvl="3">
              <a:lnSpc>
                <a:spcPct val="100000"/>
              </a:lnSpc>
              <a:spcBef>
                <a:spcPts val="0"/>
              </a:spcBef>
              <a:spcAft>
                <a:spcPts val="0"/>
              </a:spcAft>
              <a:buSzPts val="1500"/>
              <a:buNone/>
              <a:defRPr sz="1125"/>
            </a:lvl4pPr>
            <a:lvl5pPr lvl="4">
              <a:lnSpc>
                <a:spcPct val="100000"/>
              </a:lnSpc>
              <a:spcBef>
                <a:spcPts val="0"/>
              </a:spcBef>
              <a:spcAft>
                <a:spcPts val="0"/>
              </a:spcAft>
              <a:buSzPts val="1500"/>
              <a:buNone/>
              <a:defRPr sz="1125"/>
            </a:lvl5pPr>
            <a:lvl6pPr lvl="5">
              <a:lnSpc>
                <a:spcPct val="100000"/>
              </a:lnSpc>
              <a:spcBef>
                <a:spcPts val="0"/>
              </a:spcBef>
              <a:spcAft>
                <a:spcPts val="0"/>
              </a:spcAft>
              <a:buSzPts val="1500"/>
              <a:buNone/>
              <a:defRPr sz="1125"/>
            </a:lvl6pPr>
            <a:lvl7pPr lvl="6">
              <a:lnSpc>
                <a:spcPct val="100000"/>
              </a:lnSpc>
              <a:spcBef>
                <a:spcPts val="0"/>
              </a:spcBef>
              <a:spcAft>
                <a:spcPts val="0"/>
              </a:spcAft>
              <a:buSzPts val="1500"/>
              <a:buNone/>
              <a:defRPr sz="1125"/>
            </a:lvl7pPr>
            <a:lvl8pPr lvl="7">
              <a:lnSpc>
                <a:spcPct val="100000"/>
              </a:lnSpc>
              <a:spcBef>
                <a:spcPts val="0"/>
              </a:spcBef>
              <a:spcAft>
                <a:spcPts val="0"/>
              </a:spcAft>
              <a:buSzPts val="1500"/>
              <a:buNone/>
              <a:defRPr sz="1125"/>
            </a:lvl8pPr>
            <a:lvl9pPr lvl="8">
              <a:lnSpc>
                <a:spcPct val="100000"/>
              </a:lnSpc>
              <a:spcBef>
                <a:spcPts val="0"/>
              </a:spcBef>
              <a:spcAft>
                <a:spcPts val="0"/>
              </a:spcAft>
              <a:buSzPts val="1500"/>
              <a:buNone/>
              <a:defRPr sz="1125"/>
            </a:lvl9pPr>
          </a:lstStyle>
          <a:p>
            <a:r>
              <a:rPr lang="en-US"/>
              <a:t>Click to edit Master subtitle style</a:t>
            </a:r>
            <a:endParaRPr dirty="0"/>
          </a:p>
        </p:txBody>
      </p:sp>
      <p:sp>
        <p:nvSpPr>
          <p:cNvPr id="10" name="Google Shape;16;p2">
            <a:extLst>
              <a:ext uri="{FF2B5EF4-FFF2-40B4-BE49-F238E27FC236}">
                <a16:creationId xmlns:a16="http://schemas.microsoft.com/office/drawing/2014/main" id="{9AE05D24-E2A6-B374-0619-A8E3546D8109}"/>
              </a:ext>
            </a:extLst>
          </p:cNvPr>
          <p:cNvSpPr>
            <a:spLocks noGrp="1"/>
          </p:cNvSpPr>
          <p:nvPr>
            <p:ph type="pic" idx="2" hasCustomPrompt="1"/>
          </p:nvPr>
        </p:nvSpPr>
        <p:spPr>
          <a:xfrm>
            <a:off x="445951" y="3906625"/>
            <a:ext cx="936900" cy="936900"/>
          </a:xfrm>
          <a:prstGeom prst="ellipse">
            <a:avLst/>
          </a:prstGeom>
          <a:noFill/>
          <a:ln>
            <a:noFill/>
          </a:ln>
        </p:spPr>
        <p:txBody>
          <a:bodyPr>
            <a:normAutofit/>
          </a:bodyPr>
          <a:lstStyle>
            <a:lvl1pPr marL="0" indent="0" algn="ctr">
              <a:buNone/>
              <a:defRPr sz="1050"/>
            </a:lvl1pPr>
          </a:lstStyle>
          <a:p>
            <a:r>
              <a:rPr lang="en-US" dirty="0"/>
              <a:t>Click to add speaker picture</a:t>
            </a:r>
          </a:p>
        </p:txBody>
      </p:sp>
      <p:pic>
        <p:nvPicPr>
          <p:cNvPr id="12" name="Picture 11">
            <a:extLst>
              <a:ext uri="{FF2B5EF4-FFF2-40B4-BE49-F238E27FC236}">
                <a16:creationId xmlns:a16="http://schemas.microsoft.com/office/drawing/2014/main" id="{870D8ED8-1575-AB13-FAD7-280FF039AF9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76336" y="3760529"/>
            <a:ext cx="2842023" cy="1241367"/>
          </a:xfrm>
          <a:prstGeom prst="rect">
            <a:avLst/>
          </a:prstGeom>
        </p:spPr>
      </p:pic>
      <p:sp>
        <p:nvSpPr>
          <p:cNvPr id="15" name="Text Placeholder 14">
            <a:extLst>
              <a:ext uri="{FF2B5EF4-FFF2-40B4-BE49-F238E27FC236}">
                <a16:creationId xmlns:a16="http://schemas.microsoft.com/office/drawing/2014/main" id="{ED2091DC-AFE1-F14D-B910-8360A04BCED4}"/>
              </a:ext>
            </a:extLst>
          </p:cNvPr>
          <p:cNvSpPr>
            <a:spLocks noGrp="1"/>
          </p:cNvSpPr>
          <p:nvPr>
            <p:ph type="body" sz="quarter" idx="10" hasCustomPrompt="1"/>
          </p:nvPr>
        </p:nvSpPr>
        <p:spPr>
          <a:xfrm>
            <a:off x="1432279" y="3906563"/>
            <a:ext cx="2657121" cy="936900"/>
          </a:xfrm>
        </p:spPr>
        <p:txBody>
          <a:bodyPr anchor="ctr" anchorCtr="0">
            <a:normAutofit/>
          </a:bodyPr>
          <a:lstStyle>
            <a:lvl1pPr marL="0" indent="0">
              <a:buNone/>
              <a:defRPr sz="1600" b="1">
                <a:latin typeface="+mn-lt"/>
              </a:defRPr>
            </a:lvl1pPr>
          </a:lstStyle>
          <a:p>
            <a:pPr lvl="0"/>
            <a:r>
              <a:rPr lang="en-US" dirty="0"/>
              <a:t>Click to add contact info</a:t>
            </a:r>
          </a:p>
        </p:txBody>
      </p:sp>
    </p:spTree>
    <p:extLst>
      <p:ext uri="{BB962C8B-B14F-4D97-AF65-F5344CB8AC3E}">
        <p14:creationId xmlns:p14="http://schemas.microsoft.com/office/powerpoint/2010/main" val="34031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Text - Pale Blue">
    <p:spTree>
      <p:nvGrpSpPr>
        <p:cNvPr id="1" name=""/>
        <p:cNvGrpSpPr/>
        <p:nvPr/>
      </p:nvGrpSpPr>
      <p:grpSpPr>
        <a:xfrm>
          <a:off x="0" y="0"/>
          <a:ext cx="0" cy="0"/>
          <a:chOff x="0" y="0"/>
          <a:chExt cx="0" cy="0"/>
        </a:xfrm>
      </p:grpSpPr>
      <p:pic>
        <p:nvPicPr>
          <p:cNvPr id="4" name="Google Shape;115;p16">
            <a:extLst>
              <a:ext uri="{FF2B5EF4-FFF2-40B4-BE49-F238E27FC236}">
                <a16:creationId xmlns:a16="http://schemas.microsoft.com/office/drawing/2014/main" id="{F0134A1E-12B8-221E-783D-517F1704D58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118;p16">
            <a:extLst>
              <a:ext uri="{FF2B5EF4-FFF2-40B4-BE49-F238E27FC236}">
                <a16:creationId xmlns:a16="http://schemas.microsoft.com/office/drawing/2014/main" id="{CC862433-9EC0-0A97-C2DE-1E6712A236AA}"/>
              </a:ext>
            </a:extLst>
          </p:cNvPr>
          <p:cNvPicPr preferRelativeResize="0"/>
          <p:nvPr userDrawn="1"/>
        </p:nvPicPr>
        <p:blipFill rotWithShape="1">
          <a:blip r:embed="rId3">
            <a:alphaModFix/>
          </a:blip>
          <a:srcRect/>
          <a:stretch/>
        </p:blipFill>
        <p:spPr>
          <a:xfrm>
            <a:off x="6356265" y="0"/>
            <a:ext cx="2787737" cy="5143501"/>
          </a:xfrm>
          <a:prstGeom prst="rect">
            <a:avLst/>
          </a:prstGeom>
          <a:noFill/>
          <a:ln>
            <a:noFill/>
          </a:ln>
        </p:spPr>
      </p:pic>
      <p:cxnSp>
        <p:nvCxnSpPr>
          <p:cNvPr id="6" name="Google Shape;120;p16">
            <a:extLst>
              <a:ext uri="{FF2B5EF4-FFF2-40B4-BE49-F238E27FC236}">
                <a16:creationId xmlns:a16="http://schemas.microsoft.com/office/drawing/2014/main" id="{004D6535-4DE9-7D50-A243-E3C0A7B4437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3">
            <a:extLst>
              <a:ext uri="{FF2B5EF4-FFF2-40B4-BE49-F238E27FC236}">
                <a16:creationId xmlns:a16="http://schemas.microsoft.com/office/drawing/2014/main" id="{D5DDA220-3C44-947A-D117-EA1D339EFC49}"/>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09B1F7E-D0C4-3412-843C-D04FC520FFA7}"/>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1">
            <a:extLst>
              <a:ext uri="{FF2B5EF4-FFF2-40B4-BE49-F238E27FC236}">
                <a16:creationId xmlns:a16="http://schemas.microsoft.com/office/drawing/2014/main" id="{7869B1CC-FD77-4C0E-F3A7-2A82CBF0A68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88854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Text - White">
    <p:spTree>
      <p:nvGrpSpPr>
        <p:cNvPr id="1" name=""/>
        <p:cNvGrpSpPr/>
        <p:nvPr/>
      </p:nvGrpSpPr>
      <p:grpSpPr>
        <a:xfrm>
          <a:off x="0" y="0"/>
          <a:ext cx="0" cy="0"/>
          <a:chOff x="0" y="0"/>
          <a:chExt cx="0" cy="0"/>
        </a:xfrm>
      </p:grpSpPr>
      <p:pic>
        <p:nvPicPr>
          <p:cNvPr id="4" name="Google Shape;98;p14">
            <a:extLst>
              <a:ext uri="{FF2B5EF4-FFF2-40B4-BE49-F238E27FC236}">
                <a16:creationId xmlns:a16="http://schemas.microsoft.com/office/drawing/2014/main" id="{D8480C9E-0170-D874-3C45-BD16B8B1AEC0}"/>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5" name="Google Shape;100;p14">
            <a:extLst>
              <a:ext uri="{FF2B5EF4-FFF2-40B4-BE49-F238E27FC236}">
                <a16:creationId xmlns:a16="http://schemas.microsoft.com/office/drawing/2014/main" id="{D1AD3365-539F-0C97-632C-A693E41386E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02;p14">
            <a:extLst>
              <a:ext uri="{FF2B5EF4-FFF2-40B4-BE49-F238E27FC236}">
                <a16:creationId xmlns:a16="http://schemas.microsoft.com/office/drawing/2014/main" id="{D901EEC5-CA99-C4A8-4D27-8ED5BA3D7EE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469BC2D0-B95F-F543-3AAB-0CE989CBA576}"/>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A130406-CF18-3E67-1402-D39D19E4061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6EF900E4-738A-8243-705E-FF8F7F05FAE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7090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Image - Hawley Blue">
    <p:spTree>
      <p:nvGrpSpPr>
        <p:cNvPr id="1" name=""/>
        <p:cNvGrpSpPr/>
        <p:nvPr/>
      </p:nvGrpSpPr>
      <p:grpSpPr>
        <a:xfrm>
          <a:off x="0" y="0"/>
          <a:ext cx="0" cy="0"/>
          <a:chOff x="0" y="0"/>
          <a:chExt cx="0" cy="0"/>
        </a:xfrm>
      </p:grpSpPr>
      <p:sp>
        <p:nvSpPr>
          <p:cNvPr id="4" name="Google Shape;65;p10">
            <a:extLst>
              <a:ext uri="{FF2B5EF4-FFF2-40B4-BE49-F238E27FC236}">
                <a16:creationId xmlns:a16="http://schemas.microsoft.com/office/drawing/2014/main" id="{4A5D9EA2-2496-05A3-FBB9-0EA61A7CBB4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66;p10">
            <a:extLst>
              <a:ext uri="{FF2B5EF4-FFF2-40B4-BE49-F238E27FC236}">
                <a16:creationId xmlns:a16="http://schemas.microsoft.com/office/drawing/2014/main" id="{4CE846B3-BF10-862A-77CB-155C543FF1F2}"/>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F62B7C74-3A59-FCB8-EFAB-B47BD85BA279}"/>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EFA6E97F-25FD-815C-6C08-B955574FE6B0}"/>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10" name="Slide Number Placeholder 4">
            <a:extLst>
              <a:ext uri="{FF2B5EF4-FFF2-40B4-BE49-F238E27FC236}">
                <a16:creationId xmlns:a16="http://schemas.microsoft.com/office/drawing/2014/main" id="{E4FA0839-43DA-85A5-7D51-CDC87747009B}"/>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8" name="Text Placeholder 2">
            <a:extLst>
              <a:ext uri="{FF2B5EF4-FFF2-40B4-BE49-F238E27FC236}">
                <a16:creationId xmlns:a16="http://schemas.microsoft.com/office/drawing/2014/main" id="{AA86CB6F-D50D-8DC6-C34C-845B2B8485C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1">
            <a:extLst>
              <a:ext uri="{FF2B5EF4-FFF2-40B4-BE49-F238E27FC236}">
                <a16:creationId xmlns:a16="http://schemas.microsoft.com/office/drawing/2014/main" id="{366FEFA4-54A3-9316-A1AE-2C419ECADB39}"/>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330799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mage - Grey">
    <p:spTree>
      <p:nvGrpSpPr>
        <p:cNvPr id="1" name=""/>
        <p:cNvGrpSpPr/>
        <p:nvPr/>
      </p:nvGrpSpPr>
      <p:grpSpPr>
        <a:xfrm>
          <a:off x="0" y="0"/>
          <a:ext cx="0" cy="0"/>
          <a:chOff x="0" y="0"/>
          <a:chExt cx="0" cy="0"/>
        </a:xfrm>
      </p:grpSpPr>
      <p:sp>
        <p:nvSpPr>
          <p:cNvPr id="4" name="Google Shape;83;p12">
            <a:extLst>
              <a:ext uri="{FF2B5EF4-FFF2-40B4-BE49-F238E27FC236}">
                <a16:creationId xmlns:a16="http://schemas.microsoft.com/office/drawing/2014/main" id="{470B5CE5-FEE3-7510-969A-43DCACBD1B2F}"/>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84;p12">
            <a:extLst>
              <a:ext uri="{FF2B5EF4-FFF2-40B4-BE49-F238E27FC236}">
                <a16:creationId xmlns:a16="http://schemas.microsoft.com/office/drawing/2014/main" id="{FC478A57-D289-C5E0-1AFA-515B589415D8}"/>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88;p12">
            <a:extLst>
              <a:ext uri="{FF2B5EF4-FFF2-40B4-BE49-F238E27FC236}">
                <a16:creationId xmlns:a16="http://schemas.microsoft.com/office/drawing/2014/main" id="{B71F6AC8-906B-550F-B9F3-0D7FEB681D0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904CA3CD-6758-AC7D-BDEF-33639BCFF16E}"/>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D0F38386-D9FF-EE12-4952-7435E9F7AB7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B98F7FA-74E0-4DE3-C0E1-93FF5E422FF7}"/>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C3F15344-C64E-F11E-368D-29467F94333C}"/>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28758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1EA62293-609E-E1FC-8084-10CDFE4B0E8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sp>
        <p:nvSpPr>
          <p:cNvPr id="4" name="Google Shape;83;p12">
            <a:extLst>
              <a:ext uri="{FF2B5EF4-FFF2-40B4-BE49-F238E27FC236}">
                <a16:creationId xmlns:a16="http://schemas.microsoft.com/office/drawing/2014/main" id="{91E097DC-E5F1-A1B9-79EC-56A7DD575D0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6" name="Google Shape;88;p12">
            <a:extLst>
              <a:ext uri="{FF2B5EF4-FFF2-40B4-BE49-F238E27FC236}">
                <a16:creationId xmlns:a16="http://schemas.microsoft.com/office/drawing/2014/main" id="{2DBE0740-6100-880E-575C-FE29E8142781}"/>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57B11C60-1034-BAC0-A357-C861E65A8010}"/>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F63D0A1D-3EEC-27AE-6307-ED14F80EB40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3AF6A17-A167-3A34-3B06-2265E19D9329}"/>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3F1FE1E9-E1FE-1203-96BC-0AB5A9FD1470}"/>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414099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 White">
    <p:spTree>
      <p:nvGrpSpPr>
        <p:cNvPr id="1" name=""/>
        <p:cNvGrpSpPr/>
        <p:nvPr/>
      </p:nvGrpSpPr>
      <p:grpSpPr>
        <a:xfrm>
          <a:off x="0" y="0"/>
          <a:ext cx="0" cy="0"/>
          <a:chOff x="0" y="0"/>
          <a:chExt cx="0" cy="0"/>
        </a:xfrm>
      </p:grpSpPr>
      <p:sp>
        <p:nvSpPr>
          <p:cNvPr id="4" name="Google Shape;56;p9">
            <a:extLst>
              <a:ext uri="{FF2B5EF4-FFF2-40B4-BE49-F238E27FC236}">
                <a16:creationId xmlns:a16="http://schemas.microsoft.com/office/drawing/2014/main" id="{05315C65-3FF7-0D07-3757-7B5AEAD8CEB4}"/>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57;p9">
            <a:extLst>
              <a:ext uri="{FF2B5EF4-FFF2-40B4-BE49-F238E27FC236}">
                <a16:creationId xmlns:a16="http://schemas.microsoft.com/office/drawing/2014/main" id="{35F9A01F-EAC6-176B-9D3E-B7375DDF5BA7}"/>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7" name="Google Shape;61;p9">
            <a:extLst>
              <a:ext uri="{FF2B5EF4-FFF2-40B4-BE49-F238E27FC236}">
                <a16:creationId xmlns:a16="http://schemas.microsoft.com/office/drawing/2014/main" id="{D5FB0287-E65F-86A2-E50A-EB1547B14233}"/>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63;p9">
            <a:extLst>
              <a:ext uri="{FF2B5EF4-FFF2-40B4-BE49-F238E27FC236}">
                <a16:creationId xmlns:a16="http://schemas.microsoft.com/office/drawing/2014/main" id="{25EFDAB8-7DD9-5478-90D5-00D1D088A784}"/>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C3DD448C-FBEC-4728-36DD-8E2DC4B4AFC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9CC234F-1468-A1A8-2099-AE37F19D61D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F9DDEA70-F41F-1490-B3F2-3133AF7462F5}"/>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78232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Text - Hawley Blue">
    <p:spTree>
      <p:nvGrpSpPr>
        <p:cNvPr id="1" name=""/>
        <p:cNvGrpSpPr/>
        <p:nvPr/>
      </p:nvGrpSpPr>
      <p:grpSpPr>
        <a:xfrm>
          <a:off x="0" y="0"/>
          <a:ext cx="0" cy="0"/>
          <a:chOff x="0" y="0"/>
          <a:chExt cx="0" cy="0"/>
        </a:xfrm>
      </p:grpSpPr>
      <p:pic>
        <p:nvPicPr>
          <p:cNvPr id="5" name="Google Shape;66;p10">
            <a:extLst>
              <a:ext uri="{FF2B5EF4-FFF2-40B4-BE49-F238E27FC236}">
                <a16:creationId xmlns:a16="http://schemas.microsoft.com/office/drawing/2014/main" id="{387ABF32-9684-245D-1644-BCD3E70D9C1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D7F58172-7EFE-4BCA-EF73-B52F0B53B44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91178BAD-C090-C18F-DF37-F23543EE2907}"/>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4">
            <a:extLst>
              <a:ext uri="{FF2B5EF4-FFF2-40B4-BE49-F238E27FC236}">
                <a16:creationId xmlns:a16="http://schemas.microsoft.com/office/drawing/2014/main" id="{C4753172-3D2E-3C21-C713-B520A0315974}"/>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Content Placeholder 11">
            <a:extLst>
              <a:ext uri="{FF2B5EF4-FFF2-40B4-BE49-F238E27FC236}">
                <a16:creationId xmlns:a16="http://schemas.microsoft.com/office/drawing/2014/main" id="{D88C3EDF-D9A9-EFA9-5FEB-D472A5E7963C}"/>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AE711EB8-8C26-DABD-6E8A-7CC16B1A7B0B}"/>
              </a:ext>
            </a:extLst>
          </p:cNvPr>
          <p:cNvSpPr>
            <a:spLocks noGrp="1"/>
          </p:cNvSpPr>
          <p:nvPr>
            <p:ph sz="quarter" idx="14"/>
          </p:nvPr>
        </p:nvSpPr>
        <p:spPr>
          <a:xfrm>
            <a:off x="457200" y="1111250"/>
            <a:ext cx="387826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1">
            <a:extLst>
              <a:ext uri="{FF2B5EF4-FFF2-40B4-BE49-F238E27FC236}">
                <a16:creationId xmlns:a16="http://schemas.microsoft.com/office/drawing/2014/main" id="{71600724-19B1-3ED5-DF8F-F54F61A385F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56177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ext - Grey">
    <p:spTree>
      <p:nvGrpSpPr>
        <p:cNvPr id="1" name=""/>
        <p:cNvGrpSpPr/>
        <p:nvPr/>
      </p:nvGrpSpPr>
      <p:grpSpPr>
        <a:xfrm>
          <a:off x="0" y="0"/>
          <a:ext cx="0" cy="0"/>
          <a:chOff x="0" y="0"/>
          <a:chExt cx="0" cy="0"/>
        </a:xfrm>
      </p:grpSpPr>
      <p:pic>
        <p:nvPicPr>
          <p:cNvPr id="11" name="Google Shape;84;p12">
            <a:extLst>
              <a:ext uri="{FF2B5EF4-FFF2-40B4-BE49-F238E27FC236}">
                <a16:creationId xmlns:a16="http://schemas.microsoft.com/office/drawing/2014/main" id="{2649C424-D4CB-9ED9-62A1-A17159421D3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0637E64A-F213-1AF9-D81B-9CFAAA71B8D4}"/>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9" name="Slide Number Placeholder 3">
            <a:extLst>
              <a:ext uri="{FF2B5EF4-FFF2-40B4-BE49-F238E27FC236}">
                <a16:creationId xmlns:a16="http://schemas.microsoft.com/office/drawing/2014/main" id="{16878179-C5F8-AF67-1E32-0945F77FC33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0" name="Google Shape;63;p9">
            <a:extLst>
              <a:ext uri="{FF2B5EF4-FFF2-40B4-BE49-F238E27FC236}">
                <a16:creationId xmlns:a16="http://schemas.microsoft.com/office/drawing/2014/main" id="{CBC922B4-1294-FDD5-4503-8DA28555323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2" name="Content Placeholder 11">
            <a:extLst>
              <a:ext uri="{FF2B5EF4-FFF2-40B4-BE49-F238E27FC236}">
                <a16:creationId xmlns:a16="http://schemas.microsoft.com/office/drawing/2014/main" id="{D69738E1-D103-0E40-E26A-72FFED15B6C6}"/>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DE7E3929-5D2F-1032-116F-2442D232B4F4}"/>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49D312DB-F050-1259-295A-619A2E942FB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84899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Text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87B53C0C-FE16-68E4-9FE0-5E3C9B3687F7}"/>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F1663D19-C97E-17CE-FAAA-9E8DC0A9901C}"/>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2" name="Slide Number Placeholder 3">
            <a:extLst>
              <a:ext uri="{FF2B5EF4-FFF2-40B4-BE49-F238E27FC236}">
                <a16:creationId xmlns:a16="http://schemas.microsoft.com/office/drawing/2014/main" id="{876EC08E-6F28-4B4E-37DD-8073B07BE36A}"/>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3" name="Google Shape;63;p9">
            <a:extLst>
              <a:ext uri="{FF2B5EF4-FFF2-40B4-BE49-F238E27FC236}">
                <a16:creationId xmlns:a16="http://schemas.microsoft.com/office/drawing/2014/main" id="{E7190274-9B7D-23AB-D1E6-826B69AFFB5D}"/>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4" name="Content Placeholder 11">
            <a:extLst>
              <a:ext uri="{FF2B5EF4-FFF2-40B4-BE49-F238E27FC236}">
                <a16:creationId xmlns:a16="http://schemas.microsoft.com/office/drawing/2014/main" id="{579EDFFE-3A17-36EC-0DA3-B208009CC108}"/>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1">
            <a:extLst>
              <a:ext uri="{FF2B5EF4-FFF2-40B4-BE49-F238E27FC236}">
                <a16:creationId xmlns:a16="http://schemas.microsoft.com/office/drawing/2014/main" id="{53EDBEB7-CFB3-7F27-3C2B-0A16B8D64FC5}"/>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3B0B1BC0-5BB6-AA97-3668-98D7053C7719}"/>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948674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Text - White">
    <p:spTree>
      <p:nvGrpSpPr>
        <p:cNvPr id="1" name=""/>
        <p:cNvGrpSpPr/>
        <p:nvPr/>
      </p:nvGrpSpPr>
      <p:grpSpPr>
        <a:xfrm>
          <a:off x="0" y="0"/>
          <a:ext cx="0" cy="0"/>
          <a:chOff x="0" y="0"/>
          <a:chExt cx="0" cy="0"/>
        </a:xfrm>
      </p:grpSpPr>
      <p:pic>
        <p:nvPicPr>
          <p:cNvPr id="12" name="Google Shape;57;p9">
            <a:extLst>
              <a:ext uri="{FF2B5EF4-FFF2-40B4-BE49-F238E27FC236}">
                <a16:creationId xmlns:a16="http://schemas.microsoft.com/office/drawing/2014/main" id="{05CE2A66-E770-944B-3FB6-AFCCC20C0006}"/>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B075ED5D-8C17-03C8-6464-5A07FAE21B9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0" name="Slide Number Placeholder 3">
            <a:extLst>
              <a:ext uri="{FF2B5EF4-FFF2-40B4-BE49-F238E27FC236}">
                <a16:creationId xmlns:a16="http://schemas.microsoft.com/office/drawing/2014/main" id="{628410C8-D144-E206-16C8-DE8E461E8FB4}"/>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1" name="Google Shape;63;p9">
            <a:extLst>
              <a:ext uri="{FF2B5EF4-FFF2-40B4-BE49-F238E27FC236}">
                <a16:creationId xmlns:a16="http://schemas.microsoft.com/office/drawing/2014/main" id="{C9F12E2B-B706-E96E-4969-C63D654E9E85}"/>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3" name="Content Placeholder 11">
            <a:extLst>
              <a:ext uri="{FF2B5EF4-FFF2-40B4-BE49-F238E27FC236}">
                <a16:creationId xmlns:a16="http://schemas.microsoft.com/office/drawing/2014/main" id="{3A553B19-0F6E-0456-EA72-AE6BA2E598C7}"/>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3C63B43D-DD14-CE70-A724-AD39A1DB3CFD}"/>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A914D43D-B1A2-0480-7808-90125D1BB9DC}"/>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4485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Photo" preserve="1">
  <p:cSld name="Title slide + Photo">
    <p:spTree>
      <p:nvGrpSpPr>
        <p:cNvPr id="1" name="Shape 18"/>
        <p:cNvGrpSpPr/>
        <p:nvPr/>
      </p:nvGrpSpPr>
      <p:grpSpPr>
        <a:xfrm>
          <a:off x="0" y="0"/>
          <a:ext cx="0" cy="0"/>
          <a:chOff x="0" y="0"/>
          <a:chExt cx="0" cy="0"/>
        </a:xfrm>
      </p:grpSpPr>
      <p:sp>
        <p:nvSpPr>
          <p:cNvPr id="19" name="Google Shape;19;p3"/>
          <p:cNvSpPr>
            <a:spLocks noGrp="1" noRot="1" noMove="1" noResize="1" noEditPoints="1" noAdjustHandles="1" noChangeArrowheads="1" noChangeShapeType="1"/>
          </p:cNvSpPr>
          <p:nvPr/>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20" name="Google Shape;20;p3"/>
          <p:cNvSpPr txBox="1">
            <a:spLocks noGrp="1"/>
          </p:cNvSpPr>
          <p:nvPr>
            <p:ph type="title"/>
          </p:nvPr>
        </p:nvSpPr>
        <p:spPr>
          <a:xfrm>
            <a:off x="381000" y="115476"/>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spc="50" baseline="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21" name="Google Shape;21;p3"/>
          <p:cNvCxnSpPr/>
          <p:nvPr/>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22" name="Google Shape;22;p3"/>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marL="0"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24" name="Google Shape;24;p3"/>
          <p:cNvPicPr preferRelativeResize="0"/>
          <p:nvPr/>
        </p:nvPicPr>
        <p:blipFill>
          <a:blip r:embed="rId2">
            <a:alphaModFix/>
          </a:blip>
          <a:stretch>
            <a:fillRect/>
          </a:stretch>
        </p:blipFill>
        <p:spPr>
          <a:xfrm>
            <a:off x="3069090" y="4266624"/>
            <a:ext cx="3010324" cy="761400"/>
          </a:xfrm>
          <a:prstGeom prst="rect">
            <a:avLst/>
          </a:prstGeom>
          <a:noFill/>
          <a:ln>
            <a:noFill/>
          </a:ln>
        </p:spPr>
      </p:pic>
      <p:sp>
        <p:nvSpPr>
          <p:cNvPr id="3" name="Google Shape;23;p3">
            <a:extLst>
              <a:ext uri="{FF2B5EF4-FFF2-40B4-BE49-F238E27FC236}">
                <a16:creationId xmlns:a16="http://schemas.microsoft.com/office/drawing/2014/main" id="{154E73F3-AE94-57DB-C8C6-D5C93F0AAE40}"/>
              </a:ext>
            </a:extLst>
          </p:cNvPr>
          <p:cNvSpPr>
            <a:spLocks noGrp="1"/>
          </p:cNvSpPr>
          <p:nvPr>
            <p:ph type="pic" idx="2" hasCustomPrompt="1"/>
          </p:nvPr>
        </p:nvSpPr>
        <p:spPr>
          <a:xfrm>
            <a:off x="233102" y="2100300"/>
            <a:ext cx="8682300" cy="2037900"/>
          </a:xfrm>
          <a:prstGeom prst="rect">
            <a:avLst/>
          </a:prstGeom>
          <a:noFill/>
          <a:ln>
            <a:noFill/>
          </a:ln>
        </p:spPr>
        <p:txBody>
          <a:bodyPr anchor="ctr"/>
          <a:lstStyle>
            <a:lvl1pPr marL="0" indent="0" algn="ctr">
              <a:buNone/>
              <a:defRPr/>
            </a:lvl1pPr>
          </a:lstStyle>
          <a:p>
            <a:r>
              <a:rPr lang="en-US" dirty="0"/>
              <a:t>Click to add cover photo</a:t>
            </a:r>
          </a:p>
        </p:txBody>
      </p:sp>
    </p:spTree>
    <p:extLst>
      <p:ext uri="{BB962C8B-B14F-4D97-AF65-F5344CB8AC3E}">
        <p14:creationId xmlns:p14="http://schemas.microsoft.com/office/powerpoint/2010/main" val="2618813752"/>
      </p:ext>
    </p:extLst>
  </p:cSld>
  <p:clrMapOvr>
    <a:masterClrMapping/>
  </p:clrMapOvr>
  <p:extLst>
    <p:ext uri="{DCECCB84-F9BA-43D5-87BE-67443E8EF086}">
      <p15:sldGuideLst xmlns:p15="http://schemas.microsoft.com/office/powerpoint/2012/main">
        <p15:guide id="3" pos="576" userDrawn="1">
          <p15:clr>
            <a:srgbClr val="FA7B17"/>
          </p15:clr>
        </p15:guide>
        <p15:guide id="4" orient="horz" pos="576" userDrawn="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Blank" preserve="1" userDrawn="1">
  <p:cSld name="Title Blank">
    <p:spTree>
      <p:nvGrpSpPr>
        <p:cNvPr id="1" name="Shape 91"/>
        <p:cNvGrpSpPr/>
        <p:nvPr/>
      </p:nvGrpSpPr>
      <p:grpSpPr>
        <a:xfrm>
          <a:off x="0" y="0"/>
          <a:ext cx="0" cy="0"/>
          <a:chOff x="0" y="0"/>
          <a:chExt cx="0" cy="0"/>
        </a:xfrm>
      </p:grpSpPr>
      <p:pic>
        <p:nvPicPr>
          <p:cNvPr id="92" name="Google Shape;92;p13"/>
          <p:cNvPicPr preferRelativeResize="0"/>
          <p:nvPr/>
        </p:nvPicPr>
        <p:blipFill>
          <a:blip r:embed="rId2">
            <a:alphaModFix/>
          </a:blip>
          <a:stretch>
            <a:fillRect/>
          </a:stretch>
        </p:blipFill>
        <p:spPr>
          <a:xfrm>
            <a:off x="6356265" y="0"/>
            <a:ext cx="2787737" cy="5143501"/>
          </a:xfrm>
          <a:prstGeom prst="rect">
            <a:avLst/>
          </a:prstGeom>
          <a:noFill/>
          <a:ln>
            <a:noFill/>
          </a:ln>
        </p:spPr>
      </p:pic>
      <p:pic>
        <p:nvPicPr>
          <p:cNvPr id="94" name="Google Shape;94;p13"/>
          <p:cNvPicPr preferRelativeResize="0"/>
          <p:nvPr/>
        </p:nvPicPr>
        <p:blipFill rotWithShape="1">
          <a:blip r:embed="rId3">
            <a:alphaModFix/>
          </a:blip>
          <a:srcRect l="4421" r="4412"/>
          <a:stretch/>
        </p:blipFill>
        <p:spPr>
          <a:xfrm>
            <a:off x="152400" y="4884975"/>
            <a:ext cx="890861" cy="155700"/>
          </a:xfrm>
          <a:prstGeom prst="rect">
            <a:avLst/>
          </a:prstGeom>
          <a:noFill/>
          <a:ln>
            <a:noFill/>
          </a:ln>
        </p:spPr>
      </p:pic>
      <p:cxnSp>
        <p:nvCxnSpPr>
          <p:cNvPr id="96" name="Google Shape;96;p13"/>
          <p:cNvCxnSpPr/>
          <p:nvPr/>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A724A5B-863E-72ED-E977-DA3A1042759C}"/>
              </a:ext>
            </a:extLst>
          </p:cNvPr>
          <p:cNvSpPr>
            <a:spLocks noGrp="1"/>
          </p:cNvSpPr>
          <p:nvPr>
            <p:ph type="sldNum" idx="10"/>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97957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ext">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003788E6-B114-1F3A-3A8A-863C13FC0E72}"/>
              </a:ext>
            </a:extLst>
          </p:cNvPr>
          <p:cNvSpPr>
            <a:spLocks/>
          </p:cNvSpPr>
          <p:nvPr userDrawn="1"/>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5" name="Google Shape;20;p3">
            <a:extLst>
              <a:ext uri="{FF2B5EF4-FFF2-40B4-BE49-F238E27FC236}">
                <a16:creationId xmlns:a16="http://schemas.microsoft.com/office/drawing/2014/main" id="{30E4919C-C44E-812D-18AF-35905065A138}"/>
              </a:ext>
            </a:extLst>
          </p:cNvPr>
          <p:cNvSpPr txBox="1">
            <a:spLocks noGrp="1"/>
          </p:cNvSpPr>
          <p:nvPr>
            <p:ph type="title"/>
          </p:nvPr>
        </p:nvSpPr>
        <p:spPr>
          <a:xfrm>
            <a:off x="381000" y="115477"/>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6" name="Google Shape;21;p3">
            <a:extLst>
              <a:ext uri="{FF2B5EF4-FFF2-40B4-BE49-F238E27FC236}">
                <a16:creationId xmlns:a16="http://schemas.microsoft.com/office/drawing/2014/main" id="{CEC20C6E-1C1D-5B8D-43D8-846165CEB2E0}"/>
              </a:ext>
            </a:extLst>
          </p:cNvPr>
          <p:cNvCxnSpPr/>
          <p:nvPr userDrawn="1"/>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7" name="Google Shape;22;p3">
            <a:extLst>
              <a:ext uri="{FF2B5EF4-FFF2-40B4-BE49-F238E27FC236}">
                <a16:creationId xmlns:a16="http://schemas.microsoft.com/office/drawing/2014/main" id="{1E12D680-C6EF-24BF-D90E-6206F4987787}"/>
              </a:ext>
            </a:extLst>
          </p:cNvPr>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8" name="Google Shape;24;p3">
            <a:extLst>
              <a:ext uri="{FF2B5EF4-FFF2-40B4-BE49-F238E27FC236}">
                <a16:creationId xmlns:a16="http://schemas.microsoft.com/office/drawing/2014/main" id="{ABD3F9BF-9684-DDEE-B440-8DD9D317C7D6}"/>
              </a:ext>
            </a:extLst>
          </p:cNvPr>
          <p:cNvPicPr preferRelativeResize="0"/>
          <p:nvPr userDrawn="1"/>
        </p:nvPicPr>
        <p:blipFill>
          <a:blip r:embed="rId2">
            <a:alphaModFix/>
          </a:blip>
          <a:stretch>
            <a:fillRect/>
          </a:stretch>
        </p:blipFill>
        <p:spPr>
          <a:xfrm>
            <a:off x="3069090" y="4266624"/>
            <a:ext cx="3010324" cy="761400"/>
          </a:xfrm>
          <a:prstGeom prst="rect">
            <a:avLst/>
          </a:prstGeom>
          <a:noFill/>
          <a:ln>
            <a:noFill/>
          </a:ln>
        </p:spPr>
      </p:pic>
      <p:sp>
        <p:nvSpPr>
          <p:cNvPr id="10" name="Text Placeholder 2">
            <a:extLst>
              <a:ext uri="{FF2B5EF4-FFF2-40B4-BE49-F238E27FC236}">
                <a16:creationId xmlns:a16="http://schemas.microsoft.com/office/drawing/2014/main" id="{D40BDB24-777C-9BCB-61C6-22A2D38098F2}"/>
              </a:ext>
            </a:extLst>
          </p:cNvPr>
          <p:cNvSpPr>
            <a:spLocks noGrp="1"/>
          </p:cNvSpPr>
          <p:nvPr>
            <p:ph type="body" sz="quarter" idx="11"/>
          </p:nvPr>
        </p:nvSpPr>
        <p:spPr>
          <a:xfrm>
            <a:off x="381000" y="2100263"/>
            <a:ext cx="8305800" cy="205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21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Hawley Blue">
    <p:bg>
      <p:bgPr>
        <a:solidFill>
          <a:srgbClr val="112C37"/>
        </a:solidFill>
        <a:effectLst/>
      </p:bgPr>
    </p:bg>
    <p:spTree>
      <p:nvGrpSpPr>
        <p:cNvPr id="1" name=""/>
        <p:cNvGrpSpPr/>
        <p:nvPr/>
      </p:nvGrpSpPr>
      <p:grpSpPr>
        <a:xfrm>
          <a:off x="0" y="0"/>
          <a:ext cx="0" cy="0"/>
          <a:chOff x="0" y="0"/>
          <a:chExt cx="0" cy="0"/>
        </a:xfrm>
      </p:grpSpPr>
      <p:sp>
        <p:nvSpPr>
          <p:cNvPr id="4" name="Google Shape;26;p4">
            <a:extLst>
              <a:ext uri="{FF2B5EF4-FFF2-40B4-BE49-F238E27FC236}">
                <a16:creationId xmlns:a16="http://schemas.microsoft.com/office/drawing/2014/main" id="{F9473558-68DD-281B-D7D2-F3ACB6A08DD2}"/>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spc="50" baseline="0">
                <a:solidFill>
                  <a:schemeClr val="lt1"/>
                </a:solidFill>
                <a:latin typeface="+mj-lt"/>
              </a:defRPr>
            </a:lvl1pPr>
            <a:lvl2pPr lvl="1" algn="ctr">
              <a:spcBef>
                <a:spcPts val="0"/>
              </a:spcBef>
              <a:spcAft>
                <a:spcPts val="0"/>
              </a:spcAft>
              <a:buClr>
                <a:schemeClr val="lt1"/>
              </a:buClr>
              <a:buSzPts val="3600"/>
              <a:buNone/>
              <a:defRPr sz="2700">
                <a:solidFill>
                  <a:schemeClr val="lt1"/>
                </a:solidFill>
              </a:defRPr>
            </a:lvl2pPr>
            <a:lvl3pPr lvl="2" algn="ctr">
              <a:spcBef>
                <a:spcPts val="0"/>
              </a:spcBef>
              <a:spcAft>
                <a:spcPts val="0"/>
              </a:spcAft>
              <a:buClr>
                <a:schemeClr val="lt1"/>
              </a:buClr>
              <a:buSzPts val="3600"/>
              <a:buNone/>
              <a:defRPr sz="2700">
                <a:solidFill>
                  <a:schemeClr val="lt1"/>
                </a:solidFill>
              </a:defRPr>
            </a:lvl3pPr>
            <a:lvl4pPr lvl="3" algn="ctr">
              <a:spcBef>
                <a:spcPts val="0"/>
              </a:spcBef>
              <a:spcAft>
                <a:spcPts val="0"/>
              </a:spcAft>
              <a:buClr>
                <a:schemeClr val="lt1"/>
              </a:buClr>
              <a:buSzPts val="3600"/>
              <a:buNone/>
              <a:defRPr sz="2700">
                <a:solidFill>
                  <a:schemeClr val="lt1"/>
                </a:solidFill>
              </a:defRPr>
            </a:lvl4pPr>
            <a:lvl5pPr lvl="4" algn="ctr">
              <a:spcBef>
                <a:spcPts val="0"/>
              </a:spcBef>
              <a:spcAft>
                <a:spcPts val="0"/>
              </a:spcAft>
              <a:buClr>
                <a:schemeClr val="lt1"/>
              </a:buClr>
              <a:buSzPts val="3600"/>
              <a:buNone/>
              <a:defRPr sz="2700">
                <a:solidFill>
                  <a:schemeClr val="lt1"/>
                </a:solidFill>
              </a:defRPr>
            </a:lvl5pPr>
            <a:lvl6pPr lvl="5" algn="ctr">
              <a:spcBef>
                <a:spcPts val="0"/>
              </a:spcBef>
              <a:spcAft>
                <a:spcPts val="0"/>
              </a:spcAft>
              <a:buClr>
                <a:schemeClr val="lt1"/>
              </a:buClr>
              <a:buSzPts val="3600"/>
              <a:buNone/>
              <a:defRPr sz="2700">
                <a:solidFill>
                  <a:schemeClr val="lt1"/>
                </a:solidFill>
              </a:defRPr>
            </a:lvl6pPr>
            <a:lvl7pPr lvl="6" algn="ctr">
              <a:spcBef>
                <a:spcPts val="0"/>
              </a:spcBef>
              <a:spcAft>
                <a:spcPts val="0"/>
              </a:spcAft>
              <a:buClr>
                <a:schemeClr val="lt1"/>
              </a:buClr>
              <a:buSzPts val="3600"/>
              <a:buNone/>
              <a:defRPr sz="2700">
                <a:solidFill>
                  <a:schemeClr val="lt1"/>
                </a:solidFill>
              </a:defRPr>
            </a:lvl7pPr>
            <a:lvl8pPr lvl="7" algn="ctr">
              <a:spcBef>
                <a:spcPts val="0"/>
              </a:spcBef>
              <a:spcAft>
                <a:spcPts val="0"/>
              </a:spcAft>
              <a:buClr>
                <a:schemeClr val="lt1"/>
              </a:buClr>
              <a:buSzPts val="3600"/>
              <a:buNone/>
              <a:defRPr sz="2700">
                <a:solidFill>
                  <a:schemeClr val="lt1"/>
                </a:solidFill>
              </a:defRPr>
            </a:lvl8pPr>
            <a:lvl9pPr lvl="8" algn="ctr">
              <a:spcBef>
                <a:spcPts val="0"/>
              </a:spcBef>
              <a:spcAft>
                <a:spcPts val="0"/>
              </a:spcAft>
              <a:buClr>
                <a:schemeClr val="lt1"/>
              </a:buClr>
              <a:buSzPts val="3600"/>
              <a:buNone/>
              <a:defRPr sz="2700">
                <a:solidFill>
                  <a:schemeClr val="lt1"/>
                </a:solidFill>
              </a:defRPr>
            </a:lvl9pPr>
          </a:lstStyle>
          <a:p>
            <a:r>
              <a:rPr lang="en-US"/>
              <a:t>Click to edit Master title style</a:t>
            </a:r>
            <a:endParaRPr/>
          </a:p>
        </p:txBody>
      </p:sp>
      <p:pic>
        <p:nvPicPr>
          <p:cNvPr id="5" name="Google Shape;27;p4">
            <a:extLst>
              <a:ext uri="{FF2B5EF4-FFF2-40B4-BE49-F238E27FC236}">
                <a16:creationId xmlns:a16="http://schemas.microsoft.com/office/drawing/2014/main" id="{17643618-A7A7-7FE6-7D27-786A8AE574D5}"/>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6" name="Google Shape;28;p4">
            <a:extLst>
              <a:ext uri="{FF2B5EF4-FFF2-40B4-BE49-F238E27FC236}">
                <a16:creationId xmlns:a16="http://schemas.microsoft.com/office/drawing/2014/main" id="{3D8111F9-4036-3503-4EE6-943B937661DB}"/>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7" name="Google Shape;30;p4">
            <a:extLst>
              <a:ext uri="{FF2B5EF4-FFF2-40B4-BE49-F238E27FC236}">
                <a16:creationId xmlns:a16="http://schemas.microsoft.com/office/drawing/2014/main" id="{F73D3810-E9D9-9BFB-8FD4-0A3C4049DC78}"/>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246B8A8-B91B-B840-7AE4-17DF38ABD8C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12809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Grey">
    <p:bg>
      <p:bgPr>
        <a:solidFill>
          <a:srgbClr val="E6E7E8"/>
        </a:solidFill>
        <a:effectLst/>
      </p:bgPr>
    </p:bg>
    <p:spTree>
      <p:nvGrpSpPr>
        <p:cNvPr id="1" name=""/>
        <p:cNvGrpSpPr/>
        <p:nvPr/>
      </p:nvGrpSpPr>
      <p:grpSpPr>
        <a:xfrm>
          <a:off x="0" y="0"/>
          <a:ext cx="0" cy="0"/>
          <a:chOff x="0" y="0"/>
          <a:chExt cx="0" cy="0"/>
        </a:xfrm>
      </p:grpSpPr>
      <p:pic>
        <p:nvPicPr>
          <p:cNvPr id="4" name="Google Shape;33;p5">
            <a:extLst>
              <a:ext uri="{FF2B5EF4-FFF2-40B4-BE49-F238E27FC236}">
                <a16:creationId xmlns:a16="http://schemas.microsoft.com/office/drawing/2014/main" id="{CB1FC9DD-569A-CE63-23BA-0A62EFC664F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34;p5">
            <a:extLst>
              <a:ext uri="{FF2B5EF4-FFF2-40B4-BE49-F238E27FC236}">
                <a16:creationId xmlns:a16="http://schemas.microsoft.com/office/drawing/2014/main" id="{A39769CD-692D-BD47-4F91-96F3F46979D8}"/>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36;p5">
            <a:extLst>
              <a:ext uri="{FF2B5EF4-FFF2-40B4-BE49-F238E27FC236}">
                <a16:creationId xmlns:a16="http://schemas.microsoft.com/office/drawing/2014/main" id="{399DF825-BC36-A50A-08A7-A53A43DD218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8;p6">
            <a:extLst>
              <a:ext uri="{FF2B5EF4-FFF2-40B4-BE49-F238E27FC236}">
                <a16:creationId xmlns:a16="http://schemas.microsoft.com/office/drawing/2014/main" id="{0C20049B-66EF-E4BD-E459-A905573A23C7}"/>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8" name="Slide Number Placeholder 2">
            <a:extLst>
              <a:ext uri="{FF2B5EF4-FFF2-40B4-BE49-F238E27FC236}">
                <a16:creationId xmlns:a16="http://schemas.microsoft.com/office/drawing/2014/main" id="{E7DAEAA2-F134-14D3-10D2-0D952EF79CB7}"/>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56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ale Blue">
    <p:bg>
      <p:bgPr>
        <a:solidFill>
          <a:srgbClr val="C4DBF1"/>
        </a:solidFill>
        <a:effectLst/>
      </p:bgPr>
    </p:bg>
    <p:spTree>
      <p:nvGrpSpPr>
        <p:cNvPr id="1" name=""/>
        <p:cNvGrpSpPr/>
        <p:nvPr/>
      </p:nvGrpSpPr>
      <p:grpSpPr>
        <a:xfrm>
          <a:off x="0" y="0"/>
          <a:ext cx="0" cy="0"/>
          <a:chOff x="0" y="0"/>
          <a:chExt cx="0" cy="0"/>
        </a:xfrm>
      </p:grpSpPr>
      <p:pic>
        <p:nvPicPr>
          <p:cNvPr id="4" name="Google Shape;40;p6">
            <a:extLst>
              <a:ext uri="{FF2B5EF4-FFF2-40B4-BE49-F238E27FC236}">
                <a16:creationId xmlns:a16="http://schemas.microsoft.com/office/drawing/2014/main" id="{395C512C-40A4-34B2-33F9-DBE67A3C77F3}"/>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sp>
        <p:nvSpPr>
          <p:cNvPr id="5" name="Google Shape;38;p6">
            <a:extLst>
              <a:ext uri="{FF2B5EF4-FFF2-40B4-BE49-F238E27FC236}">
                <a16:creationId xmlns:a16="http://schemas.microsoft.com/office/drawing/2014/main" id="{72ADE4FE-5FA0-AA02-DF71-0440D62C22C9}"/>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pic>
        <p:nvPicPr>
          <p:cNvPr id="6" name="Google Shape;39;p6">
            <a:extLst>
              <a:ext uri="{FF2B5EF4-FFF2-40B4-BE49-F238E27FC236}">
                <a16:creationId xmlns:a16="http://schemas.microsoft.com/office/drawing/2014/main" id="{1D734A76-6CE1-1264-4E8B-9ABD18BA46C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42;p6">
            <a:extLst>
              <a:ext uri="{FF2B5EF4-FFF2-40B4-BE49-F238E27FC236}">
                <a16:creationId xmlns:a16="http://schemas.microsoft.com/office/drawing/2014/main" id="{6F8D323A-1F95-FDE8-2843-BAB94DC0D351}"/>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1">
            <a:extLst>
              <a:ext uri="{FF2B5EF4-FFF2-40B4-BE49-F238E27FC236}">
                <a16:creationId xmlns:a16="http://schemas.microsoft.com/office/drawing/2014/main" id="{AAFD4826-B8E5-8EE0-61CB-E90969DFA0DF}"/>
              </a:ext>
            </a:extLst>
          </p:cNvPr>
          <p:cNvSpPr>
            <a:spLocks noGrp="1"/>
          </p:cNvSpPr>
          <p:nvPr>
            <p:ph type="sldNum" idx="10"/>
          </p:nvPr>
        </p:nvSpPr>
        <p:spPr>
          <a:xfrm>
            <a:off x="8636853" y="4769375"/>
            <a:ext cx="380999" cy="296700"/>
          </a:xfrm>
        </p:spPr>
        <p:txBody>
          <a:bodyPr/>
          <a:lstStyle>
            <a:lvl1pPr>
              <a:defRPr>
                <a:solidFill>
                  <a:schemeClr val="bg2">
                    <a:lumMod val="1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9987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pic>
        <p:nvPicPr>
          <p:cNvPr id="4" name="Google Shape;45;p7">
            <a:extLst>
              <a:ext uri="{FF2B5EF4-FFF2-40B4-BE49-F238E27FC236}">
                <a16:creationId xmlns:a16="http://schemas.microsoft.com/office/drawing/2014/main" id="{DFC36AEF-D020-644C-2C9A-7FEAE39BDFEE}"/>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46;p7">
            <a:extLst>
              <a:ext uri="{FF2B5EF4-FFF2-40B4-BE49-F238E27FC236}">
                <a16:creationId xmlns:a16="http://schemas.microsoft.com/office/drawing/2014/main" id="{F3554372-268C-FB27-895D-C9217D7130BD}"/>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48;p7">
            <a:extLst>
              <a:ext uri="{FF2B5EF4-FFF2-40B4-BE49-F238E27FC236}">
                <a16:creationId xmlns:a16="http://schemas.microsoft.com/office/drawing/2014/main" id="{E379140C-D39D-CCF7-0DAA-C9933DFA930F}"/>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2">
            <a:extLst>
              <a:ext uri="{FF2B5EF4-FFF2-40B4-BE49-F238E27FC236}">
                <a16:creationId xmlns:a16="http://schemas.microsoft.com/office/drawing/2014/main" id="{9576C42E-187A-3FD7-558B-EE29630C084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8" name="Google Shape;38;p6">
            <a:extLst>
              <a:ext uri="{FF2B5EF4-FFF2-40B4-BE49-F238E27FC236}">
                <a16:creationId xmlns:a16="http://schemas.microsoft.com/office/drawing/2014/main" id="{D01CA9A6-5A57-0084-D567-35ABEF01BD5D}"/>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Tree>
    <p:extLst>
      <p:ext uri="{BB962C8B-B14F-4D97-AF65-F5344CB8AC3E}">
        <p14:creationId xmlns:p14="http://schemas.microsoft.com/office/powerpoint/2010/main" val="229217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Text - Hawley Blue">
    <p:spTree>
      <p:nvGrpSpPr>
        <p:cNvPr id="1" name=""/>
        <p:cNvGrpSpPr/>
        <p:nvPr/>
      </p:nvGrpSpPr>
      <p:grpSpPr>
        <a:xfrm>
          <a:off x="0" y="0"/>
          <a:ext cx="0" cy="0"/>
          <a:chOff x="0" y="0"/>
          <a:chExt cx="0" cy="0"/>
        </a:xfrm>
      </p:grpSpPr>
      <p:pic>
        <p:nvPicPr>
          <p:cNvPr id="4" name="Google Shape;110;p15">
            <a:extLst>
              <a:ext uri="{FF2B5EF4-FFF2-40B4-BE49-F238E27FC236}">
                <a16:creationId xmlns:a16="http://schemas.microsoft.com/office/drawing/2014/main" id="{9B9B0867-45B7-8F5B-73C7-5A4F7158D000}"/>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10;p15">
            <a:extLst>
              <a:ext uri="{FF2B5EF4-FFF2-40B4-BE49-F238E27FC236}">
                <a16:creationId xmlns:a16="http://schemas.microsoft.com/office/drawing/2014/main" id="{1C798B0B-C7FA-9C5E-E362-9C136FED2160}"/>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7" name="Google Shape;107;p15">
            <a:extLst>
              <a:ext uri="{FF2B5EF4-FFF2-40B4-BE49-F238E27FC236}">
                <a16:creationId xmlns:a16="http://schemas.microsoft.com/office/drawing/2014/main" id="{CFB385B1-C27A-328F-8465-2104ADA3DC8A}"/>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112;p15">
            <a:extLst>
              <a:ext uri="{FF2B5EF4-FFF2-40B4-BE49-F238E27FC236}">
                <a16:creationId xmlns:a16="http://schemas.microsoft.com/office/drawing/2014/main" id="{A0462887-ABD8-FA6B-A4E0-86E43BA92218}"/>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2">
            <a:extLst>
              <a:ext uri="{FF2B5EF4-FFF2-40B4-BE49-F238E27FC236}">
                <a16:creationId xmlns:a16="http://schemas.microsoft.com/office/drawing/2014/main" id="{AB788C2D-41BE-FD15-2DE5-DE793BCBAAED}"/>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Text Placeholder 2">
            <a:extLst>
              <a:ext uri="{FF2B5EF4-FFF2-40B4-BE49-F238E27FC236}">
                <a16:creationId xmlns:a16="http://schemas.microsoft.com/office/drawing/2014/main" id="{9E4F1A18-02EF-29A6-2144-F566D6E6F7CC}"/>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BF589A5-137F-7EDC-2538-0E5579F8E3CF}"/>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7495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Text - Grey">
    <p:spTree>
      <p:nvGrpSpPr>
        <p:cNvPr id="1" name=""/>
        <p:cNvGrpSpPr/>
        <p:nvPr/>
      </p:nvGrpSpPr>
      <p:grpSpPr>
        <a:xfrm>
          <a:off x="0" y="0"/>
          <a:ext cx="0" cy="0"/>
          <a:chOff x="0" y="0"/>
          <a:chExt cx="0" cy="0"/>
        </a:xfrm>
      </p:grpSpPr>
      <p:pic>
        <p:nvPicPr>
          <p:cNvPr id="4" name="Google Shape;126;p17">
            <a:extLst>
              <a:ext uri="{FF2B5EF4-FFF2-40B4-BE49-F238E27FC236}">
                <a16:creationId xmlns:a16="http://schemas.microsoft.com/office/drawing/2014/main" id="{67B2B65B-0598-9FD0-7659-5F8EEABFFB08}"/>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23;p17">
            <a:extLst>
              <a:ext uri="{FF2B5EF4-FFF2-40B4-BE49-F238E27FC236}">
                <a16:creationId xmlns:a16="http://schemas.microsoft.com/office/drawing/2014/main" id="{3E1E6258-505B-A0F5-A3CA-40A31932C597}"/>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28;p17">
            <a:extLst>
              <a:ext uri="{FF2B5EF4-FFF2-40B4-BE49-F238E27FC236}">
                <a16:creationId xmlns:a16="http://schemas.microsoft.com/office/drawing/2014/main" id="{5A82A2A9-63AD-8D54-ED15-DBBC0E92D33A}"/>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F930D9E4-3D8E-F782-2DD3-C52633CB509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250926E-79CC-7418-54F5-CA6B70ECA9D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234D7ABE-8A2C-1EB8-92D0-35B27091C33E}"/>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63229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Google Shape;101;p14">
            <a:extLst>
              <a:ext uri="{FF2B5EF4-FFF2-40B4-BE49-F238E27FC236}">
                <a16:creationId xmlns:a16="http://schemas.microsoft.com/office/drawing/2014/main" id="{CB397D31-A306-00A2-70A8-D74071AA0858}"/>
              </a:ext>
            </a:extLst>
          </p:cNvPr>
          <p:cNvSpPr txBox="1">
            <a:spLocks noGrp="1"/>
          </p:cNvSpPr>
          <p:nvPr>
            <p:ph type="sldNum" idx="4"/>
          </p:nvPr>
        </p:nvSpPr>
        <p:spPr>
          <a:xfrm>
            <a:off x="8636853" y="4769375"/>
            <a:ext cx="380999" cy="296700"/>
          </a:xfrm>
          <a:prstGeom prst="rect">
            <a:avLst/>
          </a:prstGeom>
        </p:spPr>
        <p:txBody>
          <a:bodyPr spcFirstLastPara="1" wrap="square" lIns="91425" tIns="91425" rIns="91425" bIns="91425" anchor="ctr" anchorCtr="0">
            <a:noAutofit/>
          </a:bodyPr>
          <a:lstStyle>
            <a:lvl1pPr lvl="0" algn="ctr" rtl="0">
              <a:buNone/>
              <a:defRPr sz="750" b="1"/>
            </a:lvl1pPr>
            <a:lvl2pPr lvl="1" algn="ctr" rtl="0">
              <a:buNone/>
              <a:defRPr sz="750" b="1"/>
            </a:lvl2pPr>
            <a:lvl3pPr lvl="2" algn="ctr" rtl="0">
              <a:buNone/>
              <a:defRPr sz="750" b="1"/>
            </a:lvl3pPr>
            <a:lvl4pPr lvl="3" algn="ctr" rtl="0">
              <a:buNone/>
              <a:defRPr sz="750" b="1"/>
            </a:lvl4pPr>
            <a:lvl5pPr lvl="4" algn="ctr" rtl="0">
              <a:buNone/>
              <a:defRPr sz="750" b="1"/>
            </a:lvl5pPr>
            <a:lvl6pPr lvl="5" algn="ctr" rtl="0">
              <a:buNone/>
              <a:defRPr sz="750" b="1"/>
            </a:lvl6pPr>
            <a:lvl7pPr lvl="6" algn="ctr" rtl="0">
              <a:buNone/>
              <a:defRPr sz="750" b="1"/>
            </a:lvl7pPr>
            <a:lvl8pPr lvl="7" algn="ctr" rtl="0">
              <a:buNone/>
              <a:defRPr sz="750" b="1"/>
            </a:lvl8pPr>
            <a:lvl9pPr lvl="8" algn="ctr" rtl="0">
              <a:buNone/>
              <a:defRPr sz="750" b="1"/>
            </a:lvl9pPr>
          </a:lstStyle>
          <a:p>
            <a:fld id="{00000000-1234-1234-1234-123412341234}" type="slidenum">
              <a:rPr lang="en" smtClean="0"/>
              <a:pPr/>
              <a:t>‹#›</a:t>
            </a:fld>
            <a:endParaRPr lang="en" dirty="0"/>
          </a:p>
        </p:txBody>
      </p:sp>
      <p:sp>
        <p:nvSpPr>
          <p:cNvPr id="3" name="Title Placeholder 2">
            <a:extLst>
              <a:ext uri="{FF2B5EF4-FFF2-40B4-BE49-F238E27FC236}">
                <a16:creationId xmlns:a16="http://schemas.microsoft.com/office/drawing/2014/main" id="{CE3FC603-EC12-4D7B-09D6-F576C92F18B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82603E71-AC96-72C8-0297-15F74A37C52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1864991855"/>
      </p:ext>
    </p:extLst>
  </p:cSld>
  <p:clrMap bg1="lt1" tx1="dk1" bg2="dk2" tx2="lt2" accent1="accent1" accent2="accent2" accent3="accent3" accent4="accent4" accent5="accent5" accent6="accent6" hlink="hlink" folHlink="folHlink"/>
  <p:sldLayoutIdLst>
    <p:sldLayoutId id="2147483711" r:id="rId1"/>
    <p:sldLayoutId id="2147483698"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3" r:id="rId13"/>
    <p:sldLayoutId id="2147483724" r:id="rId14"/>
    <p:sldLayoutId id="2147483722" r:id="rId15"/>
    <p:sldLayoutId id="2147483725" r:id="rId16"/>
    <p:sldLayoutId id="2147483727" r:id="rId17"/>
    <p:sldLayoutId id="2147483726" r:id="rId18"/>
    <p:sldLayoutId id="2147483728" r:id="rId19"/>
    <p:sldLayoutId id="2147483706" r:id="rId2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rgbClr val="112C37"/>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4320" marR="0" lvl="0" indent="-274320" algn="l" rtl="0" eaLnBrk="1" hangingPunct="1">
        <a:lnSpc>
          <a:spcPct val="100000"/>
        </a:lnSpc>
        <a:spcBef>
          <a:spcPts val="600"/>
        </a:spcBef>
        <a:spcAft>
          <a:spcPts val="600"/>
        </a:spcAft>
        <a:buClr>
          <a:srgbClr val="112C37"/>
        </a:buClr>
        <a:buSzPct val="100000"/>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ts val="60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ts val="600"/>
        </a:spcBef>
        <a:spcAft>
          <a:spcPts val="600"/>
        </a:spcAft>
        <a:buClr>
          <a:srgbClr val="112C37"/>
        </a:buClr>
        <a:buSzPct val="100000"/>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ts val="60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ts val="600"/>
        </a:spcBef>
        <a:spcAft>
          <a:spcPts val="600"/>
        </a:spcAft>
        <a:buClr>
          <a:srgbClr val="112C37"/>
        </a:buClr>
        <a:buSzPct val="100000"/>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ts val="0"/>
        </a:spcBef>
        <a:spcAft>
          <a:spcPts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ts val="0"/>
        </a:spcBef>
        <a:spcAft>
          <a:spcPts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0" pos="144" userDrawn="1">
          <p15:clr>
            <a:srgbClr val="EA4335"/>
          </p15:clr>
        </p15:guide>
        <p15:guide id="11" pos="288" userDrawn="1">
          <p15:clr>
            <a:srgbClr val="EA4335"/>
          </p15:clr>
        </p15:guide>
        <p15:guide id="12" orient="horz" pos="144" userDrawn="1">
          <p15:clr>
            <a:srgbClr val="EA4335"/>
          </p15:clr>
        </p15:guide>
        <p15:guide id="13" orient="horz" pos="288" userDrawn="1">
          <p15:clr>
            <a:srgbClr val="EA4335"/>
          </p15:clr>
        </p15:guide>
        <p15:guide id="14" orient="horz" pos="3096" userDrawn="1">
          <p15:clr>
            <a:srgbClr val="EA4335"/>
          </p15:clr>
        </p15:guide>
        <p15:guide id="15" orient="horz" pos="2952" userDrawn="1">
          <p15:clr>
            <a:srgbClr val="EA4335"/>
          </p15:clr>
        </p15:guide>
        <p15:guide id="16" pos="5616" userDrawn="1">
          <p15:clr>
            <a:srgbClr val="EA4335"/>
          </p15:clr>
        </p15:guide>
        <p15:guide id="17" pos="5472" userDrawn="1">
          <p15:clr>
            <a:srgbClr val="EA4335"/>
          </p15:clr>
        </p15:guide>
        <p15:guide id="18" orient="horz" pos="1008"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4069-71A0-BF4E-5A6F-BD1097416215}"/>
              </a:ext>
            </a:extLst>
          </p:cNvPr>
          <p:cNvSpPr>
            <a:spLocks noGrp="1"/>
          </p:cNvSpPr>
          <p:nvPr>
            <p:ph type="title"/>
          </p:nvPr>
        </p:nvSpPr>
        <p:spPr/>
        <p:txBody>
          <a:bodyPr>
            <a:normAutofit fontScale="90000"/>
          </a:bodyPr>
          <a:lstStyle/>
          <a:p>
            <a:r>
              <a:rPr lang="en-US" sz="4000" dirty="0"/>
              <a:t>Update to Specific Learning Disability Eligibility and Child Find</a:t>
            </a:r>
          </a:p>
        </p:txBody>
      </p:sp>
      <p:sp>
        <p:nvSpPr>
          <p:cNvPr id="3" name="Subtitle 2">
            <a:extLst>
              <a:ext uri="{FF2B5EF4-FFF2-40B4-BE49-F238E27FC236}">
                <a16:creationId xmlns:a16="http://schemas.microsoft.com/office/drawing/2014/main" id="{0128CAAE-A1E7-872C-534D-8400D7988B7D}"/>
              </a:ext>
            </a:extLst>
          </p:cNvPr>
          <p:cNvSpPr>
            <a:spLocks noGrp="1"/>
          </p:cNvSpPr>
          <p:nvPr>
            <p:ph type="subTitle" idx="1"/>
          </p:nvPr>
        </p:nvSpPr>
        <p:spPr/>
        <p:txBody>
          <a:bodyPr>
            <a:normAutofit/>
          </a:bodyPr>
          <a:lstStyle/>
          <a:p>
            <a:endParaRPr lang="en-US" dirty="0"/>
          </a:p>
        </p:txBody>
      </p:sp>
      <p:pic>
        <p:nvPicPr>
          <p:cNvPr id="7" name="Picture Placeholder 6">
            <a:extLst>
              <a:ext uri="{FF2B5EF4-FFF2-40B4-BE49-F238E27FC236}">
                <a16:creationId xmlns:a16="http://schemas.microsoft.com/office/drawing/2014/main" id="{C711FE22-A41A-B16B-5B2E-36DF841712A3}"/>
              </a:ext>
            </a:extLst>
          </p:cNvPr>
          <p:cNvPicPr>
            <a:picLocks noGrp="1" noChangeAspect="1"/>
          </p:cNvPicPr>
          <p:nvPr>
            <p:ph type="pic" idx="2"/>
          </p:nvPr>
        </p:nvPicPr>
        <p:blipFill rotWithShape="1">
          <a:blip r:embed="rId3"/>
          <a:srcRect l="10152" t="12711" r="12240" b="32964"/>
          <a:stretch/>
        </p:blipFill>
        <p:spPr>
          <a:xfrm>
            <a:off x="445951" y="3906625"/>
            <a:ext cx="936900" cy="936900"/>
          </a:xfrm>
        </p:spPr>
      </p:pic>
      <p:sp>
        <p:nvSpPr>
          <p:cNvPr id="5" name="Text Placeholder 4">
            <a:extLst>
              <a:ext uri="{FF2B5EF4-FFF2-40B4-BE49-F238E27FC236}">
                <a16:creationId xmlns:a16="http://schemas.microsoft.com/office/drawing/2014/main" id="{8F2C06F2-8695-8932-80B5-E3D5C4AA1679}"/>
              </a:ext>
            </a:extLst>
          </p:cNvPr>
          <p:cNvSpPr>
            <a:spLocks noGrp="1"/>
          </p:cNvSpPr>
          <p:nvPr>
            <p:ph type="body" sz="quarter" idx="10"/>
          </p:nvPr>
        </p:nvSpPr>
        <p:spPr>
          <a:xfrm>
            <a:off x="1432279" y="3906563"/>
            <a:ext cx="2871497" cy="936900"/>
          </a:xfrm>
        </p:spPr>
        <p:txBody>
          <a:bodyPr>
            <a:normAutofit/>
          </a:bodyPr>
          <a:lstStyle/>
          <a:p>
            <a:pPr>
              <a:spcBef>
                <a:spcPts val="0"/>
              </a:spcBef>
            </a:pPr>
            <a:r>
              <a:rPr lang="en-US" sz="1400" dirty="0"/>
              <a:t>Ryan J. Spencer</a:t>
            </a:r>
          </a:p>
          <a:p>
            <a:pPr>
              <a:spcBef>
                <a:spcPts val="0"/>
              </a:spcBef>
            </a:pPr>
            <a:r>
              <a:rPr lang="en-US" sz="1400" dirty="0"/>
              <a:t>208.500.2069</a:t>
            </a:r>
          </a:p>
          <a:p>
            <a:pPr>
              <a:spcBef>
                <a:spcPts val="0"/>
              </a:spcBef>
            </a:pPr>
            <a:r>
              <a:rPr lang="en-US" sz="1400" dirty="0"/>
              <a:t>rspencer@hawleytroxell.com</a:t>
            </a:r>
          </a:p>
        </p:txBody>
      </p:sp>
    </p:spTree>
    <p:extLst>
      <p:ext uri="{BB962C8B-B14F-4D97-AF65-F5344CB8AC3E}">
        <p14:creationId xmlns:p14="http://schemas.microsoft.com/office/powerpoint/2010/main" val="403566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4FE6A-6A99-9255-C7B1-39C95254BBD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FA9BA-32F2-5B39-3E20-00C414E65A8C}"/>
              </a:ext>
            </a:extLst>
          </p:cNvPr>
          <p:cNvSpPr>
            <a:spLocks noGrp="1"/>
          </p:cNvSpPr>
          <p:nvPr>
            <p:ph type="sldNum" idx="10"/>
          </p:nvPr>
        </p:nvSpPr>
        <p:spPr/>
        <p:txBody>
          <a:bodyPr/>
          <a:lstStyle/>
          <a:p>
            <a:fld id="{00000000-1234-1234-1234-123412341234}" type="slidenum">
              <a:rPr lang="en" smtClean="0"/>
              <a:pPr/>
              <a:t>10</a:t>
            </a:fld>
            <a:endParaRPr lang="en" dirty="0"/>
          </a:p>
        </p:txBody>
      </p:sp>
      <p:sp>
        <p:nvSpPr>
          <p:cNvPr id="4" name="Content Placeholder 3">
            <a:extLst>
              <a:ext uri="{FF2B5EF4-FFF2-40B4-BE49-F238E27FC236}">
                <a16:creationId xmlns:a16="http://schemas.microsoft.com/office/drawing/2014/main" id="{2D1E1B9C-CAAD-38C4-1173-27639A4BD76D}"/>
              </a:ext>
            </a:extLst>
          </p:cNvPr>
          <p:cNvSpPr>
            <a:spLocks noGrp="1"/>
          </p:cNvSpPr>
          <p:nvPr>
            <p:ph sz="quarter" idx="14"/>
          </p:nvPr>
        </p:nvSpPr>
        <p:spPr>
          <a:xfrm>
            <a:off x="457200" y="1111250"/>
            <a:ext cx="7947850" cy="3657600"/>
          </a:xfrm>
        </p:spPr>
        <p:txBody>
          <a:bodyPr>
            <a:normAutofit fontScale="55000" lnSpcReduction="20000"/>
          </a:bodyPr>
          <a:lstStyle/>
          <a:p>
            <a:r>
              <a:rPr lang="en-US" dirty="0"/>
              <a:t>Prior to the 2024 Amendment to the Specific Learning Disability eligibility requirements, in Idaho, evidence-based qualify SLD the student must satisfy the following elements:</a:t>
            </a:r>
          </a:p>
          <a:p>
            <a:pPr lvl="1"/>
            <a:r>
              <a:rPr lang="en-US" dirty="0"/>
              <a:t>The student does not make sufficient progress in response to effective, evidence-based instruction and intervention for the child’s age or to meet state-approved grade-level standards when provided with learning experiences and instruction appropriate for the child’s age or State approved grade level standards in one or more of the following areas: </a:t>
            </a:r>
          </a:p>
          <a:p>
            <a:pPr lvl="2"/>
            <a:r>
              <a:rPr lang="en-US" dirty="0"/>
              <a:t>1) Oral expression; </a:t>
            </a:r>
          </a:p>
          <a:p>
            <a:pPr lvl="2"/>
            <a:r>
              <a:rPr lang="en-US" dirty="0"/>
              <a:t>2) Listening comprehension; </a:t>
            </a:r>
          </a:p>
          <a:p>
            <a:pPr lvl="2"/>
            <a:r>
              <a:rPr lang="en-US" dirty="0"/>
              <a:t>3) Written expression; </a:t>
            </a:r>
          </a:p>
          <a:p>
            <a:pPr lvl="2"/>
            <a:r>
              <a:rPr lang="en-US" dirty="0"/>
              <a:t>4) Basic reading skills; </a:t>
            </a:r>
          </a:p>
          <a:p>
            <a:pPr lvl="2"/>
            <a:r>
              <a:rPr lang="en-US" dirty="0"/>
              <a:t>5) Reading comprehension; </a:t>
            </a:r>
          </a:p>
          <a:p>
            <a:pPr lvl="2"/>
            <a:r>
              <a:rPr lang="en-US" dirty="0"/>
              <a:t>6) Reading fluency </a:t>
            </a:r>
          </a:p>
          <a:p>
            <a:pPr lvl="2"/>
            <a:r>
              <a:rPr lang="en-US" dirty="0"/>
              <a:t>7) Mathematics calculation; or </a:t>
            </a:r>
          </a:p>
          <a:p>
            <a:pPr lvl="2"/>
            <a:r>
              <a:rPr lang="en-US" dirty="0"/>
              <a:t>8) Mathematics problem solving. </a:t>
            </a:r>
          </a:p>
          <a:p>
            <a:pPr marL="914400" lvl="2" indent="0">
              <a:buNone/>
            </a:pPr>
            <a:r>
              <a:rPr lang="en-US" b="1" u="sng" dirty="0"/>
              <a:t>AND</a:t>
            </a:r>
          </a:p>
        </p:txBody>
      </p:sp>
      <p:sp>
        <p:nvSpPr>
          <p:cNvPr id="5" name="Title 4">
            <a:extLst>
              <a:ext uri="{FF2B5EF4-FFF2-40B4-BE49-F238E27FC236}">
                <a16:creationId xmlns:a16="http://schemas.microsoft.com/office/drawing/2014/main" id="{B9A3782B-3100-4D16-8EE1-EB0C6D6BF91D}"/>
              </a:ext>
            </a:extLst>
          </p:cNvPr>
          <p:cNvSpPr>
            <a:spLocks noGrp="1"/>
          </p:cNvSpPr>
          <p:nvPr>
            <p:ph type="title"/>
          </p:nvPr>
        </p:nvSpPr>
        <p:spPr/>
        <p:txBody>
          <a:bodyPr/>
          <a:lstStyle/>
          <a:p>
            <a:r>
              <a:rPr lang="en-US" dirty="0"/>
              <a:t>Specific Learning Disability – Pre-2024</a:t>
            </a:r>
          </a:p>
        </p:txBody>
      </p:sp>
    </p:spTree>
    <p:extLst>
      <p:ext uri="{BB962C8B-B14F-4D97-AF65-F5344CB8AC3E}">
        <p14:creationId xmlns:p14="http://schemas.microsoft.com/office/powerpoint/2010/main" val="287258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8762F-01BF-DB6D-9B34-9C57E8EE91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F7A070-CBAD-C93E-C959-5A6A9F14C6CF}"/>
              </a:ext>
            </a:extLst>
          </p:cNvPr>
          <p:cNvSpPr>
            <a:spLocks noGrp="1"/>
          </p:cNvSpPr>
          <p:nvPr>
            <p:ph type="sldNum" idx="10"/>
          </p:nvPr>
        </p:nvSpPr>
        <p:spPr/>
        <p:txBody>
          <a:bodyPr/>
          <a:lstStyle/>
          <a:p>
            <a:fld id="{00000000-1234-1234-1234-123412341234}" type="slidenum">
              <a:rPr lang="en" smtClean="0"/>
              <a:pPr/>
              <a:t>11</a:t>
            </a:fld>
            <a:endParaRPr lang="en" dirty="0"/>
          </a:p>
        </p:txBody>
      </p:sp>
      <p:sp>
        <p:nvSpPr>
          <p:cNvPr id="4" name="Content Placeholder 3">
            <a:extLst>
              <a:ext uri="{FF2B5EF4-FFF2-40B4-BE49-F238E27FC236}">
                <a16:creationId xmlns:a16="http://schemas.microsoft.com/office/drawing/2014/main" id="{0AC5B32A-109F-E0FB-E739-BED5E58D1D25}"/>
              </a:ext>
            </a:extLst>
          </p:cNvPr>
          <p:cNvSpPr>
            <a:spLocks noGrp="1"/>
          </p:cNvSpPr>
          <p:nvPr>
            <p:ph sz="quarter" idx="14"/>
          </p:nvPr>
        </p:nvSpPr>
        <p:spPr>
          <a:xfrm>
            <a:off x="457200" y="1111250"/>
            <a:ext cx="7947850" cy="3657600"/>
          </a:xfrm>
        </p:spPr>
        <p:txBody>
          <a:bodyPr>
            <a:normAutofit fontScale="62500" lnSpcReduction="20000"/>
          </a:bodyPr>
          <a:lstStyle/>
          <a:p>
            <a:r>
              <a:rPr lang="en-US" dirty="0"/>
              <a:t>The student demonstrates low achievement in the area(s) of suspected disability listed above as evidenced by a norm-referenced, standardized achievement assessment. </a:t>
            </a:r>
          </a:p>
          <a:p>
            <a:pPr marL="0" indent="0">
              <a:buNone/>
            </a:pPr>
            <a:r>
              <a:rPr lang="en-US" dirty="0"/>
              <a:t>	</a:t>
            </a:r>
            <a:r>
              <a:rPr lang="en-US" b="1" u="sng" dirty="0"/>
              <a:t>AND</a:t>
            </a:r>
          </a:p>
          <a:p>
            <a:r>
              <a:rPr lang="en-US" dirty="0"/>
              <a:t>The student demonstrates a pattern of strengths and weaknesses in psychological processing skills that impact learning. </a:t>
            </a:r>
          </a:p>
          <a:p>
            <a:pPr marL="0" indent="0">
              <a:buNone/>
            </a:pPr>
            <a:r>
              <a:rPr lang="en-US" dirty="0"/>
              <a:t>	</a:t>
            </a:r>
            <a:r>
              <a:rPr lang="en-US" b="1" u="sng" dirty="0"/>
              <a:t>AND </a:t>
            </a:r>
          </a:p>
          <a:p>
            <a:r>
              <a:rPr lang="en-US" dirty="0"/>
              <a:t>The student’s lack of achievement is not primarily the result of: 1) A visual, hearing, or motor impairment; 2) Intellectual disability 3) Emotional behavioral disorder 4) Environmental, cultural or economic disadvantage 5) Limited English Proficiency 6) A lack of appropriate instruction in reading, including the essential components of reading; 7) A lack of appropriate instruction in math. AND e. The disability adversely impacts the student’s educational performance and the student requires specially designed instruction. </a:t>
            </a:r>
          </a:p>
          <a:p>
            <a:endParaRPr lang="en-US" dirty="0"/>
          </a:p>
        </p:txBody>
      </p:sp>
      <p:sp>
        <p:nvSpPr>
          <p:cNvPr id="5" name="Title 4">
            <a:extLst>
              <a:ext uri="{FF2B5EF4-FFF2-40B4-BE49-F238E27FC236}">
                <a16:creationId xmlns:a16="http://schemas.microsoft.com/office/drawing/2014/main" id="{A66B37BB-2FBF-0190-6927-8EE155A468D5}"/>
              </a:ext>
            </a:extLst>
          </p:cNvPr>
          <p:cNvSpPr>
            <a:spLocks noGrp="1"/>
          </p:cNvSpPr>
          <p:nvPr>
            <p:ph type="title"/>
          </p:nvPr>
        </p:nvSpPr>
        <p:spPr/>
        <p:txBody>
          <a:bodyPr/>
          <a:lstStyle/>
          <a:p>
            <a:r>
              <a:rPr lang="en-US" dirty="0"/>
              <a:t>Specific Learning Disability – Pre-2024</a:t>
            </a:r>
          </a:p>
        </p:txBody>
      </p:sp>
    </p:spTree>
    <p:extLst>
      <p:ext uri="{BB962C8B-B14F-4D97-AF65-F5344CB8AC3E}">
        <p14:creationId xmlns:p14="http://schemas.microsoft.com/office/powerpoint/2010/main" val="217107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4743A-C9EF-25BD-D516-7A1D8F7F669A}"/>
              </a:ext>
            </a:extLst>
          </p:cNvPr>
          <p:cNvSpPr>
            <a:spLocks noGrp="1"/>
          </p:cNvSpPr>
          <p:nvPr>
            <p:ph type="sldNum" idx="10"/>
          </p:nvPr>
        </p:nvSpPr>
        <p:spPr/>
        <p:txBody>
          <a:bodyPr/>
          <a:lstStyle/>
          <a:p>
            <a:fld id="{00000000-1234-1234-1234-123412341234}" type="slidenum">
              <a:rPr lang="en" smtClean="0"/>
              <a:pPr/>
              <a:t>12</a:t>
            </a:fld>
            <a:endParaRPr lang="en" dirty="0"/>
          </a:p>
        </p:txBody>
      </p:sp>
      <p:sp>
        <p:nvSpPr>
          <p:cNvPr id="4" name="Content Placeholder 3">
            <a:extLst>
              <a:ext uri="{FF2B5EF4-FFF2-40B4-BE49-F238E27FC236}">
                <a16:creationId xmlns:a16="http://schemas.microsoft.com/office/drawing/2014/main" id="{6F7A10B1-9E3A-59DE-EE4B-DD1F475C523E}"/>
              </a:ext>
            </a:extLst>
          </p:cNvPr>
          <p:cNvSpPr>
            <a:spLocks noGrp="1"/>
          </p:cNvSpPr>
          <p:nvPr>
            <p:ph sz="quarter" idx="14"/>
          </p:nvPr>
        </p:nvSpPr>
        <p:spPr>
          <a:xfrm>
            <a:off x="457200" y="1111250"/>
            <a:ext cx="7947850" cy="3657600"/>
          </a:xfrm>
        </p:spPr>
        <p:txBody>
          <a:bodyPr>
            <a:normAutofit fontScale="85000" lnSpcReduction="10000"/>
          </a:bodyPr>
          <a:lstStyle/>
          <a:p>
            <a:r>
              <a:rPr lang="en-US" dirty="0"/>
              <a:t>In other words, to qualify for a specific learning disability a student must demonstrate:</a:t>
            </a:r>
          </a:p>
          <a:p>
            <a:r>
              <a:rPr lang="en-US" dirty="0"/>
              <a:t>(a) insufficient progress in response to effective, evidence-based instruction and intervention for the child’s age or to meet State-approved grade-level standards; </a:t>
            </a:r>
            <a:r>
              <a:rPr lang="en-US" b="1" u="sng" dirty="0"/>
              <a:t>and</a:t>
            </a:r>
            <a:r>
              <a:rPr lang="en-US" dirty="0"/>
              <a:t> </a:t>
            </a:r>
          </a:p>
          <a:p>
            <a:r>
              <a:rPr lang="en-US" dirty="0"/>
              <a:t>(b) low achievement in the area(s) of suspected disability listed above as evidenced by a norm-referenced, standardized achievement assessment; </a:t>
            </a:r>
            <a:r>
              <a:rPr lang="en-US" b="1" u="sng" dirty="0"/>
              <a:t>and</a:t>
            </a:r>
            <a:endParaRPr lang="en-US" dirty="0"/>
          </a:p>
          <a:p>
            <a:r>
              <a:rPr lang="en-US" dirty="0"/>
              <a:t>a pattern of strengths and weaknesses in psychological processing skills that impact learning</a:t>
            </a:r>
          </a:p>
        </p:txBody>
      </p:sp>
      <p:sp>
        <p:nvSpPr>
          <p:cNvPr id="5" name="Title 4">
            <a:extLst>
              <a:ext uri="{FF2B5EF4-FFF2-40B4-BE49-F238E27FC236}">
                <a16:creationId xmlns:a16="http://schemas.microsoft.com/office/drawing/2014/main" id="{254DEEEF-5070-9FB9-9B57-B4DBFE9999A3}"/>
              </a:ext>
            </a:extLst>
          </p:cNvPr>
          <p:cNvSpPr>
            <a:spLocks noGrp="1"/>
          </p:cNvSpPr>
          <p:nvPr>
            <p:ph type="title"/>
          </p:nvPr>
        </p:nvSpPr>
        <p:spPr/>
        <p:txBody>
          <a:bodyPr/>
          <a:lstStyle/>
          <a:p>
            <a:r>
              <a:rPr lang="en-US" dirty="0"/>
              <a:t>Specific Learning Disability – Pre-2024</a:t>
            </a:r>
          </a:p>
        </p:txBody>
      </p:sp>
    </p:spTree>
    <p:extLst>
      <p:ext uri="{BB962C8B-B14F-4D97-AF65-F5344CB8AC3E}">
        <p14:creationId xmlns:p14="http://schemas.microsoft.com/office/powerpoint/2010/main" val="177305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B5090-DC2C-7686-396E-C707E8636A21}"/>
              </a:ext>
            </a:extLst>
          </p:cNvPr>
          <p:cNvSpPr>
            <a:spLocks noGrp="1"/>
          </p:cNvSpPr>
          <p:nvPr>
            <p:ph type="sldNum" idx="10"/>
          </p:nvPr>
        </p:nvSpPr>
        <p:spPr/>
        <p:txBody>
          <a:bodyPr/>
          <a:lstStyle/>
          <a:p>
            <a:fld id="{00000000-1234-1234-1234-123412341234}" type="slidenum">
              <a:rPr lang="en" smtClean="0"/>
              <a:pPr/>
              <a:t>13</a:t>
            </a:fld>
            <a:endParaRPr lang="en" dirty="0"/>
          </a:p>
        </p:txBody>
      </p:sp>
      <p:sp>
        <p:nvSpPr>
          <p:cNvPr id="7" name="Text Placeholder 6">
            <a:extLst>
              <a:ext uri="{FF2B5EF4-FFF2-40B4-BE49-F238E27FC236}">
                <a16:creationId xmlns:a16="http://schemas.microsoft.com/office/drawing/2014/main" id="{9143B778-5A81-29CF-DF50-98C4AF0FD50C}"/>
              </a:ext>
            </a:extLst>
          </p:cNvPr>
          <p:cNvSpPr>
            <a:spLocks noGrp="1"/>
          </p:cNvSpPr>
          <p:nvPr>
            <p:ph type="body" sz="quarter" idx="12"/>
          </p:nvPr>
        </p:nvSpPr>
        <p:spPr/>
        <p:txBody>
          <a:bodyPr/>
          <a:lstStyle/>
          <a:p>
            <a:r>
              <a:rPr lang="en-US" dirty="0"/>
              <a:t>In October 2023, the US Department of Education determined that requirement Idaho’s eligibility requirements could be inconsistent with the IDEA and impermissibly narrow the IDEA’s eligibility criteria for SLD found at 34 C.F.R. § 300.309. </a:t>
            </a:r>
          </a:p>
        </p:txBody>
      </p:sp>
      <p:sp>
        <p:nvSpPr>
          <p:cNvPr id="6" name="Title 5">
            <a:extLst>
              <a:ext uri="{FF2B5EF4-FFF2-40B4-BE49-F238E27FC236}">
                <a16:creationId xmlns:a16="http://schemas.microsoft.com/office/drawing/2014/main" id="{FF67DD06-D3C3-1B21-964D-8F70CED6005F}"/>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28652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AE6-E0C1-F006-6FD0-31D09FD2E1C2}"/>
              </a:ext>
            </a:extLst>
          </p:cNvPr>
          <p:cNvSpPr>
            <a:spLocks noGrp="1"/>
          </p:cNvSpPr>
          <p:nvPr>
            <p:ph type="sldNum" idx="10"/>
          </p:nvPr>
        </p:nvSpPr>
        <p:spPr/>
        <p:txBody>
          <a:bodyPr/>
          <a:lstStyle/>
          <a:p>
            <a:fld id="{00000000-1234-1234-1234-123412341234}" type="slidenum">
              <a:rPr lang="en" smtClean="0"/>
              <a:pPr/>
              <a:t>14</a:t>
            </a:fld>
            <a:endParaRPr lang="en" dirty="0"/>
          </a:p>
        </p:txBody>
      </p:sp>
      <p:sp>
        <p:nvSpPr>
          <p:cNvPr id="3" name="Text Placeholder 2">
            <a:extLst>
              <a:ext uri="{FF2B5EF4-FFF2-40B4-BE49-F238E27FC236}">
                <a16:creationId xmlns:a16="http://schemas.microsoft.com/office/drawing/2014/main" id="{2F3EB7FB-0718-29B8-7A48-E287BC34E992}"/>
              </a:ext>
            </a:extLst>
          </p:cNvPr>
          <p:cNvSpPr>
            <a:spLocks noGrp="1"/>
          </p:cNvSpPr>
          <p:nvPr>
            <p:ph type="body" sz="quarter" idx="12"/>
          </p:nvPr>
        </p:nvSpPr>
        <p:spPr/>
        <p:txBody>
          <a:bodyPr/>
          <a:lstStyle/>
          <a:p>
            <a:r>
              <a:rPr lang="en-US" dirty="0"/>
              <a:t>Based on this instruction from the US Department of Education, the Idaho Department of Education amended the state special education manual to ensure its compliance with federal law. </a:t>
            </a:r>
          </a:p>
        </p:txBody>
      </p:sp>
      <p:sp>
        <p:nvSpPr>
          <p:cNvPr id="4" name="Title 3">
            <a:extLst>
              <a:ext uri="{FF2B5EF4-FFF2-40B4-BE49-F238E27FC236}">
                <a16:creationId xmlns:a16="http://schemas.microsoft.com/office/drawing/2014/main" id="{E5A8913F-9A22-40B9-6F85-F025661F30FE}"/>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154609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9A2D75-5B3C-58BE-F0BF-2C00ABB12CFE}"/>
              </a:ext>
            </a:extLst>
          </p:cNvPr>
          <p:cNvSpPr>
            <a:spLocks noGrp="1"/>
          </p:cNvSpPr>
          <p:nvPr>
            <p:ph type="sldNum" idx="10"/>
          </p:nvPr>
        </p:nvSpPr>
        <p:spPr/>
        <p:txBody>
          <a:bodyPr/>
          <a:lstStyle/>
          <a:p>
            <a:fld id="{00000000-1234-1234-1234-123412341234}" type="slidenum">
              <a:rPr lang="en" smtClean="0"/>
              <a:pPr/>
              <a:t>15</a:t>
            </a:fld>
            <a:endParaRPr lang="en" dirty="0"/>
          </a:p>
        </p:txBody>
      </p:sp>
      <p:sp>
        <p:nvSpPr>
          <p:cNvPr id="3" name="Text Placeholder 2">
            <a:extLst>
              <a:ext uri="{FF2B5EF4-FFF2-40B4-BE49-F238E27FC236}">
                <a16:creationId xmlns:a16="http://schemas.microsoft.com/office/drawing/2014/main" id="{F5015B5C-FAC6-F5EA-A79B-278AAC0210B6}"/>
              </a:ext>
            </a:extLst>
          </p:cNvPr>
          <p:cNvSpPr>
            <a:spLocks noGrp="1"/>
          </p:cNvSpPr>
          <p:nvPr>
            <p:ph type="body" sz="quarter" idx="12"/>
          </p:nvPr>
        </p:nvSpPr>
        <p:spPr/>
        <p:txBody>
          <a:bodyPr>
            <a:normAutofit fontScale="77500" lnSpcReduction="20000"/>
          </a:bodyPr>
          <a:lstStyle/>
          <a:p>
            <a:r>
              <a:rPr lang="en-US" dirty="0"/>
              <a:t>Now, based on the new state eligibility requirements, in order to qualify for a specific learning disability:</a:t>
            </a:r>
          </a:p>
          <a:p>
            <a:pPr lvl="1"/>
            <a:r>
              <a:rPr lang="en-US" dirty="0"/>
              <a:t>The student must demonstrate:</a:t>
            </a:r>
          </a:p>
          <a:p>
            <a:pPr lvl="2"/>
            <a:r>
              <a:rPr lang="en-US" dirty="0"/>
              <a:t>Evidence of Low Achievement in the area(s) of suspected disability (oral or written expression, listening comp, basic reading skills, reading comp., reading fluency, math calculations and/or math problem solving skills)</a:t>
            </a:r>
          </a:p>
          <a:p>
            <a:pPr marL="914400" lvl="2" indent="0">
              <a:buNone/>
            </a:pPr>
            <a:r>
              <a:rPr lang="en-US" dirty="0"/>
              <a:t>AND</a:t>
            </a:r>
          </a:p>
          <a:p>
            <a:pPr lvl="2"/>
            <a:r>
              <a:rPr lang="en-US" dirty="0"/>
              <a:t>Failure to respond to intervention </a:t>
            </a:r>
          </a:p>
          <a:p>
            <a:pPr marL="914400" lvl="2" indent="0">
              <a:buNone/>
            </a:pPr>
            <a:r>
              <a:rPr lang="en-US" b="1" u="sng" dirty="0"/>
              <a:t>OR</a:t>
            </a:r>
            <a:r>
              <a:rPr lang="en-US" dirty="0"/>
              <a:t> </a:t>
            </a:r>
          </a:p>
          <a:p>
            <a:pPr lvl="2"/>
            <a:r>
              <a:rPr lang="en-US" dirty="0"/>
              <a:t>a pattern of strengths and weaknesses in psychological processing skills that impact learning. </a:t>
            </a:r>
          </a:p>
          <a:p>
            <a:pPr marL="914400" lvl="2" indent="0">
              <a:buNone/>
            </a:pPr>
            <a:r>
              <a:rPr lang="en-US" dirty="0"/>
              <a:t>	</a:t>
            </a:r>
          </a:p>
        </p:txBody>
      </p:sp>
      <p:sp>
        <p:nvSpPr>
          <p:cNvPr id="4" name="Title 3">
            <a:extLst>
              <a:ext uri="{FF2B5EF4-FFF2-40B4-BE49-F238E27FC236}">
                <a16:creationId xmlns:a16="http://schemas.microsoft.com/office/drawing/2014/main" id="{C917FC34-E287-C525-0355-C0AF0E9BB436}"/>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274626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BEF31D-C149-800D-BFAD-08BB7904F05A}"/>
              </a:ext>
            </a:extLst>
          </p:cNvPr>
          <p:cNvSpPr>
            <a:spLocks noGrp="1"/>
          </p:cNvSpPr>
          <p:nvPr>
            <p:ph type="sldNum" idx="10"/>
          </p:nvPr>
        </p:nvSpPr>
        <p:spPr/>
        <p:txBody>
          <a:bodyPr/>
          <a:lstStyle/>
          <a:p>
            <a:fld id="{00000000-1234-1234-1234-123412341234}" type="slidenum">
              <a:rPr lang="en" smtClean="0"/>
              <a:pPr/>
              <a:t>16</a:t>
            </a:fld>
            <a:endParaRPr lang="en" dirty="0"/>
          </a:p>
        </p:txBody>
      </p:sp>
      <p:sp>
        <p:nvSpPr>
          <p:cNvPr id="3" name="Text Placeholder 2">
            <a:extLst>
              <a:ext uri="{FF2B5EF4-FFF2-40B4-BE49-F238E27FC236}">
                <a16:creationId xmlns:a16="http://schemas.microsoft.com/office/drawing/2014/main" id="{7FFB366F-BA1D-9BE7-301A-2DD2B2DA47B7}"/>
              </a:ext>
            </a:extLst>
          </p:cNvPr>
          <p:cNvSpPr>
            <a:spLocks noGrp="1"/>
          </p:cNvSpPr>
          <p:nvPr>
            <p:ph type="body" sz="quarter" idx="12"/>
          </p:nvPr>
        </p:nvSpPr>
        <p:spPr/>
        <p:txBody>
          <a:bodyPr/>
          <a:lstStyle/>
          <a:p>
            <a:pPr marL="0" indent="0">
              <a:buNone/>
            </a:pPr>
            <a:r>
              <a:rPr lang="en-US" dirty="0"/>
              <a:t>Option 1</a:t>
            </a:r>
          </a:p>
          <a:p>
            <a:r>
              <a:rPr lang="en-US" dirty="0"/>
              <a:t>Failure to respond to intervention:</a:t>
            </a:r>
          </a:p>
          <a:p>
            <a:pPr lvl="1"/>
            <a:r>
              <a:rPr lang="en-US" dirty="0"/>
              <a:t>Provide evidence that the student failed to respond to scientific, evidence-based intervention in specific area(s) of concern. </a:t>
            </a:r>
          </a:p>
          <a:p>
            <a:pPr lvl="1"/>
            <a:r>
              <a:rPr lang="en-US" dirty="0"/>
              <a:t>(a) Provide a description of each targeted intervention that was provided to address specific skill deficit(s) in each area of concern; and </a:t>
            </a:r>
          </a:p>
          <a:p>
            <a:pPr marL="411480" lvl="1" indent="0">
              <a:buNone/>
            </a:pPr>
            <a:r>
              <a:rPr lang="en-US" dirty="0"/>
              <a:t>(cont’d)</a:t>
            </a:r>
          </a:p>
        </p:txBody>
      </p:sp>
      <p:sp>
        <p:nvSpPr>
          <p:cNvPr id="4" name="Title 3">
            <a:extLst>
              <a:ext uri="{FF2B5EF4-FFF2-40B4-BE49-F238E27FC236}">
                <a16:creationId xmlns:a16="http://schemas.microsoft.com/office/drawing/2014/main" id="{0FD540EE-04CA-A7D6-9F31-A573B5252B98}"/>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2910830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D45F5-53C4-CCB4-4888-693289A91D6B}"/>
              </a:ext>
            </a:extLst>
          </p:cNvPr>
          <p:cNvSpPr>
            <a:spLocks noGrp="1"/>
          </p:cNvSpPr>
          <p:nvPr>
            <p:ph type="sldNum" idx="10"/>
          </p:nvPr>
        </p:nvSpPr>
        <p:spPr/>
        <p:txBody>
          <a:bodyPr/>
          <a:lstStyle/>
          <a:p>
            <a:fld id="{00000000-1234-1234-1234-123412341234}" type="slidenum">
              <a:rPr lang="en" smtClean="0"/>
              <a:pPr/>
              <a:t>17</a:t>
            </a:fld>
            <a:endParaRPr lang="en" dirty="0"/>
          </a:p>
        </p:txBody>
      </p:sp>
      <p:sp>
        <p:nvSpPr>
          <p:cNvPr id="3" name="Text Placeholder 2">
            <a:extLst>
              <a:ext uri="{FF2B5EF4-FFF2-40B4-BE49-F238E27FC236}">
                <a16:creationId xmlns:a16="http://schemas.microsoft.com/office/drawing/2014/main" id="{C3F9B85E-0042-BC55-334B-C64D4B28B683}"/>
              </a:ext>
            </a:extLst>
          </p:cNvPr>
          <p:cNvSpPr>
            <a:spLocks noGrp="1"/>
          </p:cNvSpPr>
          <p:nvPr>
            <p:ph type="body" sz="quarter" idx="12"/>
          </p:nvPr>
        </p:nvSpPr>
        <p:spPr/>
        <p:txBody>
          <a:bodyPr>
            <a:normAutofit fontScale="77500" lnSpcReduction="20000"/>
          </a:bodyPr>
          <a:lstStyle/>
          <a:p>
            <a:r>
              <a:rPr lang="en-US" dirty="0"/>
              <a:t>(b) Provide evidence that progress was monitored on identified skill deficits in each area of concern using a standardized, norm-referenced or criterion-referenced progress monitoring measure. </a:t>
            </a:r>
          </a:p>
          <a:p>
            <a:pPr lvl="1"/>
            <a:r>
              <a:rPr lang="en-US" dirty="0"/>
              <a:t>For each area of concern, provide information about the progress made during the intervention(s). The information must include a visual representation and description of each of the following: (1) </a:t>
            </a:r>
            <a:r>
              <a:rPr lang="en-US" dirty="0" err="1"/>
              <a:t>Aimline</a:t>
            </a:r>
            <a:r>
              <a:rPr lang="en-US" dirty="0"/>
              <a:t>; (2) Trendline; (3) Decision points; (4) rate of improvement; and (5) national or local norms describing expected performance for grade level peers. </a:t>
            </a:r>
          </a:p>
          <a:p>
            <a:pPr marL="411480" lvl="1" indent="0">
              <a:buNone/>
            </a:pPr>
            <a:r>
              <a:rPr lang="en-US" dirty="0"/>
              <a:t>Provide summary of how the evaluation team used this information to determine that the student has not made information to determine that the student has not made sufficient progress toward grade-level expectations and performs significantly and consistently below grade level peers. </a:t>
            </a:r>
          </a:p>
        </p:txBody>
      </p:sp>
      <p:sp>
        <p:nvSpPr>
          <p:cNvPr id="4" name="Title 3">
            <a:extLst>
              <a:ext uri="{FF2B5EF4-FFF2-40B4-BE49-F238E27FC236}">
                <a16:creationId xmlns:a16="http://schemas.microsoft.com/office/drawing/2014/main" id="{4A0EB7E5-D4DC-D6E2-DB52-02078A2799B7}"/>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120661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C6C1C-CB74-4547-B156-9AEC5CAA14E2}"/>
              </a:ext>
            </a:extLst>
          </p:cNvPr>
          <p:cNvSpPr>
            <a:spLocks noGrp="1"/>
          </p:cNvSpPr>
          <p:nvPr>
            <p:ph type="sldNum" idx="10"/>
          </p:nvPr>
        </p:nvSpPr>
        <p:spPr/>
        <p:txBody>
          <a:bodyPr/>
          <a:lstStyle/>
          <a:p>
            <a:fld id="{00000000-1234-1234-1234-123412341234}" type="slidenum">
              <a:rPr lang="en" smtClean="0"/>
              <a:pPr/>
              <a:t>18</a:t>
            </a:fld>
            <a:endParaRPr lang="en" dirty="0"/>
          </a:p>
        </p:txBody>
      </p:sp>
      <p:sp>
        <p:nvSpPr>
          <p:cNvPr id="3" name="Text Placeholder 2">
            <a:extLst>
              <a:ext uri="{FF2B5EF4-FFF2-40B4-BE49-F238E27FC236}">
                <a16:creationId xmlns:a16="http://schemas.microsoft.com/office/drawing/2014/main" id="{92F31B59-E04E-27EA-D380-17C5CF6EC15C}"/>
              </a:ext>
            </a:extLst>
          </p:cNvPr>
          <p:cNvSpPr>
            <a:spLocks noGrp="1"/>
          </p:cNvSpPr>
          <p:nvPr>
            <p:ph type="body" sz="quarter" idx="12"/>
          </p:nvPr>
        </p:nvSpPr>
        <p:spPr/>
        <p:txBody>
          <a:bodyPr>
            <a:normAutofit fontScale="77500" lnSpcReduction="20000"/>
          </a:bodyPr>
          <a:lstStyle/>
          <a:p>
            <a:pPr marL="0" indent="0">
              <a:buNone/>
            </a:pPr>
            <a:r>
              <a:rPr lang="en-US" dirty="0"/>
              <a:t>Option 2</a:t>
            </a:r>
          </a:p>
          <a:p>
            <a:r>
              <a:rPr lang="en-US" dirty="0"/>
              <a:t>Pattern of processing strengths and weaknesses. </a:t>
            </a:r>
          </a:p>
          <a:p>
            <a:pPr lvl="1"/>
            <a:r>
              <a:rPr lang="en-US" dirty="0"/>
              <a:t>Provide evidence of a pattern of strengths and weaknesses in psychological processing skills that impact learning. </a:t>
            </a:r>
          </a:p>
          <a:p>
            <a:pPr lvl="1"/>
            <a:r>
              <a:rPr lang="en-US" dirty="0"/>
              <a:t>Provide evidence that the student’s psychological processing skills are linked to the failure to achieve adequately in the academic area(s) of concern. Evidence must rely on standardized assessments. These assessments must be conducted by a professional who is qualified to administer and interpret the assessment results. The student’s performance on a psychological processing assessment demonstrates a pattern of strengths and weaknesses that help explain why and how the student’s learning difficulties occur. Such tests may include measures of memory, phonological skills, processing speed, as well as other measures which explicitly test psychological processing. </a:t>
            </a:r>
          </a:p>
        </p:txBody>
      </p:sp>
      <p:sp>
        <p:nvSpPr>
          <p:cNvPr id="4" name="Title 3">
            <a:extLst>
              <a:ext uri="{FF2B5EF4-FFF2-40B4-BE49-F238E27FC236}">
                <a16:creationId xmlns:a16="http://schemas.microsoft.com/office/drawing/2014/main" id="{7D18FC50-745A-2C5D-5BF2-5AC4D3BD4BF2}"/>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141202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B3F22A-A714-BB9D-5FE8-6D719568B4D5}"/>
              </a:ext>
            </a:extLst>
          </p:cNvPr>
          <p:cNvSpPr>
            <a:spLocks noGrp="1"/>
          </p:cNvSpPr>
          <p:nvPr>
            <p:ph type="sldNum" idx="10"/>
          </p:nvPr>
        </p:nvSpPr>
        <p:spPr/>
        <p:txBody>
          <a:bodyPr/>
          <a:lstStyle/>
          <a:p>
            <a:fld id="{00000000-1234-1234-1234-123412341234}" type="slidenum">
              <a:rPr lang="en" smtClean="0"/>
              <a:pPr/>
              <a:t>19</a:t>
            </a:fld>
            <a:endParaRPr lang="en" dirty="0"/>
          </a:p>
        </p:txBody>
      </p:sp>
      <p:sp>
        <p:nvSpPr>
          <p:cNvPr id="3" name="Text Placeholder 2">
            <a:extLst>
              <a:ext uri="{FF2B5EF4-FFF2-40B4-BE49-F238E27FC236}">
                <a16:creationId xmlns:a16="http://schemas.microsoft.com/office/drawing/2014/main" id="{EAB74DF6-2D80-EBE6-0337-B929D3B77534}"/>
              </a:ext>
            </a:extLst>
          </p:cNvPr>
          <p:cNvSpPr>
            <a:spLocks noGrp="1"/>
          </p:cNvSpPr>
          <p:nvPr>
            <p:ph type="body" sz="quarter" idx="12"/>
          </p:nvPr>
        </p:nvSpPr>
        <p:spPr/>
        <p:txBody>
          <a:bodyPr/>
          <a:lstStyle/>
          <a:p>
            <a:pPr marL="0" indent="0">
              <a:buNone/>
            </a:pPr>
            <a:r>
              <a:rPr lang="en-US" dirty="0"/>
              <a:t>Option 2 (cont’d)</a:t>
            </a:r>
          </a:p>
          <a:p>
            <a:r>
              <a:rPr lang="en-US" dirty="0"/>
              <a:t>(a) report and describe processing strengths and weaknesses. </a:t>
            </a:r>
          </a:p>
          <a:p>
            <a:r>
              <a:rPr lang="en-US" dirty="0"/>
              <a:t>(b) Provide a description of how the identified pattern of strengths and weaknesses help explain the learning difficulties in the area(s) of concern. </a:t>
            </a:r>
          </a:p>
        </p:txBody>
      </p:sp>
      <p:sp>
        <p:nvSpPr>
          <p:cNvPr id="4" name="Title 3">
            <a:extLst>
              <a:ext uri="{FF2B5EF4-FFF2-40B4-BE49-F238E27FC236}">
                <a16:creationId xmlns:a16="http://schemas.microsoft.com/office/drawing/2014/main" id="{829608A9-81F0-6667-B999-A5C32BABD2EE}"/>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1544633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20F74D-D10E-BB75-0682-68A4D23CF9C2}"/>
              </a:ext>
            </a:extLst>
          </p:cNvPr>
          <p:cNvSpPr>
            <a:spLocks noGrp="1"/>
          </p:cNvSpPr>
          <p:nvPr>
            <p:ph type="sldNum" idx="10"/>
          </p:nvPr>
        </p:nvSpPr>
        <p:spPr/>
        <p:txBody>
          <a:bodyPr/>
          <a:lstStyle/>
          <a:p>
            <a:fld id="{00000000-1234-1234-1234-123412341234}" type="slidenum">
              <a:rPr lang="en" smtClean="0"/>
              <a:pPr/>
              <a:t>2</a:t>
            </a:fld>
            <a:endParaRPr lang="en" dirty="0"/>
          </a:p>
        </p:txBody>
      </p:sp>
      <p:sp>
        <p:nvSpPr>
          <p:cNvPr id="4" name="Text Placeholder 3">
            <a:extLst>
              <a:ext uri="{FF2B5EF4-FFF2-40B4-BE49-F238E27FC236}">
                <a16:creationId xmlns:a16="http://schemas.microsoft.com/office/drawing/2014/main" id="{47796475-AF6D-CADB-16DB-13E41C0266C9}"/>
              </a:ext>
            </a:extLst>
          </p:cNvPr>
          <p:cNvSpPr>
            <a:spLocks noGrp="1"/>
          </p:cNvSpPr>
          <p:nvPr>
            <p:ph sz="quarter" idx="14"/>
          </p:nvPr>
        </p:nvSpPr>
        <p:spPr/>
        <p:txBody>
          <a:bodyPr>
            <a:normAutofit/>
          </a:bodyPr>
          <a:lstStyle/>
          <a:p>
            <a:pPr>
              <a:spcBef>
                <a:spcPts val="150"/>
              </a:spcBef>
              <a:spcAft>
                <a:spcPts val="150"/>
              </a:spcAft>
            </a:pPr>
            <a:r>
              <a:rPr lang="en-US" sz="1600" dirty="0"/>
              <a:t>Brigham Young University – Idaho</a:t>
            </a:r>
            <a:br>
              <a:rPr lang="en-US" sz="1600" dirty="0"/>
            </a:br>
            <a:r>
              <a:rPr lang="en-US" sz="1600" dirty="0"/>
              <a:t>B.S. Special Education, 2020</a:t>
            </a:r>
          </a:p>
          <a:p>
            <a:pPr lvl="1">
              <a:spcBef>
                <a:spcPts val="150"/>
              </a:spcBef>
              <a:spcAft>
                <a:spcPts val="150"/>
              </a:spcAft>
            </a:pPr>
            <a:r>
              <a:rPr lang="en-US" sz="1400" dirty="0"/>
              <a:t>Severe Disabilities emphasis</a:t>
            </a:r>
          </a:p>
          <a:p>
            <a:pPr>
              <a:spcBef>
                <a:spcPts val="150"/>
              </a:spcBef>
              <a:spcAft>
                <a:spcPts val="150"/>
              </a:spcAft>
            </a:pPr>
            <a:r>
              <a:rPr lang="en-US" sz="1600" dirty="0"/>
              <a:t>University of Idaho College of Law, J.D., 2020-2023</a:t>
            </a:r>
          </a:p>
          <a:p>
            <a:pPr lvl="1">
              <a:spcBef>
                <a:spcPts val="150"/>
              </a:spcBef>
              <a:spcAft>
                <a:spcPts val="150"/>
              </a:spcAft>
            </a:pPr>
            <a:r>
              <a:rPr lang="en-US" sz="1400" dirty="0"/>
              <a:t>Licensed in Idaho, Utah, and Wyoming</a:t>
            </a:r>
          </a:p>
          <a:p>
            <a:pPr>
              <a:spcBef>
                <a:spcPts val="150"/>
              </a:spcBef>
              <a:spcAft>
                <a:spcPts val="150"/>
              </a:spcAft>
            </a:pPr>
            <a:r>
              <a:rPr lang="en-US" sz="1600" dirty="0"/>
              <a:t>Associate Attorney with Hawley Troxell in Idaho Falls</a:t>
            </a:r>
          </a:p>
          <a:p>
            <a:pPr lvl="1">
              <a:spcBef>
                <a:spcPts val="150"/>
              </a:spcBef>
              <a:spcAft>
                <a:spcPts val="150"/>
              </a:spcAft>
            </a:pPr>
            <a:r>
              <a:rPr lang="en-US" sz="1400" dirty="0"/>
              <a:t>Special Education, Litigation, Insurance, Healthcare</a:t>
            </a:r>
          </a:p>
        </p:txBody>
      </p:sp>
      <p:sp>
        <p:nvSpPr>
          <p:cNvPr id="5" name="Title 4">
            <a:extLst>
              <a:ext uri="{FF2B5EF4-FFF2-40B4-BE49-F238E27FC236}">
                <a16:creationId xmlns:a16="http://schemas.microsoft.com/office/drawing/2014/main" id="{541F96AF-6080-BBD8-7845-6EBB42F2551A}"/>
              </a:ext>
            </a:extLst>
          </p:cNvPr>
          <p:cNvSpPr>
            <a:spLocks noGrp="1"/>
          </p:cNvSpPr>
          <p:nvPr>
            <p:ph type="title"/>
          </p:nvPr>
        </p:nvSpPr>
        <p:spPr/>
        <p:txBody>
          <a:bodyPr/>
          <a:lstStyle/>
          <a:p>
            <a:r>
              <a:rPr lang="en-US" dirty="0"/>
              <a:t>About Me</a:t>
            </a:r>
          </a:p>
        </p:txBody>
      </p:sp>
      <p:pic>
        <p:nvPicPr>
          <p:cNvPr id="11" name="Picture 10" descr="A person holding a baby&#10;&#10;Description automatically generated">
            <a:extLst>
              <a:ext uri="{FF2B5EF4-FFF2-40B4-BE49-F238E27FC236}">
                <a16:creationId xmlns:a16="http://schemas.microsoft.com/office/drawing/2014/main" id="{545D0603-496F-0D56-6B19-7A2C9F356614}"/>
              </a:ext>
            </a:extLst>
          </p:cNvPr>
          <p:cNvPicPr>
            <a:picLocks noChangeAspect="1"/>
          </p:cNvPicPr>
          <p:nvPr/>
        </p:nvPicPr>
        <p:blipFill rotWithShape="1">
          <a:blip r:embed="rId3"/>
          <a:srcRect t="4532" b="2065"/>
          <a:stretch/>
        </p:blipFill>
        <p:spPr>
          <a:xfrm>
            <a:off x="4431125" y="2620518"/>
            <a:ext cx="1920240" cy="2391410"/>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C978CC2B-2107-4412-DFEA-16322C1940C9}"/>
              </a:ext>
            </a:extLst>
          </p:cNvPr>
          <p:cNvPicPr>
            <a:picLocks noChangeAspect="1"/>
          </p:cNvPicPr>
          <p:nvPr/>
        </p:nvPicPr>
        <p:blipFill rotWithShape="1">
          <a:blip r:embed="rId4"/>
          <a:srcRect t="12824"/>
          <a:stretch/>
        </p:blipFill>
        <p:spPr>
          <a:xfrm>
            <a:off x="4431126" y="131572"/>
            <a:ext cx="1920239" cy="2391410"/>
          </a:xfrm>
          <a:prstGeom prst="rect">
            <a:avLst/>
          </a:prstGeom>
        </p:spPr>
      </p:pic>
      <p:pic>
        <p:nvPicPr>
          <p:cNvPr id="6" name="Picture 5" descr="A child with a backpack&#10;&#10;AI-generated content may be incorrect.">
            <a:extLst>
              <a:ext uri="{FF2B5EF4-FFF2-40B4-BE49-F238E27FC236}">
                <a16:creationId xmlns:a16="http://schemas.microsoft.com/office/drawing/2014/main" id="{341B6204-C3F2-C198-5FA4-329E7A8A152C}"/>
              </a:ext>
            </a:extLst>
          </p:cNvPr>
          <p:cNvPicPr>
            <a:picLocks noChangeAspect="1"/>
          </p:cNvPicPr>
          <p:nvPr/>
        </p:nvPicPr>
        <p:blipFill>
          <a:blip r:embed="rId5"/>
          <a:stretch>
            <a:fillRect/>
          </a:stretch>
        </p:blipFill>
        <p:spPr>
          <a:xfrm>
            <a:off x="6644926" y="131572"/>
            <a:ext cx="1708405" cy="2391410"/>
          </a:xfrm>
          <a:prstGeom prst="rect">
            <a:avLst/>
          </a:prstGeom>
        </p:spPr>
      </p:pic>
      <p:pic>
        <p:nvPicPr>
          <p:cNvPr id="8" name="Picture 7" descr="A child in a pink coat and hat&#10;&#10;AI-generated content may be incorrect.">
            <a:extLst>
              <a:ext uri="{FF2B5EF4-FFF2-40B4-BE49-F238E27FC236}">
                <a16:creationId xmlns:a16="http://schemas.microsoft.com/office/drawing/2014/main" id="{544828F2-72CB-207D-9116-4743C2A54B69}"/>
              </a:ext>
            </a:extLst>
          </p:cNvPr>
          <p:cNvPicPr>
            <a:picLocks noChangeAspect="1"/>
          </p:cNvPicPr>
          <p:nvPr/>
        </p:nvPicPr>
        <p:blipFill>
          <a:blip r:embed="rId6"/>
          <a:stretch>
            <a:fillRect/>
          </a:stretch>
        </p:blipFill>
        <p:spPr>
          <a:xfrm>
            <a:off x="6644926" y="2620518"/>
            <a:ext cx="1760124" cy="2346833"/>
          </a:xfrm>
          <a:prstGeom prst="rect">
            <a:avLst/>
          </a:prstGeom>
        </p:spPr>
      </p:pic>
    </p:spTree>
    <p:extLst>
      <p:ext uri="{BB962C8B-B14F-4D97-AF65-F5344CB8AC3E}">
        <p14:creationId xmlns:p14="http://schemas.microsoft.com/office/powerpoint/2010/main" val="343069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4E95E-C52D-E669-5C45-DA6315879A42}"/>
              </a:ext>
            </a:extLst>
          </p:cNvPr>
          <p:cNvSpPr>
            <a:spLocks noGrp="1"/>
          </p:cNvSpPr>
          <p:nvPr>
            <p:ph type="sldNum" idx="10"/>
          </p:nvPr>
        </p:nvSpPr>
        <p:spPr/>
        <p:txBody>
          <a:bodyPr/>
          <a:lstStyle/>
          <a:p>
            <a:fld id="{00000000-1234-1234-1234-123412341234}" type="slidenum">
              <a:rPr lang="en" smtClean="0"/>
              <a:pPr/>
              <a:t>20</a:t>
            </a:fld>
            <a:endParaRPr lang="en" dirty="0"/>
          </a:p>
        </p:txBody>
      </p:sp>
      <p:sp>
        <p:nvSpPr>
          <p:cNvPr id="3" name="Text Placeholder 2">
            <a:extLst>
              <a:ext uri="{FF2B5EF4-FFF2-40B4-BE49-F238E27FC236}">
                <a16:creationId xmlns:a16="http://schemas.microsoft.com/office/drawing/2014/main" id="{7DFA9D79-CC46-DF1C-6F93-8661554B6D19}"/>
              </a:ext>
            </a:extLst>
          </p:cNvPr>
          <p:cNvSpPr>
            <a:spLocks noGrp="1"/>
          </p:cNvSpPr>
          <p:nvPr>
            <p:ph type="body" sz="quarter" idx="12"/>
          </p:nvPr>
        </p:nvSpPr>
        <p:spPr/>
        <p:txBody>
          <a:bodyPr/>
          <a:lstStyle/>
          <a:p>
            <a:r>
              <a:rPr lang="en-US" dirty="0"/>
              <a:t>This amendment, likely will result, if not already, in an increase in qualifying students. </a:t>
            </a:r>
          </a:p>
        </p:txBody>
      </p:sp>
      <p:sp>
        <p:nvSpPr>
          <p:cNvPr id="4" name="Title 3">
            <a:extLst>
              <a:ext uri="{FF2B5EF4-FFF2-40B4-BE49-F238E27FC236}">
                <a16:creationId xmlns:a16="http://schemas.microsoft.com/office/drawing/2014/main" id="{42555BDA-658C-446B-1CF1-FAA411352BCA}"/>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2853983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0A9A4-4D95-A8FF-3892-27BA85EC82D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44D74-01DC-8532-DA5A-F8CC7F0F80A1}"/>
              </a:ext>
            </a:extLst>
          </p:cNvPr>
          <p:cNvSpPr>
            <a:spLocks noGrp="1"/>
          </p:cNvSpPr>
          <p:nvPr>
            <p:ph type="sldNum" idx="10"/>
          </p:nvPr>
        </p:nvSpPr>
        <p:spPr/>
        <p:txBody>
          <a:bodyPr/>
          <a:lstStyle/>
          <a:p>
            <a:fld id="{00000000-1234-1234-1234-123412341234}" type="slidenum">
              <a:rPr lang="en" smtClean="0"/>
              <a:pPr/>
              <a:t>21</a:t>
            </a:fld>
            <a:endParaRPr lang="en" dirty="0"/>
          </a:p>
        </p:txBody>
      </p:sp>
      <p:sp>
        <p:nvSpPr>
          <p:cNvPr id="4" name="Content Placeholder 3">
            <a:extLst>
              <a:ext uri="{FF2B5EF4-FFF2-40B4-BE49-F238E27FC236}">
                <a16:creationId xmlns:a16="http://schemas.microsoft.com/office/drawing/2014/main" id="{22899DD2-F027-E53B-CD25-95DE2FFDDAB9}"/>
              </a:ext>
            </a:extLst>
          </p:cNvPr>
          <p:cNvSpPr>
            <a:spLocks noGrp="1"/>
          </p:cNvSpPr>
          <p:nvPr>
            <p:ph sz="quarter" idx="14"/>
          </p:nvPr>
        </p:nvSpPr>
        <p:spPr>
          <a:xfrm>
            <a:off x="457200" y="1111250"/>
            <a:ext cx="7947850" cy="3657600"/>
          </a:xfrm>
        </p:spPr>
        <p:txBody>
          <a:bodyPr/>
          <a:lstStyle/>
          <a:p>
            <a:r>
              <a:rPr lang="en-US" dirty="0"/>
              <a:t>What is it?</a:t>
            </a:r>
          </a:p>
          <a:p>
            <a:pPr lvl="1"/>
            <a:r>
              <a:rPr lang="en-US" dirty="0"/>
              <a:t>The IDEA and its regulations require states to have policies and procedures in place to ensure that all children with disabilities within that state who are in need of special education and related services are “identified, located, and evaluation.” (</a:t>
            </a:r>
            <a:r>
              <a:rPr lang="en-US" i="1" dirty="0"/>
              <a:t>34 C.F.R. 300.111(a)(</a:t>
            </a:r>
            <a:r>
              <a:rPr lang="en-US" i="1" dirty="0" err="1"/>
              <a:t>i</a:t>
            </a:r>
            <a:r>
              <a:rPr lang="en-US" i="1" dirty="0"/>
              <a:t>))</a:t>
            </a:r>
            <a:r>
              <a:rPr lang="en-US" dirty="0"/>
              <a:t>. </a:t>
            </a:r>
          </a:p>
          <a:p>
            <a:pPr lvl="2"/>
            <a:r>
              <a:rPr lang="en-US" dirty="0"/>
              <a:t>This includes students who are homeless or wards of the state and children attending private schools. </a:t>
            </a:r>
          </a:p>
          <a:p>
            <a:pPr lvl="1"/>
            <a:endParaRPr lang="en-US" dirty="0"/>
          </a:p>
        </p:txBody>
      </p:sp>
      <p:sp>
        <p:nvSpPr>
          <p:cNvPr id="5" name="Title 4">
            <a:extLst>
              <a:ext uri="{FF2B5EF4-FFF2-40B4-BE49-F238E27FC236}">
                <a16:creationId xmlns:a16="http://schemas.microsoft.com/office/drawing/2014/main" id="{C20D9974-62AC-1303-8077-E3BA8E6172B7}"/>
              </a:ext>
            </a:extLst>
          </p:cNvPr>
          <p:cNvSpPr>
            <a:spLocks noGrp="1"/>
          </p:cNvSpPr>
          <p:nvPr>
            <p:ph type="title"/>
          </p:nvPr>
        </p:nvSpPr>
        <p:spPr/>
        <p:txBody>
          <a:bodyPr>
            <a:normAutofit/>
          </a:bodyPr>
          <a:lstStyle/>
          <a:p>
            <a:r>
              <a:rPr lang="en-US" dirty="0"/>
              <a:t>Child Find</a:t>
            </a:r>
          </a:p>
        </p:txBody>
      </p:sp>
    </p:spTree>
    <p:extLst>
      <p:ext uri="{BB962C8B-B14F-4D97-AF65-F5344CB8AC3E}">
        <p14:creationId xmlns:p14="http://schemas.microsoft.com/office/powerpoint/2010/main" val="23030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186B22-B3AB-5166-6F52-CF13ACC66878}"/>
              </a:ext>
            </a:extLst>
          </p:cNvPr>
          <p:cNvSpPr>
            <a:spLocks noGrp="1"/>
          </p:cNvSpPr>
          <p:nvPr>
            <p:ph type="sldNum" idx="10"/>
          </p:nvPr>
        </p:nvSpPr>
        <p:spPr/>
        <p:txBody>
          <a:bodyPr/>
          <a:lstStyle/>
          <a:p>
            <a:fld id="{00000000-1234-1234-1234-123412341234}" type="slidenum">
              <a:rPr lang="en" smtClean="0"/>
              <a:pPr/>
              <a:t>22</a:t>
            </a:fld>
            <a:endParaRPr lang="en" dirty="0"/>
          </a:p>
        </p:txBody>
      </p:sp>
      <p:sp>
        <p:nvSpPr>
          <p:cNvPr id="6" name="Text Placeholder 5">
            <a:extLst>
              <a:ext uri="{FF2B5EF4-FFF2-40B4-BE49-F238E27FC236}">
                <a16:creationId xmlns:a16="http://schemas.microsoft.com/office/drawing/2014/main" id="{F715EA56-F3A0-B477-C3FF-0287C9F6858A}"/>
              </a:ext>
            </a:extLst>
          </p:cNvPr>
          <p:cNvSpPr>
            <a:spLocks noGrp="1"/>
          </p:cNvSpPr>
          <p:nvPr>
            <p:ph type="body" sz="quarter" idx="12"/>
          </p:nvPr>
        </p:nvSpPr>
        <p:spPr/>
        <p:txBody>
          <a:bodyPr/>
          <a:lstStyle/>
          <a:p>
            <a:r>
              <a:rPr lang="en-US" dirty="0"/>
              <a:t>Additionally, the regulations note that “[c]</a:t>
            </a:r>
            <a:r>
              <a:rPr lang="en-US" dirty="0" err="1"/>
              <a:t>hild</a:t>
            </a:r>
            <a:r>
              <a:rPr lang="en-US" dirty="0"/>
              <a:t> find also must include—</a:t>
            </a:r>
          </a:p>
          <a:p>
            <a:pPr lvl="1"/>
            <a:r>
              <a:rPr lang="en-US" dirty="0"/>
              <a:t>(1) Children </a:t>
            </a:r>
            <a:r>
              <a:rPr lang="en-US" u="sng" dirty="0"/>
              <a:t>who are suspected of being a child with a disability . . . And in need of special education, </a:t>
            </a:r>
            <a:r>
              <a:rPr lang="en-US" dirty="0"/>
              <a:t>even though they are advancing from grade to grade; and</a:t>
            </a:r>
          </a:p>
          <a:p>
            <a:pPr lvl="1"/>
            <a:r>
              <a:rPr lang="en-US" dirty="0"/>
              <a:t>(2) Highly mobile children, including migrant children. </a:t>
            </a:r>
          </a:p>
        </p:txBody>
      </p:sp>
      <p:sp>
        <p:nvSpPr>
          <p:cNvPr id="5" name="Title 4">
            <a:extLst>
              <a:ext uri="{FF2B5EF4-FFF2-40B4-BE49-F238E27FC236}">
                <a16:creationId xmlns:a16="http://schemas.microsoft.com/office/drawing/2014/main" id="{06BDEF5F-7DEF-2D72-77BF-F26C7A66BE87}"/>
              </a:ext>
            </a:extLst>
          </p:cNvPr>
          <p:cNvSpPr>
            <a:spLocks noGrp="1"/>
          </p:cNvSpPr>
          <p:nvPr>
            <p:ph type="title"/>
          </p:nvPr>
        </p:nvSpPr>
        <p:spPr/>
        <p:txBody>
          <a:bodyPr/>
          <a:lstStyle/>
          <a:p>
            <a:r>
              <a:rPr lang="en-US" dirty="0"/>
              <a:t>Child </a:t>
            </a:r>
            <a:r>
              <a:rPr lang="en-US" dirty="0" err="1"/>
              <a:t>FInd</a:t>
            </a:r>
            <a:r>
              <a:rPr lang="en-US" dirty="0"/>
              <a:t> </a:t>
            </a:r>
          </a:p>
        </p:txBody>
      </p:sp>
    </p:spTree>
    <p:extLst>
      <p:ext uri="{BB962C8B-B14F-4D97-AF65-F5344CB8AC3E}">
        <p14:creationId xmlns:p14="http://schemas.microsoft.com/office/powerpoint/2010/main" val="2606600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7356-F96E-2084-FA6E-ED724528C5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A35D67-8509-3D95-67F4-057BB6BFD10C}"/>
              </a:ext>
            </a:extLst>
          </p:cNvPr>
          <p:cNvSpPr>
            <a:spLocks noGrp="1"/>
          </p:cNvSpPr>
          <p:nvPr>
            <p:ph type="sldNum" idx="10"/>
          </p:nvPr>
        </p:nvSpPr>
        <p:spPr/>
        <p:txBody>
          <a:bodyPr/>
          <a:lstStyle/>
          <a:p>
            <a:fld id="{00000000-1234-1234-1234-123412341234}" type="slidenum">
              <a:rPr lang="en" smtClean="0"/>
              <a:pPr/>
              <a:t>23</a:t>
            </a:fld>
            <a:endParaRPr lang="en" dirty="0"/>
          </a:p>
        </p:txBody>
      </p:sp>
      <p:sp>
        <p:nvSpPr>
          <p:cNvPr id="4" name="Content Placeholder 3">
            <a:extLst>
              <a:ext uri="{FF2B5EF4-FFF2-40B4-BE49-F238E27FC236}">
                <a16:creationId xmlns:a16="http://schemas.microsoft.com/office/drawing/2014/main" id="{4C486CBE-D215-5DF2-4D80-D67C91A91883}"/>
              </a:ext>
            </a:extLst>
          </p:cNvPr>
          <p:cNvSpPr>
            <a:spLocks noGrp="1"/>
          </p:cNvSpPr>
          <p:nvPr>
            <p:ph sz="quarter" idx="14"/>
          </p:nvPr>
        </p:nvSpPr>
        <p:spPr>
          <a:xfrm>
            <a:off x="457200" y="1111250"/>
            <a:ext cx="7947850" cy="3657600"/>
          </a:xfrm>
        </p:spPr>
        <p:txBody>
          <a:bodyPr>
            <a:normAutofit fontScale="85000" lnSpcReduction="10000"/>
          </a:bodyPr>
          <a:lstStyle/>
          <a:p>
            <a:r>
              <a:rPr lang="en-US" dirty="0"/>
              <a:t>Child Find and RTI</a:t>
            </a:r>
          </a:p>
          <a:p>
            <a:pPr lvl="1"/>
            <a:r>
              <a:rPr lang="en-US" dirty="0"/>
              <a:t>2011 OSEP Letter</a:t>
            </a:r>
          </a:p>
          <a:p>
            <a:pPr lvl="2"/>
            <a:r>
              <a:rPr lang="en-US" dirty="0"/>
              <a:t>“States and LEAs have an obligation to ensure that evaluations of children suspected of having a disability are not delayed or denied because of implementation of an </a:t>
            </a:r>
            <a:r>
              <a:rPr lang="en-US" dirty="0" err="1"/>
              <a:t>RtI</a:t>
            </a:r>
            <a:r>
              <a:rPr lang="en-US" dirty="0"/>
              <a:t> strategy. The use of </a:t>
            </a:r>
            <a:r>
              <a:rPr lang="en-US" dirty="0" err="1"/>
              <a:t>RtI</a:t>
            </a:r>
            <a:r>
              <a:rPr lang="en-US" dirty="0"/>
              <a:t> strategies cannot be used to delay or deny the provision of a full and individual evaluation. It would be inconsistent with the evaluation provisions of the IDEA for an LEA to reject a referral and delay an initial evaluation on the basis that a child has not participated in an </a:t>
            </a:r>
            <a:r>
              <a:rPr lang="en-US" dirty="0" err="1"/>
              <a:t>RtI</a:t>
            </a:r>
            <a:r>
              <a:rPr lang="en-US" dirty="0"/>
              <a:t> Framework. Unless the district believes that there is no reason to suspect that the child is disabled and in need of special education services, an evaluation must be conducted within the applicable timeline. Should the district refuse to conduct an evaluation because no reason to suspect exists, prior written notice of the refusal must be provided to the parents. </a:t>
            </a:r>
          </a:p>
        </p:txBody>
      </p:sp>
      <p:sp>
        <p:nvSpPr>
          <p:cNvPr id="5" name="Title 4">
            <a:extLst>
              <a:ext uri="{FF2B5EF4-FFF2-40B4-BE49-F238E27FC236}">
                <a16:creationId xmlns:a16="http://schemas.microsoft.com/office/drawing/2014/main" id="{3F89D6E3-7259-6E6C-21F4-01967AA277AE}"/>
              </a:ext>
            </a:extLst>
          </p:cNvPr>
          <p:cNvSpPr>
            <a:spLocks noGrp="1"/>
          </p:cNvSpPr>
          <p:nvPr>
            <p:ph type="title"/>
          </p:nvPr>
        </p:nvSpPr>
        <p:spPr/>
        <p:txBody>
          <a:bodyPr>
            <a:normAutofit/>
          </a:bodyPr>
          <a:lstStyle/>
          <a:p>
            <a:r>
              <a:rPr lang="en-US" dirty="0"/>
              <a:t>Child Find</a:t>
            </a:r>
          </a:p>
        </p:txBody>
      </p:sp>
    </p:spTree>
    <p:extLst>
      <p:ext uri="{BB962C8B-B14F-4D97-AF65-F5344CB8AC3E}">
        <p14:creationId xmlns:p14="http://schemas.microsoft.com/office/powerpoint/2010/main" val="296241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B465A-E201-A7A5-479B-EF4F9A1DFB67}"/>
              </a:ext>
            </a:extLst>
          </p:cNvPr>
          <p:cNvSpPr>
            <a:spLocks noGrp="1"/>
          </p:cNvSpPr>
          <p:nvPr>
            <p:ph type="sldNum" idx="10"/>
          </p:nvPr>
        </p:nvSpPr>
        <p:spPr/>
        <p:txBody>
          <a:bodyPr/>
          <a:lstStyle/>
          <a:p>
            <a:fld id="{00000000-1234-1234-1234-123412341234}" type="slidenum">
              <a:rPr lang="en" smtClean="0"/>
              <a:pPr/>
              <a:t>24</a:t>
            </a:fld>
            <a:endParaRPr lang="en" dirty="0"/>
          </a:p>
        </p:txBody>
      </p:sp>
      <p:sp>
        <p:nvSpPr>
          <p:cNvPr id="7" name="Text Placeholder 6">
            <a:extLst>
              <a:ext uri="{FF2B5EF4-FFF2-40B4-BE49-F238E27FC236}">
                <a16:creationId xmlns:a16="http://schemas.microsoft.com/office/drawing/2014/main" id="{46DF2EDA-2074-9FDC-EDF5-69E3BD99F766}"/>
              </a:ext>
            </a:extLst>
          </p:cNvPr>
          <p:cNvSpPr>
            <a:spLocks noGrp="1"/>
          </p:cNvSpPr>
          <p:nvPr>
            <p:ph type="body" sz="quarter" idx="12"/>
          </p:nvPr>
        </p:nvSpPr>
        <p:spPr/>
        <p:txBody>
          <a:bodyPr>
            <a:normAutofit fontScale="77500" lnSpcReduction="20000"/>
          </a:bodyPr>
          <a:lstStyle/>
          <a:p>
            <a:r>
              <a:rPr lang="en-US" dirty="0"/>
              <a:t>March 14, 2023 OSEP Letter</a:t>
            </a:r>
          </a:p>
          <a:p>
            <a:pPr marL="0" indent="0">
              <a:buNone/>
            </a:pPr>
            <a:br>
              <a:rPr lang="en-US" dirty="0"/>
            </a:br>
            <a:r>
              <a:rPr lang="en-US" dirty="0"/>
              <a:t>It has come to our attention that initial evaluations have sometimes been delayed or denied by local educational agencies until a child goes through the multi-tiered system of supports (MTSS) process, sometimes referred to as Response to Intervention (RTI). . . The basis for these memoranda is the child find requirements of Section 612(a)(3) of the IDEA. Each IDEA Part B and Part C grantee must ensure it has a system in place for meeting the child find requirements as a condition for funding. </a:t>
            </a:r>
          </a:p>
          <a:p>
            <a:pPr marL="0" indent="0">
              <a:buNone/>
            </a:pPr>
            <a:r>
              <a:rPr lang="en-US" dirty="0"/>
              <a:t>As OSEP 11-07 states, MTSS/RTI may not be used to delay or deny a full and individual evaluation under34 C.F.R. 300.304-300.311 for a child suspected of having a disability.</a:t>
            </a:r>
          </a:p>
        </p:txBody>
      </p:sp>
      <p:sp>
        <p:nvSpPr>
          <p:cNvPr id="6" name="Title 5">
            <a:extLst>
              <a:ext uri="{FF2B5EF4-FFF2-40B4-BE49-F238E27FC236}">
                <a16:creationId xmlns:a16="http://schemas.microsoft.com/office/drawing/2014/main" id="{4FB9FC27-C982-5677-AA62-537A0A01FE39}"/>
              </a:ext>
            </a:extLst>
          </p:cNvPr>
          <p:cNvSpPr>
            <a:spLocks noGrp="1"/>
          </p:cNvSpPr>
          <p:nvPr>
            <p:ph type="title"/>
          </p:nvPr>
        </p:nvSpPr>
        <p:spPr/>
        <p:txBody>
          <a:bodyPr/>
          <a:lstStyle/>
          <a:p>
            <a:r>
              <a:rPr lang="en-US" dirty="0"/>
              <a:t>Child Find and RTI</a:t>
            </a:r>
          </a:p>
        </p:txBody>
      </p:sp>
    </p:spTree>
    <p:extLst>
      <p:ext uri="{BB962C8B-B14F-4D97-AF65-F5344CB8AC3E}">
        <p14:creationId xmlns:p14="http://schemas.microsoft.com/office/powerpoint/2010/main" val="2055732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27E26-D775-932B-67CC-C2C70D653E0C}"/>
              </a:ext>
            </a:extLst>
          </p:cNvPr>
          <p:cNvSpPr>
            <a:spLocks noGrp="1"/>
          </p:cNvSpPr>
          <p:nvPr>
            <p:ph type="sldNum" idx="10"/>
          </p:nvPr>
        </p:nvSpPr>
        <p:spPr/>
        <p:txBody>
          <a:bodyPr/>
          <a:lstStyle/>
          <a:p>
            <a:fld id="{00000000-1234-1234-1234-123412341234}" type="slidenum">
              <a:rPr lang="en" smtClean="0"/>
              <a:pPr/>
              <a:t>25</a:t>
            </a:fld>
            <a:endParaRPr lang="en" dirty="0"/>
          </a:p>
        </p:txBody>
      </p:sp>
      <p:sp>
        <p:nvSpPr>
          <p:cNvPr id="3" name="Text Placeholder 2">
            <a:extLst>
              <a:ext uri="{FF2B5EF4-FFF2-40B4-BE49-F238E27FC236}">
                <a16:creationId xmlns:a16="http://schemas.microsoft.com/office/drawing/2014/main" id="{57890A10-5B2A-C6CC-3074-7701620BB351}"/>
              </a:ext>
            </a:extLst>
          </p:cNvPr>
          <p:cNvSpPr>
            <a:spLocks noGrp="1"/>
          </p:cNvSpPr>
          <p:nvPr>
            <p:ph type="body" sz="quarter" idx="12"/>
          </p:nvPr>
        </p:nvSpPr>
        <p:spPr/>
        <p:txBody>
          <a:bodyPr/>
          <a:lstStyle/>
          <a:p>
            <a:r>
              <a:rPr lang="en-US" i="1" dirty="0"/>
              <a:t>Letter to Ferrara</a:t>
            </a:r>
            <a:r>
              <a:rPr lang="en-US" dirty="0"/>
              <a:t>, 60 IDELR 46 (OSEP 2012)</a:t>
            </a:r>
          </a:p>
          <a:p>
            <a:pPr lvl="1"/>
            <a:r>
              <a:rPr lang="en-US" i="1" dirty="0"/>
              <a:t>While districts cannot use RTI as a reason for failing to evaluate a student, a Texas regulation advising districts to consider RTI before referring a student is not inconsistent with the IDEA’s child find requirement. . . If a parent believes that RTI is being used to delay or deny an evaluation, the parent may seek redress through a due process complaint. </a:t>
            </a:r>
          </a:p>
        </p:txBody>
      </p:sp>
      <p:sp>
        <p:nvSpPr>
          <p:cNvPr id="4" name="Title 3">
            <a:extLst>
              <a:ext uri="{FF2B5EF4-FFF2-40B4-BE49-F238E27FC236}">
                <a16:creationId xmlns:a16="http://schemas.microsoft.com/office/drawing/2014/main" id="{E4E0422F-4650-76F7-3072-780790641029}"/>
              </a:ext>
            </a:extLst>
          </p:cNvPr>
          <p:cNvSpPr>
            <a:spLocks noGrp="1"/>
          </p:cNvSpPr>
          <p:nvPr>
            <p:ph type="title"/>
          </p:nvPr>
        </p:nvSpPr>
        <p:spPr/>
        <p:txBody>
          <a:bodyPr/>
          <a:lstStyle/>
          <a:p>
            <a:r>
              <a:rPr lang="en-US" dirty="0"/>
              <a:t>Child Find</a:t>
            </a:r>
          </a:p>
        </p:txBody>
      </p:sp>
    </p:spTree>
    <p:extLst>
      <p:ext uri="{BB962C8B-B14F-4D97-AF65-F5344CB8AC3E}">
        <p14:creationId xmlns:p14="http://schemas.microsoft.com/office/powerpoint/2010/main" val="3149322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C19BF-A410-7C9A-5996-B7C27240E12B}"/>
              </a:ext>
            </a:extLst>
          </p:cNvPr>
          <p:cNvSpPr>
            <a:spLocks noGrp="1"/>
          </p:cNvSpPr>
          <p:nvPr>
            <p:ph type="sldNum" idx="10"/>
          </p:nvPr>
        </p:nvSpPr>
        <p:spPr/>
        <p:txBody>
          <a:bodyPr/>
          <a:lstStyle/>
          <a:p>
            <a:fld id="{00000000-1234-1234-1234-123412341234}" type="slidenum">
              <a:rPr lang="en" smtClean="0"/>
              <a:pPr/>
              <a:t>26</a:t>
            </a:fld>
            <a:endParaRPr lang="en" dirty="0"/>
          </a:p>
        </p:txBody>
      </p:sp>
      <p:sp>
        <p:nvSpPr>
          <p:cNvPr id="7" name="Text Placeholder 6">
            <a:extLst>
              <a:ext uri="{FF2B5EF4-FFF2-40B4-BE49-F238E27FC236}">
                <a16:creationId xmlns:a16="http://schemas.microsoft.com/office/drawing/2014/main" id="{9207A241-CA1C-5F63-F037-766CEE2339EC}"/>
              </a:ext>
            </a:extLst>
          </p:cNvPr>
          <p:cNvSpPr>
            <a:spLocks noGrp="1"/>
          </p:cNvSpPr>
          <p:nvPr>
            <p:ph type="body" sz="quarter" idx="12"/>
          </p:nvPr>
        </p:nvSpPr>
        <p:spPr/>
        <p:txBody>
          <a:bodyPr>
            <a:normAutofit fontScale="92500" lnSpcReduction="20000"/>
          </a:bodyPr>
          <a:lstStyle/>
          <a:p>
            <a:r>
              <a:rPr lang="en-US" dirty="0"/>
              <a:t>How?</a:t>
            </a:r>
          </a:p>
          <a:p>
            <a:pPr lvl="1"/>
            <a:r>
              <a:rPr lang="en-US" dirty="0"/>
              <a:t>Coordination</a:t>
            </a:r>
          </a:p>
          <a:p>
            <a:pPr lvl="2"/>
            <a:r>
              <a:rPr lang="en-US" dirty="0"/>
              <a:t>Coordinate with local agencies (i.e., Infant/Toddler Program, Department of Health and Welfare, etc.)</a:t>
            </a:r>
          </a:p>
          <a:p>
            <a:pPr lvl="1"/>
            <a:r>
              <a:rPr lang="en-US" dirty="0"/>
              <a:t>Public Awareness</a:t>
            </a:r>
          </a:p>
          <a:p>
            <a:pPr lvl="2"/>
            <a:r>
              <a:rPr lang="en-US" dirty="0"/>
              <a:t>Ensure that the public is informed of the following:</a:t>
            </a:r>
          </a:p>
          <a:p>
            <a:pPr lvl="3"/>
            <a:r>
              <a:rPr lang="en-US" dirty="0"/>
              <a:t>The availability of special education services;</a:t>
            </a:r>
          </a:p>
          <a:p>
            <a:pPr lvl="3"/>
            <a:r>
              <a:rPr lang="en-US" dirty="0"/>
              <a:t>A student’s right to a FAPE</a:t>
            </a:r>
          </a:p>
          <a:p>
            <a:pPr lvl="3"/>
            <a:r>
              <a:rPr lang="en-US" dirty="0"/>
              <a:t>Confidentiality protections; and</a:t>
            </a:r>
          </a:p>
          <a:p>
            <a:pPr lvl="3"/>
            <a:r>
              <a:rPr lang="en-US" dirty="0"/>
              <a:t>The referral process</a:t>
            </a:r>
          </a:p>
          <a:p>
            <a:pPr lvl="3"/>
            <a:r>
              <a:rPr lang="en-US" dirty="0"/>
              <a:t>And now, the updated eligibility requirements for SLD. </a:t>
            </a:r>
          </a:p>
        </p:txBody>
      </p:sp>
      <p:sp>
        <p:nvSpPr>
          <p:cNvPr id="6" name="Title 5">
            <a:extLst>
              <a:ext uri="{FF2B5EF4-FFF2-40B4-BE49-F238E27FC236}">
                <a16:creationId xmlns:a16="http://schemas.microsoft.com/office/drawing/2014/main" id="{144C53AC-38D8-27A4-74B8-DC0121533FA1}"/>
              </a:ext>
            </a:extLst>
          </p:cNvPr>
          <p:cNvSpPr>
            <a:spLocks noGrp="1"/>
          </p:cNvSpPr>
          <p:nvPr>
            <p:ph type="title"/>
          </p:nvPr>
        </p:nvSpPr>
        <p:spPr/>
        <p:txBody>
          <a:bodyPr/>
          <a:lstStyle/>
          <a:p>
            <a:r>
              <a:rPr lang="en-US" dirty="0"/>
              <a:t>Child Find</a:t>
            </a:r>
          </a:p>
        </p:txBody>
      </p:sp>
    </p:spTree>
    <p:extLst>
      <p:ext uri="{BB962C8B-B14F-4D97-AF65-F5344CB8AC3E}">
        <p14:creationId xmlns:p14="http://schemas.microsoft.com/office/powerpoint/2010/main" val="4255453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76C3F4-7F91-7ED9-05AE-A4A2562AE6E6}"/>
              </a:ext>
            </a:extLst>
          </p:cNvPr>
          <p:cNvSpPr>
            <a:spLocks noGrp="1"/>
          </p:cNvSpPr>
          <p:nvPr>
            <p:ph type="sldNum" idx="10"/>
          </p:nvPr>
        </p:nvSpPr>
        <p:spPr/>
        <p:txBody>
          <a:bodyPr/>
          <a:lstStyle/>
          <a:p>
            <a:fld id="{00000000-1234-1234-1234-123412341234}" type="slidenum">
              <a:rPr lang="en" smtClean="0"/>
              <a:pPr/>
              <a:t>27</a:t>
            </a:fld>
            <a:endParaRPr lang="en" dirty="0"/>
          </a:p>
        </p:txBody>
      </p:sp>
      <p:sp>
        <p:nvSpPr>
          <p:cNvPr id="3" name="Text Placeholder 2">
            <a:extLst>
              <a:ext uri="{FF2B5EF4-FFF2-40B4-BE49-F238E27FC236}">
                <a16:creationId xmlns:a16="http://schemas.microsoft.com/office/drawing/2014/main" id="{A992529D-0923-D973-D8F2-9C11714C8085}"/>
              </a:ext>
            </a:extLst>
          </p:cNvPr>
          <p:cNvSpPr>
            <a:spLocks noGrp="1"/>
          </p:cNvSpPr>
          <p:nvPr>
            <p:ph type="body" sz="quarter" idx="12"/>
          </p:nvPr>
        </p:nvSpPr>
        <p:spPr/>
        <p:txBody>
          <a:bodyPr/>
          <a:lstStyle/>
          <a:p>
            <a:r>
              <a:rPr lang="en-US" dirty="0"/>
              <a:t>How? (cont’d)</a:t>
            </a:r>
          </a:p>
          <a:p>
            <a:pPr lvl="1"/>
            <a:r>
              <a:rPr lang="en-US" dirty="0"/>
              <a:t>Screening</a:t>
            </a:r>
          </a:p>
          <a:p>
            <a:pPr lvl="2"/>
            <a:r>
              <a:rPr lang="en-US" dirty="0"/>
              <a:t>Informal process of identifying students who are not meeting or who may not meet Idaho educational guidelines. </a:t>
            </a:r>
          </a:p>
          <a:p>
            <a:pPr lvl="2"/>
            <a:r>
              <a:rPr lang="en-US" dirty="0"/>
              <a:t>Screening ≠ evaluation</a:t>
            </a:r>
          </a:p>
          <a:p>
            <a:pPr lvl="1"/>
            <a:r>
              <a:rPr lang="en-US" dirty="0"/>
              <a:t>RTI</a:t>
            </a:r>
          </a:p>
          <a:p>
            <a:pPr lvl="2"/>
            <a:r>
              <a:rPr lang="en-US" dirty="0"/>
              <a:t>RTI should not be used to delay the referral process. </a:t>
            </a:r>
          </a:p>
        </p:txBody>
      </p:sp>
      <p:sp>
        <p:nvSpPr>
          <p:cNvPr id="4" name="Title 3">
            <a:extLst>
              <a:ext uri="{FF2B5EF4-FFF2-40B4-BE49-F238E27FC236}">
                <a16:creationId xmlns:a16="http://schemas.microsoft.com/office/drawing/2014/main" id="{8B22AD5F-1F16-59C3-DF63-2497439DEB92}"/>
              </a:ext>
            </a:extLst>
          </p:cNvPr>
          <p:cNvSpPr>
            <a:spLocks noGrp="1"/>
          </p:cNvSpPr>
          <p:nvPr>
            <p:ph type="title"/>
          </p:nvPr>
        </p:nvSpPr>
        <p:spPr/>
        <p:txBody>
          <a:bodyPr/>
          <a:lstStyle/>
          <a:p>
            <a:r>
              <a:rPr lang="en-US" dirty="0"/>
              <a:t>Child Find</a:t>
            </a:r>
          </a:p>
        </p:txBody>
      </p:sp>
    </p:spTree>
    <p:extLst>
      <p:ext uri="{BB962C8B-B14F-4D97-AF65-F5344CB8AC3E}">
        <p14:creationId xmlns:p14="http://schemas.microsoft.com/office/powerpoint/2010/main" val="262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6498F-96CA-B388-28B1-7254E590765B}"/>
              </a:ext>
            </a:extLst>
          </p:cNvPr>
          <p:cNvSpPr>
            <a:spLocks noGrp="1"/>
          </p:cNvSpPr>
          <p:nvPr>
            <p:ph type="sldNum" idx="10"/>
          </p:nvPr>
        </p:nvSpPr>
        <p:spPr/>
        <p:txBody>
          <a:bodyPr/>
          <a:lstStyle/>
          <a:p>
            <a:fld id="{00000000-1234-1234-1234-123412341234}" type="slidenum">
              <a:rPr lang="en" smtClean="0"/>
              <a:pPr/>
              <a:t>28</a:t>
            </a:fld>
            <a:endParaRPr lang="en" dirty="0"/>
          </a:p>
        </p:txBody>
      </p:sp>
      <p:sp>
        <p:nvSpPr>
          <p:cNvPr id="3" name="Text Placeholder 2">
            <a:extLst>
              <a:ext uri="{FF2B5EF4-FFF2-40B4-BE49-F238E27FC236}">
                <a16:creationId xmlns:a16="http://schemas.microsoft.com/office/drawing/2014/main" id="{0714B2C8-B7A7-3523-7938-BDE355BEF58A}"/>
              </a:ext>
            </a:extLst>
          </p:cNvPr>
          <p:cNvSpPr>
            <a:spLocks noGrp="1"/>
          </p:cNvSpPr>
          <p:nvPr>
            <p:ph type="body" sz="quarter" idx="12"/>
          </p:nvPr>
        </p:nvSpPr>
        <p:spPr/>
        <p:txBody>
          <a:bodyPr/>
          <a:lstStyle/>
          <a:p>
            <a:r>
              <a:rPr lang="en-US" i="1" dirty="0"/>
              <a:t>Spring Branch </a:t>
            </a:r>
            <a:r>
              <a:rPr lang="en-US" i="1" dirty="0" err="1"/>
              <a:t>Indep</a:t>
            </a:r>
            <a:r>
              <a:rPr lang="en-US" i="1" dirty="0"/>
              <a:t>. Sch. Dist. V. O.W. by Hannah W. (5th Cir. 2020)</a:t>
            </a:r>
          </a:p>
          <a:p>
            <a:pPr lvl="1"/>
            <a:r>
              <a:rPr lang="en-US" i="1" dirty="0"/>
              <a:t>99-day delay in making referral due to “regular behavioral interventions” (such as RTI) were inconsistent with the school’s child find obligations. </a:t>
            </a:r>
          </a:p>
          <a:p>
            <a:pPr lvl="1"/>
            <a:r>
              <a:rPr lang="en-US" dirty="0"/>
              <a:t>While a district may attempt interventions to address age-typical behaviors prior to conducting an evaluation—for example, for throwing tantrums of failing to follow directions by a young child—other behaviors signal a more urgent need for an evaluation. </a:t>
            </a:r>
          </a:p>
          <a:p>
            <a:pPr lvl="1"/>
            <a:endParaRPr lang="en-US" i="1" dirty="0"/>
          </a:p>
        </p:txBody>
      </p:sp>
      <p:sp>
        <p:nvSpPr>
          <p:cNvPr id="4" name="Title 3">
            <a:extLst>
              <a:ext uri="{FF2B5EF4-FFF2-40B4-BE49-F238E27FC236}">
                <a16:creationId xmlns:a16="http://schemas.microsoft.com/office/drawing/2014/main" id="{B71798BB-400B-034C-02E6-D25FD26BC264}"/>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1184071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144585-3B65-5DC1-91B2-71A34C7E821E}"/>
              </a:ext>
            </a:extLst>
          </p:cNvPr>
          <p:cNvSpPr>
            <a:spLocks noGrp="1"/>
          </p:cNvSpPr>
          <p:nvPr>
            <p:ph type="sldNum" idx="10"/>
          </p:nvPr>
        </p:nvSpPr>
        <p:spPr/>
        <p:txBody>
          <a:bodyPr/>
          <a:lstStyle/>
          <a:p>
            <a:fld id="{00000000-1234-1234-1234-123412341234}" type="slidenum">
              <a:rPr lang="en" smtClean="0"/>
              <a:pPr/>
              <a:t>29</a:t>
            </a:fld>
            <a:endParaRPr lang="en" dirty="0"/>
          </a:p>
        </p:txBody>
      </p:sp>
      <p:sp>
        <p:nvSpPr>
          <p:cNvPr id="3" name="Text Placeholder 2">
            <a:extLst>
              <a:ext uri="{FF2B5EF4-FFF2-40B4-BE49-F238E27FC236}">
                <a16:creationId xmlns:a16="http://schemas.microsoft.com/office/drawing/2014/main" id="{087BC7CC-0D0D-7D8F-704B-041E4E8FF3E5}"/>
              </a:ext>
            </a:extLst>
          </p:cNvPr>
          <p:cNvSpPr>
            <a:spLocks noGrp="1"/>
          </p:cNvSpPr>
          <p:nvPr>
            <p:ph type="body" sz="quarter" idx="12"/>
          </p:nvPr>
        </p:nvSpPr>
        <p:spPr/>
        <p:txBody>
          <a:bodyPr>
            <a:normAutofit fontScale="92500" lnSpcReduction="10000"/>
          </a:bodyPr>
          <a:lstStyle/>
          <a:p>
            <a:r>
              <a:rPr lang="en-US" i="1" dirty="0"/>
              <a:t>Spring Branch </a:t>
            </a:r>
            <a:r>
              <a:rPr lang="en-US" i="1" dirty="0" err="1"/>
              <a:t>Indep</a:t>
            </a:r>
            <a:r>
              <a:rPr lang="en-US" i="1" dirty="0"/>
              <a:t>. Sch. Dist. v. O.W. (5</a:t>
            </a:r>
            <a:r>
              <a:rPr lang="en-US" i="1" baseline="30000" dirty="0"/>
              <a:t>th</a:t>
            </a:r>
            <a:r>
              <a:rPr lang="en-US" i="1" dirty="0"/>
              <a:t> Cir.) (Cont’d)</a:t>
            </a:r>
          </a:p>
          <a:p>
            <a:pPr lvl="1"/>
            <a:r>
              <a:rPr lang="en-US" dirty="0"/>
              <a:t>Here, student had drawn violent pictures depicting murder, death, and </a:t>
            </a:r>
            <a:r>
              <a:rPr lang="en-US" dirty="0" err="1"/>
              <a:t>anti-semitic</a:t>
            </a:r>
            <a:r>
              <a:rPr lang="en-US" dirty="0"/>
              <a:t> images; used vulgar language in class; refused to follow directions or remain in class; threw crayons at the teacher; climbed the gym walls; and engaged in other behaviors that resulted in daily removals from class. </a:t>
            </a:r>
          </a:p>
          <a:p>
            <a:pPr lvl="1"/>
            <a:r>
              <a:rPr lang="en-US" dirty="0"/>
              <a:t>Based on the serious nature of these behaviors, it was not reasonable for the district to try intermediate measures, such as “success charts,” prior to determining whether a special education evaluation was needed. </a:t>
            </a:r>
            <a:r>
              <a:rPr lang="en-US" i="1" dirty="0"/>
              <a:t> </a:t>
            </a:r>
          </a:p>
        </p:txBody>
      </p:sp>
      <p:sp>
        <p:nvSpPr>
          <p:cNvPr id="4" name="Title 3">
            <a:extLst>
              <a:ext uri="{FF2B5EF4-FFF2-40B4-BE49-F238E27FC236}">
                <a16:creationId xmlns:a16="http://schemas.microsoft.com/office/drawing/2014/main" id="{FC010188-07FC-857C-D1F6-CFF98B762497}"/>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424448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4D6808-9D69-16BC-4115-172752C08D6D}"/>
              </a:ext>
            </a:extLst>
          </p:cNvPr>
          <p:cNvSpPr>
            <a:spLocks noGrp="1"/>
          </p:cNvSpPr>
          <p:nvPr>
            <p:ph type="sldNum" idx="10"/>
          </p:nvPr>
        </p:nvSpPr>
        <p:spPr/>
        <p:txBody>
          <a:bodyPr/>
          <a:lstStyle/>
          <a:p>
            <a:fld id="{00000000-1234-1234-1234-123412341234}" type="slidenum">
              <a:rPr lang="en" smtClean="0"/>
              <a:pPr/>
              <a:t>3</a:t>
            </a:fld>
            <a:endParaRPr lang="en" dirty="0"/>
          </a:p>
        </p:txBody>
      </p:sp>
      <p:sp>
        <p:nvSpPr>
          <p:cNvPr id="3" name="Text Placeholder 2">
            <a:extLst>
              <a:ext uri="{FF2B5EF4-FFF2-40B4-BE49-F238E27FC236}">
                <a16:creationId xmlns:a16="http://schemas.microsoft.com/office/drawing/2014/main" id="{F9D8A0A0-F5A1-505A-F737-F459112E2EFA}"/>
              </a:ext>
            </a:extLst>
          </p:cNvPr>
          <p:cNvSpPr>
            <a:spLocks noGrp="1"/>
          </p:cNvSpPr>
          <p:nvPr>
            <p:ph type="body" sz="quarter" idx="12"/>
          </p:nvPr>
        </p:nvSpPr>
        <p:spPr/>
        <p:txBody>
          <a:bodyPr>
            <a:normAutofit/>
          </a:bodyPr>
          <a:lstStyle/>
          <a:p>
            <a:r>
              <a:rPr lang="en-US" dirty="0"/>
              <a:t>Topic: Updates to Specific Learning Disability Eligibility and Child Find</a:t>
            </a:r>
          </a:p>
          <a:p>
            <a:pPr marL="411480" lvl="1" indent="0">
              <a:buNone/>
            </a:pPr>
            <a:endParaRPr lang="en-US" dirty="0"/>
          </a:p>
          <a:p>
            <a:pPr marL="0" indent="0" algn="ctr">
              <a:buNone/>
            </a:pPr>
            <a:r>
              <a:rPr lang="en-US" dirty="0"/>
              <a:t>*This is not legal advice* </a:t>
            </a:r>
          </a:p>
        </p:txBody>
      </p:sp>
      <p:sp>
        <p:nvSpPr>
          <p:cNvPr id="4" name="Title 3">
            <a:extLst>
              <a:ext uri="{FF2B5EF4-FFF2-40B4-BE49-F238E27FC236}">
                <a16:creationId xmlns:a16="http://schemas.microsoft.com/office/drawing/2014/main" id="{823EC3D1-B5C3-BE25-51C1-182397731E26}"/>
              </a:ext>
            </a:extLst>
          </p:cNvPr>
          <p:cNvSpPr>
            <a:spLocks noGrp="1"/>
          </p:cNvSpPr>
          <p:nvPr>
            <p:ph type="title"/>
          </p:nvPr>
        </p:nvSpPr>
        <p:spPr/>
        <p:txBody>
          <a:bodyPr>
            <a:normAutofit/>
          </a:bodyPr>
          <a:lstStyle/>
          <a:p>
            <a:r>
              <a:rPr lang="en-US" dirty="0"/>
              <a:t>Format and Ground-Rules</a:t>
            </a:r>
          </a:p>
        </p:txBody>
      </p:sp>
    </p:spTree>
    <p:extLst>
      <p:ext uri="{BB962C8B-B14F-4D97-AF65-F5344CB8AC3E}">
        <p14:creationId xmlns:p14="http://schemas.microsoft.com/office/powerpoint/2010/main" val="89525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B9397-A9B9-E4C2-F82F-EEC70BB2609C}"/>
              </a:ext>
            </a:extLst>
          </p:cNvPr>
          <p:cNvSpPr>
            <a:spLocks noGrp="1"/>
          </p:cNvSpPr>
          <p:nvPr>
            <p:ph type="sldNum" idx="10"/>
          </p:nvPr>
        </p:nvSpPr>
        <p:spPr/>
        <p:txBody>
          <a:bodyPr/>
          <a:lstStyle/>
          <a:p>
            <a:fld id="{00000000-1234-1234-1234-123412341234}" type="slidenum">
              <a:rPr lang="en" smtClean="0"/>
              <a:pPr/>
              <a:t>30</a:t>
            </a:fld>
            <a:endParaRPr lang="en" dirty="0"/>
          </a:p>
        </p:txBody>
      </p:sp>
      <p:sp>
        <p:nvSpPr>
          <p:cNvPr id="3" name="Text Placeholder 2">
            <a:extLst>
              <a:ext uri="{FF2B5EF4-FFF2-40B4-BE49-F238E27FC236}">
                <a16:creationId xmlns:a16="http://schemas.microsoft.com/office/drawing/2014/main" id="{07A1E5E1-B971-8A06-A841-544493E04967}"/>
              </a:ext>
            </a:extLst>
          </p:cNvPr>
          <p:cNvSpPr>
            <a:spLocks noGrp="1"/>
          </p:cNvSpPr>
          <p:nvPr>
            <p:ph type="body" sz="quarter" idx="12"/>
          </p:nvPr>
        </p:nvSpPr>
        <p:spPr/>
        <p:txBody>
          <a:bodyPr>
            <a:normAutofit fontScale="92500" lnSpcReduction="20000"/>
          </a:bodyPr>
          <a:lstStyle/>
          <a:p>
            <a:r>
              <a:rPr lang="en-US" i="1" dirty="0"/>
              <a:t>J.Z. v. Catalina Foothills Sch. Dist., 83 IDELR 62 (D. Ariz. 2023). </a:t>
            </a:r>
          </a:p>
          <a:p>
            <a:pPr lvl="1"/>
            <a:r>
              <a:rPr lang="en-US" dirty="0"/>
              <a:t>ALJ’s decision that the school district did not violate IDEA when refusing to conduct an evaluation of a student with ADHD and a 504 Plan is partially reversed. While IDEA does not require a district to conduct an evaluation upon parent request, the district should have been evaluated here not merely because the parent asked, but because their request, communication with district staff, and documentation of hospitalizations for depression and suicidal ideation put the district on notice that the student had been diagnosed for new suspected disabilities beyond ADHD. </a:t>
            </a:r>
          </a:p>
        </p:txBody>
      </p:sp>
      <p:sp>
        <p:nvSpPr>
          <p:cNvPr id="4" name="Title 3">
            <a:extLst>
              <a:ext uri="{FF2B5EF4-FFF2-40B4-BE49-F238E27FC236}">
                <a16:creationId xmlns:a16="http://schemas.microsoft.com/office/drawing/2014/main" id="{9A7C63C7-8308-80C8-0EC8-2626BFA15570}"/>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3537229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AFC565-E5B1-4F40-95EF-1B4A0E949EA8}"/>
              </a:ext>
            </a:extLst>
          </p:cNvPr>
          <p:cNvSpPr>
            <a:spLocks noGrp="1"/>
          </p:cNvSpPr>
          <p:nvPr>
            <p:ph type="sldNum" idx="10"/>
          </p:nvPr>
        </p:nvSpPr>
        <p:spPr/>
        <p:txBody>
          <a:bodyPr/>
          <a:lstStyle/>
          <a:p>
            <a:fld id="{00000000-1234-1234-1234-123412341234}" type="slidenum">
              <a:rPr lang="en" smtClean="0"/>
              <a:pPr/>
              <a:t>31</a:t>
            </a:fld>
            <a:endParaRPr lang="en" dirty="0"/>
          </a:p>
        </p:txBody>
      </p:sp>
      <p:sp>
        <p:nvSpPr>
          <p:cNvPr id="3" name="Text Placeholder 2">
            <a:extLst>
              <a:ext uri="{FF2B5EF4-FFF2-40B4-BE49-F238E27FC236}">
                <a16:creationId xmlns:a16="http://schemas.microsoft.com/office/drawing/2014/main" id="{BD9FC286-298C-5430-011E-3F05A5A9F181}"/>
              </a:ext>
            </a:extLst>
          </p:cNvPr>
          <p:cNvSpPr>
            <a:spLocks noGrp="1"/>
          </p:cNvSpPr>
          <p:nvPr>
            <p:ph type="body" sz="quarter" idx="12"/>
          </p:nvPr>
        </p:nvSpPr>
        <p:spPr/>
        <p:txBody>
          <a:bodyPr/>
          <a:lstStyle/>
          <a:p>
            <a:r>
              <a:rPr lang="en-US" i="1" dirty="0" err="1"/>
              <a:t>Ja.B</a:t>
            </a:r>
            <a:r>
              <a:rPr lang="en-US" i="1" dirty="0"/>
              <a:t>. v. Wilson Cnty. Bd. of Educ., 61 F.4</a:t>
            </a:r>
            <a:r>
              <a:rPr lang="en-US" i="1" baseline="30000" dirty="0"/>
              <a:t>th</a:t>
            </a:r>
            <a:r>
              <a:rPr lang="en-US" i="1" dirty="0"/>
              <a:t> 494 (6</a:t>
            </a:r>
            <a:r>
              <a:rPr lang="en-US" i="1" baseline="30000" dirty="0"/>
              <a:t>th</a:t>
            </a:r>
            <a:r>
              <a:rPr lang="en-US" i="1" dirty="0"/>
              <a:t> Cir. 2023)</a:t>
            </a:r>
          </a:p>
          <a:p>
            <a:pPr lvl="1"/>
            <a:r>
              <a:rPr lang="en-US" dirty="0"/>
              <a:t>District court’s ruling in favor of school district on the parent’s child find claim is affirmed. On the record in this case, the court cannot say that district officials “overlooked clear signs of disability and were negligent in failing to order testing, or had no rational justification for not deciding to evaluation.” </a:t>
            </a:r>
          </a:p>
          <a:p>
            <a:pPr marL="411480" lvl="1" indent="0">
              <a:buNone/>
            </a:pPr>
            <a:r>
              <a:rPr lang="en-US" dirty="0"/>
              <a:t>(cont’d)</a:t>
            </a:r>
          </a:p>
        </p:txBody>
      </p:sp>
      <p:sp>
        <p:nvSpPr>
          <p:cNvPr id="4" name="Title 3">
            <a:extLst>
              <a:ext uri="{FF2B5EF4-FFF2-40B4-BE49-F238E27FC236}">
                <a16:creationId xmlns:a16="http://schemas.microsoft.com/office/drawing/2014/main" id="{D1CB2556-950D-F7F4-2A4D-A2C89629A653}"/>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1879620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C585B-946F-29B7-84B9-684501475830}"/>
              </a:ext>
            </a:extLst>
          </p:cNvPr>
          <p:cNvSpPr>
            <a:spLocks noGrp="1"/>
          </p:cNvSpPr>
          <p:nvPr>
            <p:ph type="sldNum" idx="10"/>
          </p:nvPr>
        </p:nvSpPr>
        <p:spPr/>
        <p:txBody>
          <a:bodyPr/>
          <a:lstStyle/>
          <a:p>
            <a:fld id="{00000000-1234-1234-1234-123412341234}" type="slidenum">
              <a:rPr lang="en" smtClean="0"/>
              <a:pPr/>
              <a:t>32</a:t>
            </a:fld>
            <a:endParaRPr lang="en" dirty="0"/>
          </a:p>
        </p:txBody>
      </p:sp>
      <p:sp>
        <p:nvSpPr>
          <p:cNvPr id="3" name="Text Placeholder 2">
            <a:extLst>
              <a:ext uri="{FF2B5EF4-FFF2-40B4-BE49-F238E27FC236}">
                <a16:creationId xmlns:a16="http://schemas.microsoft.com/office/drawing/2014/main" id="{5F89E947-9BC7-8693-5287-F37BD7790A7A}"/>
              </a:ext>
            </a:extLst>
          </p:cNvPr>
          <p:cNvSpPr>
            <a:spLocks noGrp="1"/>
          </p:cNvSpPr>
          <p:nvPr>
            <p:ph type="body" sz="quarter" idx="12"/>
          </p:nvPr>
        </p:nvSpPr>
        <p:spPr/>
        <p:txBody>
          <a:bodyPr>
            <a:normAutofit lnSpcReduction="10000"/>
          </a:bodyPr>
          <a:lstStyle/>
          <a:p>
            <a:r>
              <a:rPr lang="en-US" i="1" dirty="0" err="1"/>
              <a:t>Ja.B</a:t>
            </a:r>
            <a:r>
              <a:rPr lang="en-US" i="1" dirty="0"/>
              <a:t>. v. Wilson Cnty, Bd. of Educ.</a:t>
            </a:r>
          </a:p>
          <a:p>
            <a:pPr lvl="1"/>
            <a:r>
              <a:rPr lang="en-US" dirty="0"/>
              <a:t>8th grade transfer student displayed noncompliant disrespectful and disruptive behaviors beginning two weeks after his transfer from Illinois to Tennessee.</a:t>
            </a:r>
          </a:p>
          <a:p>
            <a:pPr lvl="1"/>
            <a:r>
              <a:rPr lang="en-US" dirty="0"/>
              <a:t>Student did not receive special education at prior school district.</a:t>
            </a:r>
          </a:p>
          <a:p>
            <a:pPr lvl="1"/>
            <a:r>
              <a:rPr lang="en-US" dirty="0"/>
              <a:t>The court found that this did not require the new district to immediately evaluate him for IDEA services and indicated that tying to use interventions as part of a multi-tiered system of supports was not unreasonable to address the student’s behavioral problems. </a:t>
            </a:r>
          </a:p>
        </p:txBody>
      </p:sp>
      <p:sp>
        <p:nvSpPr>
          <p:cNvPr id="4" name="Title 3">
            <a:extLst>
              <a:ext uri="{FF2B5EF4-FFF2-40B4-BE49-F238E27FC236}">
                <a16:creationId xmlns:a16="http://schemas.microsoft.com/office/drawing/2014/main" id="{B138E651-0ADB-F891-563C-090DD58D09BE}"/>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1509085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3DCD13-D1E3-506C-31B2-3C3ABDDBE7F7}"/>
              </a:ext>
            </a:extLst>
          </p:cNvPr>
          <p:cNvSpPr>
            <a:spLocks noGrp="1"/>
          </p:cNvSpPr>
          <p:nvPr>
            <p:ph type="sldNum" idx="10"/>
          </p:nvPr>
        </p:nvSpPr>
        <p:spPr/>
        <p:txBody>
          <a:bodyPr/>
          <a:lstStyle/>
          <a:p>
            <a:fld id="{00000000-1234-1234-1234-123412341234}" type="slidenum">
              <a:rPr lang="en" smtClean="0"/>
              <a:pPr/>
              <a:t>33</a:t>
            </a:fld>
            <a:endParaRPr lang="en" dirty="0"/>
          </a:p>
        </p:txBody>
      </p:sp>
      <p:sp>
        <p:nvSpPr>
          <p:cNvPr id="3" name="Text Placeholder 2">
            <a:extLst>
              <a:ext uri="{FF2B5EF4-FFF2-40B4-BE49-F238E27FC236}">
                <a16:creationId xmlns:a16="http://schemas.microsoft.com/office/drawing/2014/main" id="{ED09B176-640C-B465-C67D-F2F6B83256C2}"/>
              </a:ext>
            </a:extLst>
          </p:cNvPr>
          <p:cNvSpPr>
            <a:spLocks noGrp="1"/>
          </p:cNvSpPr>
          <p:nvPr>
            <p:ph type="body" sz="quarter" idx="12"/>
          </p:nvPr>
        </p:nvSpPr>
        <p:spPr/>
        <p:txBody>
          <a:bodyPr>
            <a:normAutofit lnSpcReduction="10000"/>
          </a:bodyPr>
          <a:lstStyle/>
          <a:p>
            <a:r>
              <a:rPr lang="en-US" i="1" dirty="0" err="1"/>
              <a:t>Ja.B</a:t>
            </a:r>
            <a:r>
              <a:rPr lang="en-US" i="1" dirty="0"/>
              <a:t>. v. Wilson Cnty. Bd. of Educ. (6</a:t>
            </a:r>
            <a:r>
              <a:rPr lang="en-US" i="1" baseline="30000" dirty="0"/>
              <a:t>th</a:t>
            </a:r>
            <a:r>
              <a:rPr lang="en-US" i="1" dirty="0"/>
              <a:t> Cir.) (Cont’d)</a:t>
            </a:r>
          </a:p>
          <a:p>
            <a:pPr lvl="1"/>
            <a:r>
              <a:rPr lang="en-US" dirty="0"/>
              <a:t>“To be sure, this is not a license for school districts to delay identification or evaluation of students, or otherwise drag their feet with respect to their IDEA obligations when presented with clear signs that a student—even one who is enrolled for only a short time—may have a disability. Rather, we conclude only that on these facts, especially given [the student’s] general education background and recent move, the school district did not violate its statutory child-find responsibility.” </a:t>
            </a:r>
          </a:p>
        </p:txBody>
      </p:sp>
      <p:sp>
        <p:nvSpPr>
          <p:cNvPr id="4" name="Title 3">
            <a:extLst>
              <a:ext uri="{FF2B5EF4-FFF2-40B4-BE49-F238E27FC236}">
                <a16:creationId xmlns:a16="http://schemas.microsoft.com/office/drawing/2014/main" id="{FBF66511-3CF0-F6E4-0094-E9E84B4BF66B}"/>
              </a:ext>
            </a:extLst>
          </p:cNvPr>
          <p:cNvSpPr>
            <a:spLocks noGrp="1"/>
          </p:cNvSpPr>
          <p:nvPr>
            <p:ph type="title"/>
          </p:nvPr>
        </p:nvSpPr>
        <p:spPr/>
        <p:txBody>
          <a:bodyPr/>
          <a:lstStyle/>
          <a:p>
            <a:r>
              <a:rPr lang="en-US" dirty="0"/>
              <a:t>Case Law	</a:t>
            </a:r>
          </a:p>
        </p:txBody>
      </p:sp>
    </p:spTree>
    <p:extLst>
      <p:ext uri="{BB962C8B-B14F-4D97-AF65-F5344CB8AC3E}">
        <p14:creationId xmlns:p14="http://schemas.microsoft.com/office/powerpoint/2010/main" val="1792813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8F0ED9-9F7C-D0B6-2F3F-A839193166E1}"/>
              </a:ext>
            </a:extLst>
          </p:cNvPr>
          <p:cNvSpPr>
            <a:spLocks noGrp="1"/>
          </p:cNvSpPr>
          <p:nvPr>
            <p:ph type="sldNum" idx="10"/>
          </p:nvPr>
        </p:nvSpPr>
        <p:spPr/>
        <p:txBody>
          <a:bodyPr/>
          <a:lstStyle/>
          <a:p>
            <a:fld id="{00000000-1234-1234-1234-123412341234}" type="slidenum">
              <a:rPr lang="en" smtClean="0"/>
              <a:pPr/>
              <a:t>34</a:t>
            </a:fld>
            <a:endParaRPr lang="en" dirty="0"/>
          </a:p>
        </p:txBody>
      </p:sp>
      <p:sp>
        <p:nvSpPr>
          <p:cNvPr id="3" name="Text Placeholder 2">
            <a:extLst>
              <a:ext uri="{FF2B5EF4-FFF2-40B4-BE49-F238E27FC236}">
                <a16:creationId xmlns:a16="http://schemas.microsoft.com/office/drawing/2014/main" id="{93CFEAB2-B6DC-FCEF-C5A8-F8FD00D56EE7}"/>
              </a:ext>
            </a:extLst>
          </p:cNvPr>
          <p:cNvSpPr>
            <a:spLocks noGrp="1"/>
          </p:cNvSpPr>
          <p:nvPr>
            <p:ph type="body" sz="quarter" idx="12"/>
          </p:nvPr>
        </p:nvSpPr>
        <p:spPr/>
        <p:txBody>
          <a:bodyPr>
            <a:normAutofit fontScale="92500"/>
          </a:bodyPr>
          <a:lstStyle/>
          <a:p>
            <a:r>
              <a:rPr lang="en-US" i="1" dirty="0"/>
              <a:t>Compton </a:t>
            </a:r>
            <a:r>
              <a:rPr lang="en-US" i="1" dirty="0" err="1"/>
              <a:t>Unif</a:t>
            </a:r>
            <a:r>
              <a:rPr lang="en-US" i="1" dirty="0"/>
              <a:t>. Sch. Dist. V. Addison</a:t>
            </a:r>
            <a:r>
              <a:rPr lang="en-US" dirty="0"/>
              <a:t>, 598 F.3d 1181 (9</a:t>
            </a:r>
            <a:r>
              <a:rPr lang="en-US" baseline="30000" dirty="0"/>
              <a:t>th</a:t>
            </a:r>
            <a:r>
              <a:rPr lang="en-US" dirty="0"/>
              <a:t> Cir. 2010)</a:t>
            </a:r>
          </a:p>
          <a:p>
            <a:pPr lvl="1"/>
            <a:r>
              <a:rPr lang="en-US" dirty="0"/>
              <a:t>Failing 10</a:t>
            </a:r>
            <a:r>
              <a:rPr lang="en-US" baseline="30000" dirty="0"/>
              <a:t>th</a:t>
            </a:r>
            <a:r>
              <a:rPr lang="en-US" dirty="0"/>
              <a:t> grade student was referred to a mental heath counselor who ultimately recommended and evaluation.</a:t>
            </a:r>
          </a:p>
          <a:p>
            <a:pPr lvl="1"/>
            <a:r>
              <a:rPr lang="en-US" dirty="0"/>
              <a:t>Student’s teachers indicated that her work was “gibberish and incomprehensible” that she played with dolls in class, and urinated on herself. </a:t>
            </a:r>
          </a:p>
          <a:p>
            <a:pPr lvl="1"/>
            <a:r>
              <a:rPr lang="en-US" dirty="0"/>
              <a:t>School indicated that they did not refer to special education because the parent didn’t request an evaluation. </a:t>
            </a:r>
          </a:p>
          <a:p>
            <a:pPr lvl="1"/>
            <a:endParaRPr lang="en-US" i="1" dirty="0"/>
          </a:p>
        </p:txBody>
      </p:sp>
      <p:sp>
        <p:nvSpPr>
          <p:cNvPr id="4" name="Title 3">
            <a:extLst>
              <a:ext uri="{FF2B5EF4-FFF2-40B4-BE49-F238E27FC236}">
                <a16:creationId xmlns:a16="http://schemas.microsoft.com/office/drawing/2014/main" id="{D8688780-0847-D9D3-31F6-5350187DA3CB}"/>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2802844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F013D-57C4-9034-94ED-AEE3125C1173}"/>
              </a:ext>
            </a:extLst>
          </p:cNvPr>
          <p:cNvSpPr>
            <a:spLocks noGrp="1"/>
          </p:cNvSpPr>
          <p:nvPr>
            <p:ph type="sldNum" idx="10"/>
          </p:nvPr>
        </p:nvSpPr>
        <p:spPr/>
        <p:txBody>
          <a:bodyPr/>
          <a:lstStyle/>
          <a:p>
            <a:fld id="{00000000-1234-1234-1234-123412341234}" type="slidenum">
              <a:rPr lang="en" smtClean="0"/>
              <a:pPr/>
              <a:t>35</a:t>
            </a:fld>
            <a:endParaRPr lang="en" dirty="0"/>
          </a:p>
        </p:txBody>
      </p:sp>
      <p:sp>
        <p:nvSpPr>
          <p:cNvPr id="3" name="Text Placeholder 2">
            <a:extLst>
              <a:ext uri="{FF2B5EF4-FFF2-40B4-BE49-F238E27FC236}">
                <a16:creationId xmlns:a16="http://schemas.microsoft.com/office/drawing/2014/main" id="{46B823A0-DDBA-34CB-F9F8-61EE2A2A9BF1}"/>
              </a:ext>
            </a:extLst>
          </p:cNvPr>
          <p:cNvSpPr>
            <a:spLocks noGrp="1"/>
          </p:cNvSpPr>
          <p:nvPr>
            <p:ph type="body" sz="quarter" idx="12"/>
          </p:nvPr>
        </p:nvSpPr>
        <p:spPr/>
        <p:txBody>
          <a:bodyPr/>
          <a:lstStyle/>
          <a:p>
            <a:r>
              <a:rPr lang="en-US" dirty="0"/>
              <a:t>Compton </a:t>
            </a:r>
            <a:r>
              <a:rPr lang="en-US" dirty="0" err="1"/>
              <a:t>Unif</a:t>
            </a:r>
            <a:r>
              <a:rPr lang="en-US" dirty="0"/>
              <a:t>. Sch. Dist. V. Addison (9</a:t>
            </a:r>
            <a:r>
              <a:rPr lang="en-US" baseline="30000" dirty="0"/>
              <a:t>th</a:t>
            </a:r>
            <a:r>
              <a:rPr lang="en-US" dirty="0"/>
              <a:t> Cir. 2010)</a:t>
            </a:r>
          </a:p>
          <a:p>
            <a:pPr lvl="1"/>
            <a:r>
              <a:rPr lang="en-US" dirty="0"/>
              <a:t>School argued that its decision to do nothing was not an “affirmative refusal to act.” </a:t>
            </a:r>
          </a:p>
          <a:p>
            <a:pPr lvl="1"/>
            <a:r>
              <a:rPr lang="en-US" dirty="0"/>
              <a:t>The Court rejected this argument and ruled in favor of the parents. </a:t>
            </a:r>
          </a:p>
        </p:txBody>
      </p:sp>
      <p:sp>
        <p:nvSpPr>
          <p:cNvPr id="4" name="Title 3">
            <a:extLst>
              <a:ext uri="{FF2B5EF4-FFF2-40B4-BE49-F238E27FC236}">
                <a16:creationId xmlns:a16="http://schemas.microsoft.com/office/drawing/2014/main" id="{68A6E844-3922-BB56-FDCF-BACD90261E68}"/>
              </a:ext>
            </a:extLst>
          </p:cNvPr>
          <p:cNvSpPr>
            <a:spLocks noGrp="1"/>
          </p:cNvSpPr>
          <p:nvPr>
            <p:ph type="title"/>
          </p:nvPr>
        </p:nvSpPr>
        <p:spPr/>
        <p:txBody>
          <a:bodyPr/>
          <a:lstStyle/>
          <a:p>
            <a:r>
              <a:rPr lang="en-US" dirty="0"/>
              <a:t>Case Law</a:t>
            </a:r>
          </a:p>
        </p:txBody>
      </p:sp>
    </p:spTree>
    <p:extLst>
      <p:ext uri="{BB962C8B-B14F-4D97-AF65-F5344CB8AC3E}">
        <p14:creationId xmlns:p14="http://schemas.microsoft.com/office/powerpoint/2010/main" val="3433731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D857E-775B-3B45-B02F-26161A3B67B5}"/>
              </a:ext>
            </a:extLst>
          </p:cNvPr>
          <p:cNvSpPr>
            <a:spLocks noGrp="1"/>
          </p:cNvSpPr>
          <p:nvPr>
            <p:ph type="sldNum" idx="10"/>
          </p:nvPr>
        </p:nvSpPr>
        <p:spPr/>
        <p:txBody>
          <a:bodyPr/>
          <a:lstStyle/>
          <a:p>
            <a:fld id="{00000000-1234-1234-1234-123412341234}" type="slidenum">
              <a:rPr lang="en" smtClean="0"/>
              <a:pPr/>
              <a:t>36</a:t>
            </a:fld>
            <a:endParaRPr lang="en" dirty="0"/>
          </a:p>
        </p:txBody>
      </p:sp>
      <p:sp>
        <p:nvSpPr>
          <p:cNvPr id="3" name="Text Placeholder 2">
            <a:extLst>
              <a:ext uri="{FF2B5EF4-FFF2-40B4-BE49-F238E27FC236}">
                <a16:creationId xmlns:a16="http://schemas.microsoft.com/office/drawing/2014/main" id="{6BCB9DEC-E777-225E-D47D-1D4894F6DC52}"/>
              </a:ext>
            </a:extLst>
          </p:cNvPr>
          <p:cNvSpPr>
            <a:spLocks noGrp="1"/>
          </p:cNvSpPr>
          <p:nvPr>
            <p:ph type="body" sz="quarter" idx="12"/>
          </p:nvPr>
        </p:nvSpPr>
        <p:spPr/>
        <p:txBody>
          <a:bodyPr>
            <a:normAutofit fontScale="92500"/>
          </a:bodyPr>
          <a:lstStyle/>
          <a:p>
            <a:r>
              <a:rPr lang="en-US" dirty="0"/>
              <a:t>Academic concerns:</a:t>
            </a:r>
          </a:p>
          <a:p>
            <a:pPr lvl="1"/>
            <a:r>
              <a:rPr lang="en-US" dirty="0"/>
              <a:t>Failing or noticeably declining grades (without explanation)</a:t>
            </a:r>
          </a:p>
          <a:p>
            <a:pPr lvl="1"/>
            <a:r>
              <a:rPr lang="en-US" dirty="0"/>
              <a:t>Retention</a:t>
            </a:r>
          </a:p>
          <a:p>
            <a:pPr lvl="1"/>
            <a:r>
              <a:rPr lang="en-US" dirty="0"/>
              <a:t>Poor or noticeably declining progress on standardized assessments</a:t>
            </a:r>
          </a:p>
          <a:p>
            <a:pPr lvl="1"/>
            <a:r>
              <a:rPr lang="en-US" dirty="0"/>
              <a:t>Student negatively “stands out” academically from same age peers</a:t>
            </a:r>
          </a:p>
          <a:p>
            <a:pPr lvl="1"/>
            <a:r>
              <a:rPr lang="en-US" dirty="0"/>
              <a:t>Student has been in the RTI process and progress monitoring data indicate little academic progress</a:t>
            </a:r>
          </a:p>
        </p:txBody>
      </p:sp>
      <p:sp>
        <p:nvSpPr>
          <p:cNvPr id="4" name="Title 3">
            <a:extLst>
              <a:ext uri="{FF2B5EF4-FFF2-40B4-BE49-F238E27FC236}">
                <a16:creationId xmlns:a16="http://schemas.microsoft.com/office/drawing/2014/main" id="{17F70570-3DFB-9B16-2676-DBA0DCBEE678}"/>
              </a:ext>
            </a:extLst>
          </p:cNvPr>
          <p:cNvSpPr>
            <a:spLocks noGrp="1"/>
          </p:cNvSpPr>
          <p:nvPr>
            <p:ph type="title"/>
          </p:nvPr>
        </p:nvSpPr>
        <p:spPr/>
        <p:txBody>
          <a:bodyPr/>
          <a:lstStyle/>
          <a:p>
            <a:r>
              <a:rPr lang="en-US" dirty="0"/>
              <a:t>Potential Child Find “Triggers”</a:t>
            </a:r>
          </a:p>
        </p:txBody>
      </p:sp>
    </p:spTree>
    <p:extLst>
      <p:ext uri="{BB962C8B-B14F-4D97-AF65-F5344CB8AC3E}">
        <p14:creationId xmlns:p14="http://schemas.microsoft.com/office/powerpoint/2010/main" val="47341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C33E0-1835-7780-4A72-90C4EB7C0991}"/>
              </a:ext>
            </a:extLst>
          </p:cNvPr>
          <p:cNvSpPr>
            <a:spLocks noGrp="1"/>
          </p:cNvSpPr>
          <p:nvPr>
            <p:ph type="sldNum" idx="10"/>
          </p:nvPr>
        </p:nvSpPr>
        <p:spPr/>
        <p:txBody>
          <a:bodyPr/>
          <a:lstStyle/>
          <a:p>
            <a:fld id="{00000000-1234-1234-1234-123412341234}" type="slidenum">
              <a:rPr lang="en" smtClean="0"/>
              <a:pPr/>
              <a:t>37</a:t>
            </a:fld>
            <a:endParaRPr lang="en" dirty="0"/>
          </a:p>
        </p:txBody>
      </p:sp>
      <p:sp>
        <p:nvSpPr>
          <p:cNvPr id="3" name="Text Placeholder 2">
            <a:extLst>
              <a:ext uri="{FF2B5EF4-FFF2-40B4-BE49-F238E27FC236}">
                <a16:creationId xmlns:a16="http://schemas.microsoft.com/office/drawing/2014/main" id="{0621DDE7-08F3-CDA9-BA9B-DED42A29D632}"/>
              </a:ext>
            </a:extLst>
          </p:cNvPr>
          <p:cNvSpPr>
            <a:spLocks noGrp="1"/>
          </p:cNvSpPr>
          <p:nvPr>
            <p:ph type="body" sz="quarter" idx="12"/>
          </p:nvPr>
        </p:nvSpPr>
        <p:spPr/>
        <p:txBody>
          <a:bodyPr/>
          <a:lstStyle/>
          <a:p>
            <a:r>
              <a:rPr lang="en-US" dirty="0"/>
              <a:t>Behavioral/Social/Emotional Concerns:</a:t>
            </a:r>
          </a:p>
          <a:p>
            <a:pPr lvl="1"/>
            <a:r>
              <a:rPr lang="en-US" dirty="0"/>
              <a:t>Numerous or noticeably increasing disciplinary referrals beyond the expected range of behaviors for students</a:t>
            </a:r>
          </a:p>
          <a:p>
            <a:pPr lvl="1"/>
            <a:r>
              <a:rPr lang="en-US" dirty="0"/>
              <a:t>Signs of depression, withdrawal, inattention/distraction, organizational issues, anxiety, mental illness or mental health issues, etc.</a:t>
            </a:r>
          </a:p>
          <a:p>
            <a:pPr lvl="1"/>
            <a:r>
              <a:rPr lang="en-US" dirty="0"/>
              <a:t>Truancy problems, increased/chronic absences, skipping class</a:t>
            </a:r>
          </a:p>
        </p:txBody>
      </p:sp>
      <p:sp>
        <p:nvSpPr>
          <p:cNvPr id="4" name="Title 3">
            <a:extLst>
              <a:ext uri="{FF2B5EF4-FFF2-40B4-BE49-F238E27FC236}">
                <a16:creationId xmlns:a16="http://schemas.microsoft.com/office/drawing/2014/main" id="{8DAADCF1-F602-9784-4C10-56280C7F308B}"/>
              </a:ext>
            </a:extLst>
          </p:cNvPr>
          <p:cNvSpPr>
            <a:spLocks noGrp="1"/>
          </p:cNvSpPr>
          <p:nvPr>
            <p:ph type="title"/>
          </p:nvPr>
        </p:nvSpPr>
        <p:spPr/>
        <p:txBody>
          <a:bodyPr/>
          <a:lstStyle/>
          <a:p>
            <a:r>
              <a:rPr lang="en-US" dirty="0"/>
              <a:t>Potential Child Find “Triggers”</a:t>
            </a:r>
          </a:p>
        </p:txBody>
      </p:sp>
    </p:spTree>
    <p:extLst>
      <p:ext uri="{BB962C8B-B14F-4D97-AF65-F5344CB8AC3E}">
        <p14:creationId xmlns:p14="http://schemas.microsoft.com/office/powerpoint/2010/main" val="1896241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E1A0B-6C5D-4D92-DF12-5EE8B776D708}"/>
              </a:ext>
            </a:extLst>
          </p:cNvPr>
          <p:cNvSpPr>
            <a:spLocks noGrp="1"/>
          </p:cNvSpPr>
          <p:nvPr>
            <p:ph type="sldNum" idx="10"/>
          </p:nvPr>
        </p:nvSpPr>
        <p:spPr/>
        <p:txBody>
          <a:bodyPr/>
          <a:lstStyle/>
          <a:p>
            <a:fld id="{00000000-1234-1234-1234-123412341234}" type="slidenum">
              <a:rPr lang="en" smtClean="0"/>
              <a:pPr/>
              <a:t>38</a:t>
            </a:fld>
            <a:endParaRPr lang="en" dirty="0"/>
          </a:p>
        </p:txBody>
      </p:sp>
      <p:sp>
        <p:nvSpPr>
          <p:cNvPr id="3" name="Text Placeholder 2">
            <a:extLst>
              <a:ext uri="{FF2B5EF4-FFF2-40B4-BE49-F238E27FC236}">
                <a16:creationId xmlns:a16="http://schemas.microsoft.com/office/drawing/2014/main" id="{1F802EA4-B7CE-FD50-62E9-CCE3D16DF8E5}"/>
              </a:ext>
            </a:extLst>
          </p:cNvPr>
          <p:cNvSpPr>
            <a:spLocks noGrp="1"/>
          </p:cNvSpPr>
          <p:nvPr>
            <p:ph type="body" sz="quarter" idx="12"/>
          </p:nvPr>
        </p:nvSpPr>
        <p:spPr/>
        <p:txBody>
          <a:bodyPr>
            <a:normAutofit fontScale="85000" lnSpcReduction="10000"/>
          </a:bodyPr>
          <a:lstStyle/>
          <a:p>
            <a:r>
              <a:rPr lang="en-US" dirty="0"/>
              <a:t>Medical/Health Information</a:t>
            </a:r>
          </a:p>
          <a:p>
            <a:pPr lvl="1"/>
            <a:r>
              <a:rPr lang="en-US" dirty="0"/>
              <a:t>Information* that student has been hospitalized or received medical treatment (mental health reasons, chronic health issues)</a:t>
            </a:r>
          </a:p>
          <a:p>
            <a:pPr lvl="1"/>
            <a:r>
              <a:rPr lang="en-US" dirty="0"/>
              <a:t>Information* student received a mental health disorder</a:t>
            </a:r>
          </a:p>
          <a:p>
            <a:pPr lvl="1"/>
            <a:r>
              <a:rPr lang="en-US" dirty="0"/>
              <a:t>Information student is taking medicine</a:t>
            </a:r>
          </a:p>
          <a:p>
            <a:pPr lvl="1"/>
            <a:r>
              <a:rPr lang="en-US" dirty="0"/>
              <a:t>Information student is seeing an outside counselor, therapist, physician, etc.</a:t>
            </a:r>
          </a:p>
          <a:p>
            <a:pPr lvl="1"/>
            <a:r>
              <a:rPr lang="en-US" dirty="0"/>
              <a:t>Information student has been exposed to a traumatic life event (homelessness, loss of family member, neglect/abuse)</a:t>
            </a:r>
          </a:p>
          <a:p>
            <a:pPr lvl="1"/>
            <a:r>
              <a:rPr lang="en-US" dirty="0"/>
              <a:t>Information that student has suffered a traumatic brain or head injury/concussion</a:t>
            </a:r>
          </a:p>
        </p:txBody>
      </p:sp>
      <p:sp>
        <p:nvSpPr>
          <p:cNvPr id="4" name="Title 3">
            <a:extLst>
              <a:ext uri="{FF2B5EF4-FFF2-40B4-BE49-F238E27FC236}">
                <a16:creationId xmlns:a16="http://schemas.microsoft.com/office/drawing/2014/main" id="{ADB68756-EB9B-9009-ECB9-09A1A05663D7}"/>
              </a:ext>
            </a:extLst>
          </p:cNvPr>
          <p:cNvSpPr>
            <a:spLocks noGrp="1"/>
          </p:cNvSpPr>
          <p:nvPr>
            <p:ph type="title"/>
          </p:nvPr>
        </p:nvSpPr>
        <p:spPr/>
        <p:txBody>
          <a:bodyPr/>
          <a:lstStyle/>
          <a:p>
            <a:r>
              <a:rPr lang="en-US" dirty="0"/>
              <a:t>Potential Child Find “Triggers”</a:t>
            </a:r>
          </a:p>
        </p:txBody>
      </p:sp>
    </p:spTree>
    <p:extLst>
      <p:ext uri="{BB962C8B-B14F-4D97-AF65-F5344CB8AC3E}">
        <p14:creationId xmlns:p14="http://schemas.microsoft.com/office/powerpoint/2010/main" val="3814384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A6F4E-0872-893B-246D-E62692B7D022}"/>
              </a:ext>
            </a:extLst>
          </p:cNvPr>
          <p:cNvSpPr>
            <a:spLocks noGrp="1"/>
          </p:cNvSpPr>
          <p:nvPr>
            <p:ph type="sldNum" idx="10"/>
          </p:nvPr>
        </p:nvSpPr>
        <p:spPr/>
        <p:txBody>
          <a:bodyPr/>
          <a:lstStyle/>
          <a:p>
            <a:fld id="{00000000-1234-1234-1234-123412341234}" type="slidenum">
              <a:rPr lang="en" smtClean="0"/>
              <a:pPr/>
              <a:t>39</a:t>
            </a:fld>
            <a:endParaRPr lang="en" dirty="0"/>
          </a:p>
        </p:txBody>
      </p:sp>
      <p:sp>
        <p:nvSpPr>
          <p:cNvPr id="3" name="Text Placeholder 2">
            <a:extLst>
              <a:ext uri="{FF2B5EF4-FFF2-40B4-BE49-F238E27FC236}">
                <a16:creationId xmlns:a16="http://schemas.microsoft.com/office/drawing/2014/main" id="{6D86BFCC-8BD5-55FB-95ED-6C931D1AEB5E}"/>
              </a:ext>
            </a:extLst>
          </p:cNvPr>
          <p:cNvSpPr>
            <a:spLocks noGrp="1"/>
          </p:cNvSpPr>
          <p:nvPr>
            <p:ph type="body" sz="quarter" idx="12"/>
          </p:nvPr>
        </p:nvSpPr>
        <p:spPr/>
        <p:txBody>
          <a:bodyPr>
            <a:normAutofit lnSpcReduction="10000"/>
          </a:bodyPr>
          <a:lstStyle/>
          <a:p>
            <a:r>
              <a:rPr lang="en-US" dirty="0"/>
              <a:t>Information from School Personnel</a:t>
            </a:r>
          </a:p>
          <a:p>
            <a:pPr lvl="1"/>
            <a:r>
              <a:rPr lang="en-US" dirty="0"/>
              <a:t>Teacher or other service provider suggests a need for an evaluation or suggests mental health or other counseling, or other services, etc.</a:t>
            </a:r>
          </a:p>
          <a:p>
            <a:endParaRPr lang="en-US" dirty="0"/>
          </a:p>
          <a:p>
            <a:r>
              <a:rPr lang="en-US" dirty="0"/>
              <a:t>Parent Request</a:t>
            </a:r>
          </a:p>
          <a:p>
            <a:pPr lvl="1"/>
            <a:r>
              <a:rPr lang="en-US" dirty="0"/>
              <a:t>A parent request for an evaluation may be a direct request for an evaluation or services or a general expression of concern. There are no “magic words” for requesting an evaluation. </a:t>
            </a:r>
          </a:p>
        </p:txBody>
      </p:sp>
      <p:sp>
        <p:nvSpPr>
          <p:cNvPr id="4" name="Title 3">
            <a:extLst>
              <a:ext uri="{FF2B5EF4-FFF2-40B4-BE49-F238E27FC236}">
                <a16:creationId xmlns:a16="http://schemas.microsoft.com/office/drawing/2014/main" id="{3FA6E6DC-1B80-2F05-CA55-C2C80960A5E7}"/>
              </a:ext>
            </a:extLst>
          </p:cNvPr>
          <p:cNvSpPr>
            <a:spLocks noGrp="1"/>
          </p:cNvSpPr>
          <p:nvPr>
            <p:ph type="title"/>
          </p:nvPr>
        </p:nvSpPr>
        <p:spPr/>
        <p:txBody>
          <a:bodyPr/>
          <a:lstStyle/>
          <a:p>
            <a:r>
              <a:rPr lang="en-US" dirty="0"/>
              <a:t>Potential Child Find “Triggers”</a:t>
            </a:r>
          </a:p>
        </p:txBody>
      </p:sp>
    </p:spTree>
    <p:extLst>
      <p:ext uri="{BB962C8B-B14F-4D97-AF65-F5344CB8AC3E}">
        <p14:creationId xmlns:p14="http://schemas.microsoft.com/office/powerpoint/2010/main" val="1968898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8E38E1-E90C-FEF9-4F85-C62B0592EE1D}"/>
              </a:ext>
            </a:extLst>
          </p:cNvPr>
          <p:cNvSpPr>
            <a:spLocks noGrp="1"/>
          </p:cNvSpPr>
          <p:nvPr>
            <p:ph type="sldNum" idx="10"/>
          </p:nvPr>
        </p:nvSpPr>
        <p:spPr/>
        <p:txBody>
          <a:bodyPr/>
          <a:lstStyle/>
          <a:p>
            <a:fld id="{00000000-1234-1234-1234-123412341234}" type="slidenum">
              <a:rPr lang="en" smtClean="0"/>
              <a:pPr/>
              <a:t>4</a:t>
            </a:fld>
            <a:endParaRPr lang="en" dirty="0"/>
          </a:p>
        </p:txBody>
      </p:sp>
      <p:sp>
        <p:nvSpPr>
          <p:cNvPr id="4" name="Content Placeholder 3">
            <a:extLst>
              <a:ext uri="{FF2B5EF4-FFF2-40B4-BE49-F238E27FC236}">
                <a16:creationId xmlns:a16="http://schemas.microsoft.com/office/drawing/2014/main" id="{D32A090A-47B6-A977-38D9-AE324CCE070F}"/>
              </a:ext>
            </a:extLst>
          </p:cNvPr>
          <p:cNvSpPr>
            <a:spLocks noGrp="1"/>
          </p:cNvSpPr>
          <p:nvPr>
            <p:ph sz="quarter" idx="14"/>
          </p:nvPr>
        </p:nvSpPr>
        <p:spPr>
          <a:xfrm>
            <a:off x="457200" y="1111250"/>
            <a:ext cx="7947850" cy="3657600"/>
          </a:xfrm>
        </p:spPr>
        <p:txBody>
          <a:bodyPr/>
          <a:lstStyle/>
          <a:p>
            <a:r>
              <a:rPr lang="en-US" dirty="0"/>
              <a:t>Legal Background</a:t>
            </a:r>
          </a:p>
          <a:p>
            <a:r>
              <a:rPr lang="en-US" dirty="0"/>
              <a:t>Specific Learning Disability – Pre-2024</a:t>
            </a:r>
          </a:p>
          <a:p>
            <a:r>
              <a:rPr lang="en-US" dirty="0"/>
              <a:t>Specific Learning Disability – Post-2024</a:t>
            </a:r>
          </a:p>
          <a:p>
            <a:r>
              <a:rPr lang="en-US" dirty="0"/>
              <a:t>Child Find</a:t>
            </a:r>
          </a:p>
        </p:txBody>
      </p:sp>
      <p:sp>
        <p:nvSpPr>
          <p:cNvPr id="5" name="Title 4">
            <a:extLst>
              <a:ext uri="{FF2B5EF4-FFF2-40B4-BE49-F238E27FC236}">
                <a16:creationId xmlns:a16="http://schemas.microsoft.com/office/drawing/2014/main" id="{593AB386-B4EA-5C99-F27E-5A438C74CB2F}"/>
              </a:ext>
            </a:extLst>
          </p:cNvPr>
          <p:cNvSpPr>
            <a:spLocks noGrp="1"/>
          </p:cNvSpPr>
          <p:nvPr>
            <p:ph type="title"/>
          </p:nvPr>
        </p:nvSpPr>
        <p:spPr/>
        <p:txBody>
          <a:bodyPr/>
          <a:lstStyle/>
          <a:p>
            <a:r>
              <a:rPr lang="en-US" dirty="0"/>
              <a:t>Agenda	</a:t>
            </a:r>
          </a:p>
        </p:txBody>
      </p:sp>
    </p:spTree>
    <p:extLst>
      <p:ext uri="{BB962C8B-B14F-4D97-AF65-F5344CB8AC3E}">
        <p14:creationId xmlns:p14="http://schemas.microsoft.com/office/powerpoint/2010/main" val="1969919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62211-B111-EF58-6926-D98B12D87B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C266E2-E11F-589A-44FA-139B981494E9}"/>
              </a:ext>
            </a:extLst>
          </p:cNvPr>
          <p:cNvSpPr>
            <a:spLocks noGrp="1"/>
          </p:cNvSpPr>
          <p:nvPr>
            <p:ph type="sldNum" idx="10"/>
          </p:nvPr>
        </p:nvSpPr>
        <p:spPr/>
        <p:txBody>
          <a:bodyPr/>
          <a:lstStyle/>
          <a:p>
            <a:fld id="{00000000-1234-1234-1234-123412341234}" type="slidenum">
              <a:rPr lang="en" smtClean="0"/>
              <a:pPr/>
              <a:t>40</a:t>
            </a:fld>
            <a:endParaRPr lang="en" dirty="0"/>
          </a:p>
        </p:txBody>
      </p:sp>
      <p:sp>
        <p:nvSpPr>
          <p:cNvPr id="7" name="Text Placeholder 6">
            <a:extLst>
              <a:ext uri="{FF2B5EF4-FFF2-40B4-BE49-F238E27FC236}">
                <a16:creationId xmlns:a16="http://schemas.microsoft.com/office/drawing/2014/main" id="{0DBCEEAD-E4FD-145A-5767-728F33A222C6}"/>
              </a:ext>
            </a:extLst>
          </p:cNvPr>
          <p:cNvSpPr>
            <a:spLocks noGrp="1"/>
          </p:cNvSpPr>
          <p:nvPr>
            <p:ph type="body" sz="quarter" idx="12"/>
          </p:nvPr>
        </p:nvSpPr>
        <p:spPr/>
        <p:txBody>
          <a:bodyPr/>
          <a:lstStyle/>
          <a:p>
            <a:r>
              <a:rPr lang="en-US" dirty="0"/>
              <a:t>Specific Learning Disability Eligibility Requirements are now less stringent. </a:t>
            </a:r>
          </a:p>
          <a:p>
            <a:r>
              <a:rPr lang="en-US" dirty="0"/>
              <a:t>Child-Find is an affirmative duty that does not end until a student is no longer in school. </a:t>
            </a:r>
          </a:p>
          <a:p>
            <a:r>
              <a:rPr lang="en-US" dirty="0"/>
              <a:t>Be proactive in referring, notifying, and evaluating students on 504 plans who may now qualify for an IEP. </a:t>
            </a:r>
          </a:p>
        </p:txBody>
      </p:sp>
      <p:sp>
        <p:nvSpPr>
          <p:cNvPr id="6" name="Title 5">
            <a:extLst>
              <a:ext uri="{FF2B5EF4-FFF2-40B4-BE49-F238E27FC236}">
                <a16:creationId xmlns:a16="http://schemas.microsoft.com/office/drawing/2014/main" id="{76D314AD-D9EE-CAAE-C4D7-D3CD401ABB2A}"/>
              </a:ext>
            </a:extLst>
          </p:cNvPr>
          <p:cNvSpPr>
            <a:spLocks noGrp="1"/>
          </p:cNvSpPr>
          <p:nvPr>
            <p:ph type="title"/>
          </p:nvPr>
        </p:nvSpPr>
        <p:spPr/>
        <p:txBody>
          <a:bodyPr>
            <a:normAutofit/>
          </a:bodyPr>
          <a:lstStyle/>
          <a:p>
            <a:r>
              <a:rPr lang="en-US" dirty="0"/>
              <a:t>Key Take-Aways</a:t>
            </a:r>
          </a:p>
        </p:txBody>
      </p:sp>
    </p:spTree>
    <p:extLst>
      <p:ext uri="{BB962C8B-B14F-4D97-AF65-F5344CB8AC3E}">
        <p14:creationId xmlns:p14="http://schemas.microsoft.com/office/powerpoint/2010/main" val="2775755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09DD-A3CD-6515-938A-8309333EEB99}"/>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93F48531-266C-958A-1C5B-59F019B081F6}"/>
              </a:ext>
            </a:extLst>
          </p:cNvPr>
          <p:cNvSpPr>
            <a:spLocks noGrp="1"/>
          </p:cNvSpPr>
          <p:nvPr>
            <p:ph type="subTitle" idx="1"/>
          </p:nvPr>
        </p:nvSpPr>
        <p:spPr/>
        <p:txBody>
          <a:bodyPr/>
          <a:lstStyle/>
          <a:p>
            <a:r>
              <a:rPr lang="en-US" dirty="0"/>
              <a:t>Thank you!</a:t>
            </a:r>
          </a:p>
        </p:txBody>
      </p:sp>
      <p:pic>
        <p:nvPicPr>
          <p:cNvPr id="6" name="Picture Placeholder 5" descr="A person raising her hand in front of a screen&#10;&#10;Description automatically generated">
            <a:extLst>
              <a:ext uri="{FF2B5EF4-FFF2-40B4-BE49-F238E27FC236}">
                <a16:creationId xmlns:a16="http://schemas.microsoft.com/office/drawing/2014/main" id="{69A35D01-79A3-71F3-9383-16A3EF8A0AEC}"/>
              </a:ext>
            </a:extLst>
          </p:cNvPr>
          <p:cNvPicPr>
            <a:picLocks noGrp="1" noChangeAspect="1"/>
          </p:cNvPicPr>
          <p:nvPr>
            <p:ph type="pic" idx="2"/>
          </p:nvPr>
        </p:nvPicPr>
        <p:blipFill rotWithShape="1">
          <a:blip r:embed="rId3"/>
          <a:srcRect l="-105" t="20388" r="3315" b="41270"/>
          <a:stretch/>
        </p:blipFill>
        <p:spPr>
          <a:xfrm>
            <a:off x="595407" y="2101179"/>
            <a:ext cx="7876986" cy="2080808"/>
          </a:xfrm>
        </p:spPr>
      </p:pic>
      <p:sp>
        <p:nvSpPr>
          <p:cNvPr id="7" name="Subtitle 2">
            <a:extLst>
              <a:ext uri="{FF2B5EF4-FFF2-40B4-BE49-F238E27FC236}">
                <a16:creationId xmlns:a16="http://schemas.microsoft.com/office/drawing/2014/main" id="{56EE1A0A-E06C-B73E-72D6-FE378CECFBD0}"/>
              </a:ext>
            </a:extLst>
          </p:cNvPr>
          <p:cNvSpPr txBox="1">
            <a:spLocks noGrp="1" noRot="1" noMove="1" noResize="1" noEditPoints="1" noAdjustHandles="1" noChangeArrowheads="1" noChangeShapeType="1"/>
          </p:cNvSpPr>
          <p:nvPr/>
        </p:nvSpPr>
        <p:spPr>
          <a:xfrm>
            <a:off x="3851881" y="4898217"/>
            <a:ext cx="1294237" cy="25961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0" marR="0" lvl="0" indent="-342900" algn="l" rtl="0" eaLnBrk="1" hangingPunct="1">
              <a:lnSpc>
                <a:spcPct val="100000"/>
              </a:lnSpc>
              <a:spcBef>
                <a:spcPts val="0"/>
              </a:spcBef>
              <a:spcAft>
                <a:spcPts val="0"/>
              </a:spcAft>
              <a:buClr>
                <a:schemeClr val="lt1"/>
              </a:buClr>
              <a:buSzPts val="1500"/>
              <a:buFont typeface="Century Gothic"/>
              <a:buNone/>
              <a:defRPr sz="2000" b="0" i="0" u="none" strike="noStrike" cap="none" spc="50" baseline="0">
                <a:solidFill>
                  <a:schemeClr val="lt1"/>
                </a:solidFill>
                <a:latin typeface="+mn-lt"/>
                <a:ea typeface="Century Gothic"/>
                <a:cs typeface="Century Gothic"/>
                <a:sym typeface="Century Gothic"/>
              </a:defRPr>
            </a:lvl1pPr>
            <a:lvl2pPr marL="914400" marR="0" lvl="1"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2pPr>
            <a:lvl3pPr marL="1371600" marR="0" lvl="2"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3pPr>
            <a:lvl4pPr marL="1828800" marR="0" lvl="3"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4pPr>
            <a:lvl5pPr marL="2286000" marR="0" lvl="4"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5pPr>
            <a:lvl6pPr marL="2743200" marR="0" lvl="5"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6pPr>
            <a:lvl7pPr marL="3200400" marR="0" lvl="6"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7pPr>
            <a:lvl8pPr marL="3657600" marR="0" lvl="7"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8pPr>
            <a:lvl9pPr marL="4114800" marR="0" lvl="8"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9pPr>
          </a:lstStyle>
          <a:p>
            <a:pPr algn="ctr"/>
            <a:r>
              <a:rPr lang="en-US" sz="900" dirty="0">
                <a:solidFill>
                  <a:srgbClr val="112C37"/>
                </a:solidFill>
              </a:rPr>
              <a:t>www.hawleytroxell.com</a:t>
            </a:r>
          </a:p>
        </p:txBody>
      </p:sp>
    </p:spTree>
    <p:extLst>
      <p:ext uri="{BB962C8B-B14F-4D97-AF65-F5344CB8AC3E}">
        <p14:creationId xmlns:p14="http://schemas.microsoft.com/office/powerpoint/2010/main" val="253554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2E8DAA-97D5-5AE1-307A-D4E11C73947C}"/>
              </a:ext>
            </a:extLst>
          </p:cNvPr>
          <p:cNvSpPr>
            <a:spLocks noGrp="1"/>
          </p:cNvSpPr>
          <p:nvPr>
            <p:ph type="sldNum" idx="10"/>
          </p:nvPr>
        </p:nvSpPr>
        <p:spPr/>
        <p:txBody>
          <a:bodyPr/>
          <a:lstStyle/>
          <a:p>
            <a:fld id="{00000000-1234-1234-1234-123412341234}" type="slidenum">
              <a:rPr lang="en" smtClean="0"/>
              <a:pPr/>
              <a:t>5</a:t>
            </a:fld>
            <a:endParaRPr lang="en" dirty="0"/>
          </a:p>
        </p:txBody>
      </p:sp>
      <p:sp>
        <p:nvSpPr>
          <p:cNvPr id="4" name="Content Placeholder 3">
            <a:extLst>
              <a:ext uri="{FF2B5EF4-FFF2-40B4-BE49-F238E27FC236}">
                <a16:creationId xmlns:a16="http://schemas.microsoft.com/office/drawing/2014/main" id="{6B13E318-4D1A-F402-C672-55AB857ABF67}"/>
              </a:ext>
            </a:extLst>
          </p:cNvPr>
          <p:cNvSpPr>
            <a:spLocks noGrp="1"/>
          </p:cNvSpPr>
          <p:nvPr>
            <p:ph sz="quarter" idx="14"/>
          </p:nvPr>
        </p:nvSpPr>
        <p:spPr>
          <a:xfrm>
            <a:off x="457200" y="1111250"/>
            <a:ext cx="7947850" cy="3657600"/>
          </a:xfrm>
        </p:spPr>
        <p:txBody>
          <a:bodyPr/>
          <a:lstStyle/>
          <a:p>
            <a:r>
              <a:rPr lang="en-US" dirty="0"/>
              <a:t>The Individuals with Disabilities Education Act (IDEA) was enacted in 1975 to ensure students with disabilities receive a Free and Appropriate Public Education. </a:t>
            </a:r>
          </a:p>
          <a:p>
            <a:r>
              <a:rPr lang="en-US" dirty="0"/>
              <a:t>The IDEA provides 13 disabilities that are eligible for special education:</a:t>
            </a:r>
          </a:p>
        </p:txBody>
      </p:sp>
      <p:sp>
        <p:nvSpPr>
          <p:cNvPr id="5" name="Title 4">
            <a:extLst>
              <a:ext uri="{FF2B5EF4-FFF2-40B4-BE49-F238E27FC236}">
                <a16:creationId xmlns:a16="http://schemas.microsoft.com/office/drawing/2014/main" id="{8799E5F9-C32A-CBC7-67FA-1764DD3B41B4}"/>
              </a:ext>
            </a:extLst>
          </p:cNvPr>
          <p:cNvSpPr>
            <a:spLocks noGrp="1"/>
          </p:cNvSpPr>
          <p:nvPr>
            <p:ph type="title"/>
          </p:nvPr>
        </p:nvSpPr>
        <p:spPr/>
        <p:txBody>
          <a:bodyPr/>
          <a:lstStyle/>
          <a:p>
            <a:r>
              <a:rPr lang="en-US" dirty="0"/>
              <a:t>Legal Background</a:t>
            </a:r>
          </a:p>
        </p:txBody>
      </p:sp>
    </p:spTree>
    <p:extLst>
      <p:ext uri="{BB962C8B-B14F-4D97-AF65-F5344CB8AC3E}">
        <p14:creationId xmlns:p14="http://schemas.microsoft.com/office/powerpoint/2010/main" val="273472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E47DA-6234-D95E-3337-0E4B49AD67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DAC4B-0CC7-B79F-70D3-9E0E5B28A752}"/>
              </a:ext>
            </a:extLst>
          </p:cNvPr>
          <p:cNvSpPr>
            <a:spLocks noGrp="1"/>
          </p:cNvSpPr>
          <p:nvPr>
            <p:ph type="sldNum" idx="10"/>
          </p:nvPr>
        </p:nvSpPr>
        <p:spPr/>
        <p:txBody>
          <a:bodyPr/>
          <a:lstStyle/>
          <a:p>
            <a:fld id="{00000000-1234-1234-1234-123412341234}" type="slidenum">
              <a:rPr lang="en" smtClean="0"/>
              <a:pPr/>
              <a:t>6</a:t>
            </a:fld>
            <a:endParaRPr lang="en" dirty="0"/>
          </a:p>
        </p:txBody>
      </p:sp>
      <p:sp>
        <p:nvSpPr>
          <p:cNvPr id="3" name="Content Placeholder 2">
            <a:extLst>
              <a:ext uri="{FF2B5EF4-FFF2-40B4-BE49-F238E27FC236}">
                <a16:creationId xmlns:a16="http://schemas.microsoft.com/office/drawing/2014/main" id="{1BBC6449-572E-5E84-3354-62308E268066}"/>
              </a:ext>
            </a:extLst>
          </p:cNvPr>
          <p:cNvSpPr>
            <a:spLocks noGrp="1"/>
          </p:cNvSpPr>
          <p:nvPr>
            <p:ph sz="quarter" idx="12"/>
          </p:nvPr>
        </p:nvSpPr>
        <p:spPr/>
        <p:txBody>
          <a:bodyPr/>
          <a:lstStyle/>
          <a:p>
            <a:pPr lvl="1"/>
            <a:r>
              <a:rPr lang="en-US" dirty="0"/>
              <a:t>Emotional Disturbance</a:t>
            </a:r>
          </a:p>
          <a:p>
            <a:pPr lvl="1"/>
            <a:r>
              <a:rPr lang="en-US" dirty="0"/>
              <a:t>Developmental Delay</a:t>
            </a:r>
          </a:p>
          <a:p>
            <a:pPr lvl="1"/>
            <a:r>
              <a:rPr lang="en-US" dirty="0"/>
              <a:t>Multiple disabilities</a:t>
            </a:r>
          </a:p>
          <a:p>
            <a:pPr lvl="1"/>
            <a:r>
              <a:rPr lang="en-US" dirty="0"/>
              <a:t>Hearing Impairment</a:t>
            </a:r>
          </a:p>
          <a:p>
            <a:pPr lvl="1"/>
            <a:r>
              <a:rPr lang="en-US" dirty="0"/>
              <a:t>Orthopedic Impairment</a:t>
            </a:r>
          </a:p>
          <a:p>
            <a:pPr lvl="1"/>
            <a:r>
              <a:rPr lang="en-US" dirty="0"/>
              <a:t>Visual Impairment</a:t>
            </a:r>
          </a:p>
          <a:p>
            <a:pPr lvl="1"/>
            <a:r>
              <a:rPr lang="en-US" dirty="0"/>
              <a:t>Traumatic Brain Injury</a:t>
            </a:r>
          </a:p>
          <a:p>
            <a:pPr lvl="1"/>
            <a:r>
              <a:rPr lang="en-US" dirty="0"/>
              <a:t>Deaf-Blindness</a:t>
            </a:r>
          </a:p>
        </p:txBody>
      </p:sp>
      <p:sp>
        <p:nvSpPr>
          <p:cNvPr id="4" name="Content Placeholder 3">
            <a:extLst>
              <a:ext uri="{FF2B5EF4-FFF2-40B4-BE49-F238E27FC236}">
                <a16:creationId xmlns:a16="http://schemas.microsoft.com/office/drawing/2014/main" id="{9837B3A0-C343-44F4-D0A1-A493EE7E4B12}"/>
              </a:ext>
            </a:extLst>
          </p:cNvPr>
          <p:cNvSpPr>
            <a:spLocks noGrp="1"/>
          </p:cNvSpPr>
          <p:nvPr>
            <p:ph sz="quarter" idx="14"/>
          </p:nvPr>
        </p:nvSpPr>
        <p:spPr/>
        <p:txBody>
          <a:bodyPr>
            <a:normAutofit fontScale="92500"/>
          </a:bodyPr>
          <a:lstStyle/>
          <a:p>
            <a:r>
              <a:rPr lang="en-US" dirty="0"/>
              <a:t>IDEA Qualifying Disabilities</a:t>
            </a:r>
          </a:p>
          <a:p>
            <a:pPr lvl="1"/>
            <a:r>
              <a:rPr lang="en-US" dirty="0"/>
              <a:t>Specific Learning Disability</a:t>
            </a:r>
          </a:p>
          <a:p>
            <a:pPr lvl="1"/>
            <a:r>
              <a:rPr lang="en-US" dirty="0"/>
              <a:t>Speech or language impairment</a:t>
            </a:r>
          </a:p>
          <a:p>
            <a:pPr lvl="1"/>
            <a:r>
              <a:rPr lang="en-US" dirty="0"/>
              <a:t>Other Health Impairment </a:t>
            </a:r>
          </a:p>
          <a:p>
            <a:pPr lvl="1"/>
            <a:r>
              <a:rPr lang="en-US" dirty="0"/>
              <a:t>Autism</a:t>
            </a:r>
          </a:p>
          <a:p>
            <a:pPr lvl="1"/>
            <a:r>
              <a:rPr lang="en-US" dirty="0"/>
              <a:t>Intellectual Disability</a:t>
            </a:r>
          </a:p>
        </p:txBody>
      </p:sp>
      <p:sp>
        <p:nvSpPr>
          <p:cNvPr id="5" name="Title 4">
            <a:extLst>
              <a:ext uri="{FF2B5EF4-FFF2-40B4-BE49-F238E27FC236}">
                <a16:creationId xmlns:a16="http://schemas.microsoft.com/office/drawing/2014/main" id="{335BC6A2-4520-BAD9-6461-043504A76305}"/>
              </a:ext>
            </a:extLst>
          </p:cNvPr>
          <p:cNvSpPr>
            <a:spLocks noGrp="1"/>
          </p:cNvSpPr>
          <p:nvPr>
            <p:ph type="title"/>
          </p:nvPr>
        </p:nvSpPr>
        <p:spPr/>
        <p:txBody>
          <a:bodyPr/>
          <a:lstStyle/>
          <a:p>
            <a:r>
              <a:rPr lang="en-US" dirty="0"/>
              <a:t>Legal Background	</a:t>
            </a:r>
          </a:p>
        </p:txBody>
      </p:sp>
    </p:spTree>
    <p:extLst>
      <p:ext uri="{BB962C8B-B14F-4D97-AF65-F5344CB8AC3E}">
        <p14:creationId xmlns:p14="http://schemas.microsoft.com/office/powerpoint/2010/main" val="404020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01599-18C1-E864-693B-CCFA63A715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0F9FD-73F4-4D55-0E24-9293351E0642}"/>
              </a:ext>
            </a:extLst>
          </p:cNvPr>
          <p:cNvSpPr>
            <a:spLocks noGrp="1"/>
          </p:cNvSpPr>
          <p:nvPr>
            <p:ph type="sldNum" idx="10"/>
          </p:nvPr>
        </p:nvSpPr>
        <p:spPr>
          <a:xfrm>
            <a:off x="8636853" y="4769375"/>
            <a:ext cx="380999" cy="296700"/>
          </a:xfrm>
        </p:spPr>
        <p:txBody>
          <a:bodyPr wrap="square" anchor="ctr">
            <a:normAutofit/>
          </a:bodyPr>
          <a:lstStyle/>
          <a:p>
            <a:pPr>
              <a:lnSpc>
                <a:spcPct val="90000"/>
              </a:lnSpc>
              <a:spcAft>
                <a:spcPts val="600"/>
              </a:spcAft>
            </a:pPr>
            <a:fld id="{00000000-1234-1234-1234-123412341234}" type="slidenum">
              <a:rPr lang="en" sz="200" smtClean="0"/>
              <a:pPr>
                <a:lnSpc>
                  <a:spcPct val="90000"/>
                </a:lnSpc>
                <a:spcAft>
                  <a:spcPts val="600"/>
                </a:spcAft>
              </a:pPr>
              <a:t>7</a:t>
            </a:fld>
            <a:endParaRPr lang="en" sz="200"/>
          </a:p>
        </p:txBody>
      </p:sp>
      <p:pic>
        <p:nvPicPr>
          <p:cNvPr id="3" name="Picture 2">
            <a:extLst>
              <a:ext uri="{FF2B5EF4-FFF2-40B4-BE49-F238E27FC236}">
                <a16:creationId xmlns:a16="http://schemas.microsoft.com/office/drawing/2014/main" id="{63499BCE-F351-8593-CE70-A11466667AA9}"/>
              </a:ext>
            </a:extLst>
          </p:cNvPr>
          <p:cNvPicPr>
            <a:picLocks noChangeAspect="1"/>
          </p:cNvPicPr>
          <p:nvPr/>
        </p:nvPicPr>
        <p:blipFill>
          <a:blip r:embed="rId2"/>
          <a:stretch>
            <a:fillRect/>
          </a:stretch>
        </p:blipFill>
        <p:spPr>
          <a:xfrm>
            <a:off x="4526787" y="1485963"/>
            <a:ext cx="3878263" cy="2908697"/>
          </a:xfrm>
          <a:prstGeom prst="rect">
            <a:avLst/>
          </a:prstGeom>
          <a:noFill/>
        </p:spPr>
      </p:pic>
      <p:sp>
        <p:nvSpPr>
          <p:cNvPr id="4" name="Content Placeholder 3">
            <a:extLst>
              <a:ext uri="{FF2B5EF4-FFF2-40B4-BE49-F238E27FC236}">
                <a16:creationId xmlns:a16="http://schemas.microsoft.com/office/drawing/2014/main" id="{5930F21D-3A68-AD70-91D5-D592C7094987}"/>
              </a:ext>
            </a:extLst>
          </p:cNvPr>
          <p:cNvSpPr>
            <a:spLocks noGrp="1"/>
          </p:cNvSpPr>
          <p:nvPr>
            <p:ph sz="quarter" idx="14"/>
          </p:nvPr>
        </p:nvSpPr>
        <p:spPr>
          <a:xfrm>
            <a:off x="457200" y="1111250"/>
            <a:ext cx="3878263" cy="3657600"/>
          </a:xfrm>
        </p:spPr>
        <p:txBody>
          <a:bodyPr>
            <a:normAutofit/>
          </a:bodyPr>
          <a:lstStyle/>
          <a:p>
            <a:r>
              <a:rPr lang="en-US" dirty="0"/>
              <a:t>35% of all students with IEPs have a specific learning disability. </a:t>
            </a:r>
          </a:p>
        </p:txBody>
      </p:sp>
      <p:sp>
        <p:nvSpPr>
          <p:cNvPr id="5" name="Title 4">
            <a:extLst>
              <a:ext uri="{FF2B5EF4-FFF2-40B4-BE49-F238E27FC236}">
                <a16:creationId xmlns:a16="http://schemas.microsoft.com/office/drawing/2014/main" id="{D21CE93C-9827-7EBC-F78E-9D5FCE585E89}"/>
              </a:ext>
            </a:extLst>
          </p:cNvPr>
          <p:cNvSpPr>
            <a:spLocks noGrp="1"/>
          </p:cNvSpPr>
          <p:nvPr>
            <p:ph type="title"/>
          </p:nvPr>
        </p:nvSpPr>
        <p:spPr>
          <a:xfrm>
            <a:off x="457200" y="64294"/>
            <a:ext cx="7947850" cy="993775"/>
          </a:xfrm>
        </p:spPr>
        <p:txBody>
          <a:bodyPr anchor="b">
            <a:normAutofit/>
          </a:bodyPr>
          <a:lstStyle/>
          <a:p>
            <a:r>
              <a:rPr lang="en-US" dirty="0"/>
              <a:t>Specific Learning Disability – Pre-2024</a:t>
            </a:r>
          </a:p>
        </p:txBody>
      </p:sp>
    </p:spTree>
    <p:extLst>
      <p:ext uri="{BB962C8B-B14F-4D97-AF65-F5344CB8AC3E}">
        <p14:creationId xmlns:p14="http://schemas.microsoft.com/office/powerpoint/2010/main" val="359489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070C32-B95C-1B56-A250-486AD249F42C}"/>
              </a:ext>
            </a:extLst>
          </p:cNvPr>
          <p:cNvSpPr>
            <a:spLocks noGrp="1"/>
          </p:cNvSpPr>
          <p:nvPr>
            <p:ph type="sldNum" idx="10"/>
          </p:nvPr>
        </p:nvSpPr>
        <p:spPr>
          <a:xfrm>
            <a:off x="8636853" y="4769375"/>
            <a:ext cx="380999" cy="296700"/>
          </a:xfrm>
        </p:spPr>
        <p:txBody>
          <a:bodyPr wrap="square" anchor="ctr">
            <a:normAutofit/>
          </a:bodyPr>
          <a:lstStyle/>
          <a:p>
            <a:pPr>
              <a:lnSpc>
                <a:spcPct val="90000"/>
              </a:lnSpc>
              <a:spcAft>
                <a:spcPts val="600"/>
              </a:spcAft>
            </a:pPr>
            <a:fld id="{00000000-1234-1234-1234-123412341234}" type="slidenum">
              <a:rPr lang="en" sz="200" smtClean="0"/>
              <a:pPr>
                <a:lnSpc>
                  <a:spcPct val="90000"/>
                </a:lnSpc>
                <a:spcAft>
                  <a:spcPts val="600"/>
                </a:spcAft>
              </a:pPr>
              <a:t>8</a:t>
            </a:fld>
            <a:endParaRPr lang="en" sz="200"/>
          </a:p>
        </p:txBody>
      </p:sp>
      <p:pic>
        <p:nvPicPr>
          <p:cNvPr id="6" name="Content Placeholder 5">
            <a:extLst>
              <a:ext uri="{FF2B5EF4-FFF2-40B4-BE49-F238E27FC236}">
                <a16:creationId xmlns:a16="http://schemas.microsoft.com/office/drawing/2014/main" id="{D8B17290-35DF-6489-45BD-99C054B69385}"/>
              </a:ext>
            </a:extLst>
          </p:cNvPr>
          <p:cNvPicPr>
            <a:picLocks noGrp="1" noChangeAspect="1"/>
          </p:cNvPicPr>
          <p:nvPr>
            <p:ph sz="quarter" idx="12"/>
          </p:nvPr>
        </p:nvPicPr>
        <p:blipFill>
          <a:blip r:embed="rId2"/>
          <a:stretch/>
        </p:blipFill>
        <p:spPr>
          <a:xfrm>
            <a:off x="4526787" y="1742898"/>
            <a:ext cx="3878263" cy="2394826"/>
          </a:xfrm>
          <a:prstGeom prst="rect">
            <a:avLst/>
          </a:prstGeom>
          <a:noFill/>
        </p:spPr>
      </p:pic>
      <p:sp>
        <p:nvSpPr>
          <p:cNvPr id="20" name="Content Placeholder 3">
            <a:extLst>
              <a:ext uri="{FF2B5EF4-FFF2-40B4-BE49-F238E27FC236}">
                <a16:creationId xmlns:a16="http://schemas.microsoft.com/office/drawing/2014/main" id="{B064D55C-D224-5630-F71E-939E57B8DF4E}"/>
              </a:ext>
            </a:extLst>
          </p:cNvPr>
          <p:cNvSpPr>
            <a:spLocks noGrp="1"/>
          </p:cNvSpPr>
          <p:nvPr>
            <p:ph sz="quarter" idx="14"/>
          </p:nvPr>
        </p:nvSpPr>
        <p:spPr>
          <a:xfrm>
            <a:off x="457200" y="1111250"/>
            <a:ext cx="3878263" cy="3657600"/>
          </a:xfrm>
        </p:spPr>
        <p:txBody>
          <a:bodyPr/>
          <a:lstStyle/>
          <a:p>
            <a:r>
              <a:rPr lang="en-US" dirty="0"/>
              <a:t>In Idaho, 19.3% of all students with an IEP had a specific learning disability. </a:t>
            </a:r>
          </a:p>
        </p:txBody>
      </p:sp>
      <p:sp>
        <p:nvSpPr>
          <p:cNvPr id="13" name="Title 4">
            <a:extLst>
              <a:ext uri="{FF2B5EF4-FFF2-40B4-BE49-F238E27FC236}">
                <a16:creationId xmlns:a16="http://schemas.microsoft.com/office/drawing/2014/main" id="{29904F55-8333-E505-6724-661672200DD9}"/>
              </a:ext>
            </a:extLst>
          </p:cNvPr>
          <p:cNvSpPr>
            <a:spLocks noGrp="1"/>
          </p:cNvSpPr>
          <p:nvPr>
            <p:ph type="title"/>
          </p:nvPr>
        </p:nvSpPr>
        <p:spPr>
          <a:xfrm>
            <a:off x="457200" y="64294"/>
            <a:ext cx="7947850" cy="993775"/>
          </a:xfrm>
        </p:spPr>
        <p:txBody>
          <a:bodyPr anchor="b">
            <a:normAutofit/>
          </a:bodyPr>
          <a:lstStyle/>
          <a:p>
            <a:r>
              <a:rPr lang="en-US" dirty="0"/>
              <a:t>Specific Learning Disability</a:t>
            </a:r>
          </a:p>
        </p:txBody>
      </p:sp>
    </p:spTree>
    <p:extLst>
      <p:ext uri="{BB962C8B-B14F-4D97-AF65-F5344CB8AC3E}">
        <p14:creationId xmlns:p14="http://schemas.microsoft.com/office/powerpoint/2010/main" val="409782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62279-A0DE-4A03-B0AD-1F4161CF2C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851C5F-02C6-32D5-62DD-67931231CA42}"/>
              </a:ext>
            </a:extLst>
          </p:cNvPr>
          <p:cNvSpPr>
            <a:spLocks noGrp="1"/>
          </p:cNvSpPr>
          <p:nvPr>
            <p:ph type="sldNum" idx="10"/>
          </p:nvPr>
        </p:nvSpPr>
        <p:spPr/>
        <p:txBody>
          <a:bodyPr/>
          <a:lstStyle/>
          <a:p>
            <a:fld id="{00000000-1234-1234-1234-123412341234}" type="slidenum">
              <a:rPr lang="en" smtClean="0"/>
              <a:pPr/>
              <a:t>9</a:t>
            </a:fld>
            <a:endParaRPr lang="en" dirty="0"/>
          </a:p>
        </p:txBody>
      </p:sp>
      <p:sp>
        <p:nvSpPr>
          <p:cNvPr id="4" name="Content Placeholder 3">
            <a:extLst>
              <a:ext uri="{FF2B5EF4-FFF2-40B4-BE49-F238E27FC236}">
                <a16:creationId xmlns:a16="http://schemas.microsoft.com/office/drawing/2014/main" id="{A9334B77-F78E-0D36-EC9D-CD28BC888A98}"/>
              </a:ext>
            </a:extLst>
          </p:cNvPr>
          <p:cNvSpPr>
            <a:spLocks noGrp="1"/>
          </p:cNvSpPr>
          <p:nvPr>
            <p:ph sz="quarter" idx="14"/>
          </p:nvPr>
        </p:nvSpPr>
        <p:spPr>
          <a:xfrm>
            <a:off x="457200" y="1111250"/>
            <a:ext cx="7947850" cy="3657600"/>
          </a:xfrm>
        </p:spPr>
        <p:txBody>
          <a:bodyPr/>
          <a:lstStyle/>
          <a:p>
            <a:r>
              <a:rPr lang="en-US" dirty="0"/>
              <a:t>Each state must adopt criteria for determining whether a child has a specific learning disability as defined by federal regulations. </a:t>
            </a:r>
          </a:p>
          <a:p>
            <a:pPr lvl="1"/>
            <a:r>
              <a:rPr lang="en-US" dirty="0"/>
              <a:t>This criteria must be consistent with 34 C.F.R. 300.309. </a:t>
            </a:r>
          </a:p>
        </p:txBody>
      </p:sp>
      <p:sp>
        <p:nvSpPr>
          <p:cNvPr id="5" name="Title 4">
            <a:extLst>
              <a:ext uri="{FF2B5EF4-FFF2-40B4-BE49-F238E27FC236}">
                <a16:creationId xmlns:a16="http://schemas.microsoft.com/office/drawing/2014/main" id="{20CBE39C-B724-2B47-2F80-B28D19FA594D}"/>
              </a:ext>
            </a:extLst>
          </p:cNvPr>
          <p:cNvSpPr>
            <a:spLocks noGrp="1"/>
          </p:cNvSpPr>
          <p:nvPr>
            <p:ph type="title"/>
          </p:nvPr>
        </p:nvSpPr>
        <p:spPr/>
        <p:txBody>
          <a:bodyPr/>
          <a:lstStyle/>
          <a:p>
            <a:r>
              <a:rPr lang="en-US" dirty="0"/>
              <a:t>Specific Learning Disability</a:t>
            </a:r>
          </a:p>
        </p:txBody>
      </p:sp>
    </p:spTree>
    <p:extLst>
      <p:ext uri="{BB962C8B-B14F-4D97-AF65-F5344CB8AC3E}">
        <p14:creationId xmlns:p14="http://schemas.microsoft.com/office/powerpoint/2010/main" val="2644554224"/>
      </p:ext>
    </p:extLst>
  </p:cSld>
  <p:clrMapOvr>
    <a:masterClrMapping/>
  </p:clrMapOvr>
</p:sld>
</file>

<file path=ppt/theme/theme1.xml><?xml version="1.0" encoding="utf-8"?>
<a:theme xmlns:a="http://schemas.openxmlformats.org/drawingml/2006/main" name="1_HT PPT Theme 2023">
  <a:themeElements>
    <a:clrScheme name="Simple Light">
      <a:dk1>
        <a:srgbClr val="112C37"/>
      </a:dk1>
      <a:lt1>
        <a:srgbClr val="FFFFFF"/>
      </a:lt1>
      <a:dk2>
        <a:srgbClr val="EFEFEF"/>
      </a:dk2>
      <a:lt2>
        <a:srgbClr val="82B4E1"/>
      </a:lt2>
      <a:accent1>
        <a:srgbClr val="112C37"/>
      </a:accent1>
      <a:accent2>
        <a:srgbClr val="82B4E1"/>
      </a:accent2>
      <a:accent3>
        <a:srgbClr val="E0B63B"/>
      </a:accent3>
      <a:accent4>
        <a:srgbClr val="EFEFEF"/>
      </a:accent4>
      <a:accent5>
        <a:srgbClr val="82B4E1"/>
      </a:accent5>
      <a:accent6>
        <a:srgbClr val="FFFFFF"/>
      </a:accent6>
      <a:hlink>
        <a:srgbClr val="0B5394"/>
      </a:hlink>
      <a:folHlink>
        <a:srgbClr val="0097A7"/>
      </a:folHlink>
    </a:clrScheme>
    <a:fontScheme name="Custom 2">
      <a:majorFont>
        <a:latin typeface="Arboria-Bold"/>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2023 Redesign" id="{CB057AD7-8CFE-4E6C-AC41-5F3F4579062F}" vid="{BB8F5EFC-3C75-4B48-A791-CB74636029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TotalTime>
  <Words>3020</Words>
  <Application>Microsoft Office PowerPoint</Application>
  <PresentationFormat>On-screen Show (16:9)</PresentationFormat>
  <Paragraphs>246</Paragraphs>
  <Slides>41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Century Gothic</vt:lpstr>
      <vt:lpstr>Wingdings</vt:lpstr>
      <vt:lpstr>Franklin Gothic Medium</vt:lpstr>
      <vt:lpstr>Arboria-Bold</vt:lpstr>
      <vt:lpstr>Arial</vt:lpstr>
      <vt:lpstr>1_HT PPT Theme 2023</vt:lpstr>
      <vt:lpstr>Update to Specific Learning Disability Eligibility and Child Find</vt:lpstr>
      <vt:lpstr>About Me</vt:lpstr>
      <vt:lpstr>Format and Ground-Rules</vt:lpstr>
      <vt:lpstr>Agenda </vt:lpstr>
      <vt:lpstr>Legal Background</vt:lpstr>
      <vt:lpstr>Legal Background </vt:lpstr>
      <vt:lpstr>Specific Learning Disability – Pre-2024</vt:lpstr>
      <vt:lpstr>Specific Learning Disability</vt:lpstr>
      <vt:lpstr>Specific Learning Disability</vt:lpstr>
      <vt:lpstr>Specific Learning Disability – Pre-2024</vt:lpstr>
      <vt:lpstr>Specific Learning Disability – Pre-2024</vt:lpstr>
      <vt:lpstr>Specific Learning Disability – Pre-2024</vt:lpstr>
      <vt:lpstr>Specific Learning Disability</vt:lpstr>
      <vt:lpstr>Specific Learning Disability</vt:lpstr>
      <vt:lpstr>Specific Learning Disability</vt:lpstr>
      <vt:lpstr>Specific Learning Disability</vt:lpstr>
      <vt:lpstr>Specific Learning Disability</vt:lpstr>
      <vt:lpstr>Specific Learning Disability</vt:lpstr>
      <vt:lpstr>Specific Learning Disability</vt:lpstr>
      <vt:lpstr>Specific Learning Disability</vt:lpstr>
      <vt:lpstr>Child Find</vt:lpstr>
      <vt:lpstr>Child FInd </vt:lpstr>
      <vt:lpstr>Child Find</vt:lpstr>
      <vt:lpstr>Child Find and RTI</vt:lpstr>
      <vt:lpstr>Child Find</vt:lpstr>
      <vt:lpstr>Child Find</vt:lpstr>
      <vt:lpstr>Child Find</vt:lpstr>
      <vt:lpstr>Case Law</vt:lpstr>
      <vt:lpstr>Case Law</vt:lpstr>
      <vt:lpstr>Case Law</vt:lpstr>
      <vt:lpstr>Case Law</vt:lpstr>
      <vt:lpstr>Case Law</vt:lpstr>
      <vt:lpstr>Case Law </vt:lpstr>
      <vt:lpstr>Case Law</vt:lpstr>
      <vt:lpstr>Case Law</vt:lpstr>
      <vt:lpstr>Potential Child Find “Triggers”</vt:lpstr>
      <vt:lpstr>Potential Child Find “Triggers”</vt:lpstr>
      <vt:lpstr>Potential Child Find “Triggers”</vt:lpstr>
      <vt:lpstr>Potential Child Find “Triggers”</vt:lpstr>
      <vt:lpstr>Key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Storer</dc:creator>
  <cp:lastModifiedBy>Ryan Spencer</cp:lastModifiedBy>
  <cp:revision>61</cp:revision>
  <cp:lastPrinted>2023-08-18T14:56:21Z</cp:lastPrinted>
  <dcterms:created xsi:type="dcterms:W3CDTF">2023-08-21T21:40:52Z</dcterms:created>
  <dcterms:modified xsi:type="dcterms:W3CDTF">2025-03-12T13:11:55Z</dcterms:modified>
</cp:coreProperties>
</file>